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handoutMasterIdLst>
    <p:handoutMasterId r:id="rId167"/>
  </p:handoutMasterIdLst>
  <p:sldIdLst>
    <p:sldId id="256" r:id="rId2"/>
    <p:sldId id="427" r:id="rId3"/>
    <p:sldId id="428" r:id="rId4"/>
    <p:sldId id="429" r:id="rId5"/>
    <p:sldId id="486" r:id="rId6"/>
    <p:sldId id="430" r:id="rId7"/>
    <p:sldId id="431" r:id="rId8"/>
    <p:sldId id="432" r:id="rId9"/>
    <p:sldId id="433" r:id="rId10"/>
    <p:sldId id="589" r:id="rId11"/>
    <p:sldId id="590" r:id="rId12"/>
    <p:sldId id="591" r:id="rId13"/>
    <p:sldId id="598" r:id="rId14"/>
    <p:sldId id="592" r:id="rId15"/>
    <p:sldId id="593" r:id="rId16"/>
    <p:sldId id="594" r:id="rId17"/>
    <p:sldId id="595" r:id="rId18"/>
    <p:sldId id="596" r:id="rId19"/>
    <p:sldId id="597" r:id="rId20"/>
    <p:sldId id="416" r:id="rId21"/>
    <p:sldId id="434" r:id="rId22"/>
    <p:sldId id="435" r:id="rId23"/>
    <p:sldId id="436" r:id="rId24"/>
    <p:sldId id="437" r:id="rId25"/>
    <p:sldId id="438" r:id="rId26"/>
    <p:sldId id="439" r:id="rId27"/>
    <p:sldId id="440" r:id="rId28"/>
    <p:sldId id="443" r:id="rId29"/>
    <p:sldId id="441" r:id="rId30"/>
    <p:sldId id="487" r:id="rId31"/>
    <p:sldId id="453" r:id="rId32"/>
    <p:sldId id="454" r:id="rId33"/>
    <p:sldId id="455" r:id="rId34"/>
    <p:sldId id="456" r:id="rId35"/>
    <p:sldId id="457" r:id="rId36"/>
    <p:sldId id="599" r:id="rId37"/>
    <p:sldId id="601" r:id="rId38"/>
    <p:sldId id="600" r:id="rId39"/>
    <p:sldId id="488" r:id="rId40"/>
    <p:sldId id="459" r:id="rId41"/>
    <p:sldId id="460" r:id="rId42"/>
    <p:sldId id="549" r:id="rId43"/>
    <p:sldId id="461" r:id="rId44"/>
    <p:sldId id="462" r:id="rId45"/>
    <p:sldId id="619" r:id="rId46"/>
    <p:sldId id="489" r:id="rId47"/>
    <p:sldId id="464" r:id="rId48"/>
    <p:sldId id="605" r:id="rId49"/>
    <p:sldId id="463" r:id="rId50"/>
    <p:sldId id="550" r:id="rId51"/>
    <p:sldId id="602" r:id="rId52"/>
    <p:sldId id="468" r:id="rId53"/>
    <p:sldId id="606" r:id="rId54"/>
    <p:sldId id="603" r:id="rId55"/>
    <p:sldId id="604" r:id="rId56"/>
    <p:sldId id="615" r:id="rId57"/>
    <p:sldId id="616" r:id="rId58"/>
    <p:sldId id="607" r:id="rId59"/>
    <p:sldId id="617" r:id="rId60"/>
    <p:sldId id="618" r:id="rId61"/>
    <p:sldId id="620" r:id="rId62"/>
    <p:sldId id="621" r:id="rId63"/>
    <p:sldId id="622" r:id="rId64"/>
    <p:sldId id="623" r:id="rId65"/>
    <p:sldId id="624" r:id="rId66"/>
    <p:sldId id="625" r:id="rId67"/>
    <p:sldId id="626" r:id="rId68"/>
    <p:sldId id="627" r:id="rId69"/>
    <p:sldId id="628" r:id="rId70"/>
    <p:sldId id="630" r:id="rId71"/>
    <p:sldId id="629" r:id="rId72"/>
    <p:sldId id="636" r:id="rId73"/>
    <p:sldId id="631" r:id="rId74"/>
    <p:sldId id="632" r:id="rId75"/>
    <p:sldId id="633" r:id="rId76"/>
    <p:sldId id="634" r:id="rId77"/>
    <p:sldId id="637" r:id="rId78"/>
    <p:sldId id="638" r:id="rId79"/>
    <p:sldId id="639" r:id="rId80"/>
    <p:sldId id="642" r:id="rId81"/>
    <p:sldId id="641" r:id="rId82"/>
    <p:sldId id="640" r:id="rId83"/>
    <p:sldId id="490" r:id="rId84"/>
    <p:sldId id="484" r:id="rId85"/>
    <p:sldId id="577" r:id="rId86"/>
    <p:sldId id="536" r:id="rId87"/>
    <p:sldId id="537" r:id="rId88"/>
    <p:sldId id="538" r:id="rId89"/>
    <p:sldId id="485" r:id="rId90"/>
    <p:sldId id="540" r:id="rId91"/>
    <p:sldId id="541" r:id="rId92"/>
    <p:sldId id="644" r:id="rId93"/>
    <p:sldId id="645" r:id="rId94"/>
    <p:sldId id="542" r:id="rId95"/>
    <p:sldId id="578" r:id="rId96"/>
    <p:sldId id="579" r:id="rId97"/>
    <p:sldId id="580" r:id="rId98"/>
    <p:sldId id="582" r:id="rId99"/>
    <p:sldId id="543" r:id="rId100"/>
    <p:sldId id="544" r:id="rId101"/>
    <p:sldId id="583" r:id="rId102"/>
    <p:sldId id="584" r:id="rId103"/>
    <p:sldId id="643" r:id="rId104"/>
    <p:sldId id="545" r:id="rId105"/>
    <p:sldId id="546" r:id="rId106"/>
    <p:sldId id="547" r:id="rId107"/>
    <p:sldId id="585" r:id="rId108"/>
    <p:sldId id="586" r:id="rId109"/>
    <p:sldId id="548" r:id="rId110"/>
    <p:sldId id="526" r:id="rId111"/>
    <p:sldId id="527" r:id="rId112"/>
    <p:sldId id="587" r:id="rId113"/>
    <p:sldId id="528" r:id="rId114"/>
    <p:sldId id="529" r:id="rId115"/>
    <p:sldId id="530" r:id="rId116"/>
    <p:sldId id="531" r:id="rId117"/>
    <p:sldId id="532" r:id="rId118"/>
    <p:sldId id="533" r:id="rId119"/>
    <p:sldId id="534" r:id="rId120"/>
    <p:sldId id="535" r:id="rId121"/>
    <p:sldId id="491" r:id="rId122"/>
    <p:sldId id="502" r:id="rId123"/>
    <p:sldId id="492" r:id="rId124"/>
    <p:sldId id="493" r:id="rId125"/>
    <p:sldId id="494" r:id="rId126"/>
    <p:sldId id="495" r:id="rId127"/>
    <p:sldId id="496" r:id="rId128"/>
    <p:sldId id="497" r:id="rId129"/>
    <p:sldId id="498" r:id="rId130"/>
    <p:sldId id="499" r:id="rId131"/>
    <p:sldId id="500" r:id="rId132"/>
    <p:sldId id="501" r:id="rId133"/>
    <p:sldId id="503" r:id="rId134"/>
    <p:sldId id="567" r:id="rId135"/>
    <p:sldId id="505" r:id="rId136"/>
    <p:sldId id="504" r:id="rId137"/>
    <p:sldId id="507" r:id="rId138"/>
    <p:sldId id="506" r:id="rId139"/>
    <p:sldId id="508" r:id="rId140"/>
    <p:sldId id="509" r:id="rId141"/>
    <p:sldId id="510" r:id="rId142"/>
    <p:sldId id="511" r:id="rId143"/>
    <p:sldId id="512" r:id="rId144"/>
    <p:sldId id="513" r:id="rId145"/>
    <p:sldId id="516" r:id="rId146"/>
    <p:sldId id="517" r:id="rId147"/>
    <p:sldId id="518" r:id="rId148"/>
    <p:sldId id="588" r:id="rId149"/>
    <p:sldId id="519" r:id="rId150"/>
    <p:sldId id="520" r:id="rId151"/>
    <p:sldId id="521" r:id="rId152"/>
    <p:sldId id="522" r:id="rId153"/>
    <p:sldId id="523" r:id="rId154"/>
    <p:sldId id="524" r:id="rId155"/>
    <p:sldId id="525" r:id="rId156"/>
    <p:sldId id="418" r:id="rId157"/>
    <p:sldId id="419" r:id="rId158"/>
    <p:sldId id="646" r:id="rId159"/>
    <p:sldId id="647" r:id="rId160"/>
    <p:sldId id="648" r:id="rId161"/>
    <p:sldId id="649" r:id="rId162"/>
    <p:sldId id="650" r:id="rId163"/>
    <p:sldId id="651" r:id="rId164"/>
    <p:sldId id="652" r:id="rId165"/>
  </p:sldIdLst>
  <p:sldSz cx="9144000" cy="6858000" type="screen4x3"/>
  <p:notesSz cx="7099300" cy="10234613"/>
  <p:defaultTextStyle>
    <a:defPPr>
      <a:defRPr lang="zh-TW"/>
    </a:defPPr>
    <a:lvl1pPr algn="l" rtl="0" fontAlgn="base">
      <a:spcBef>
        <a:spcPct val="0"/>
      </a:spcBef>
      <a:spcAft>
        <a:spcPct val="0"/>
      </a:spcAft>
      <a:defRPr b="1" kern="1200">
        <a:solidFill>
          <a:schemeClr val="tx1"/>
        </a:solidFill>
        <a:latin typeface="Times New Roman" pitchFamily="18" charset="0"/>
        <a:ea typeface="新細明體" pitchFamily="18" charset="-120"/>
        <a:cs typeface="+mn-cs"/>
      </a:defRPr>
    </a:lvl1pPr>
    <a:lvl2pPr marL="457200" algn="l" rtl="0" fontAlgn="base">
      <a:spcBef>
        <a:spcPct val="0"/>
      </a:spcBef>
      <a:spcAft>
        <a:spcPct val="0"/>
      </a:spcAft>
      <a:defRPr b="1" kern="1200">
        <a:solidFill>
          <a:schemeClr val="tx1"/>
        </a:solidFill>
        <a:latin typeface="Times New Roman" pitchFamily="18" charset="0"/>
        <a:ea typeface="新細明體" pitchFamily="18" charset="-120"/>
        <a:cs typeface="+mn-cs"/>
      </a:defRPr>
    </a:lvl2pPr>
    <a:lvl3pPr marL="914400" algn="l" rtl="0" fontAlgn="base">
      <a:spcBef>
        <a:spcPct val="0"/>
      </a:spcBef>
      <a:spcAft>
        <a:spcPct val="0"/>
      </a:spcAft>
      <a:defRPr b="1" kern="1200">
        <a:solidFill>
          <a:schemeClr val="tx1"/>
        </a:solidFill>
        <a:latin typeface="Times New Roman" pitchFamily="18" charset="0"/>
        <a:ea typeface="新細明體" pitchFamily="18" charset="-120"/>
        <a:cs typeface="+mn-cs"/>
      </a:defRPr>
    </a:lvl3pPr>
    <a:lvl4pPr marL="1371600" algn="l" rtl="0" fontAlgn="base">
      <a:spcBef>
        <a:spcPct val="0"/>
      </a:spcBef>
      <a:spcAft>
        <a:spcPct val="0"/>
      </a:spcAft>
      <a:defRPr b="1" kern="1200">
        <a:solidFill>
          <a:schemeClr val="tx1"/>
        </a:solidFill>
        <a:latin typeface="Times New Roman" pitchFamily="18" charset="0"/>
        <a:ea typeface="新細明體" pitchFamily="18" charset="-120"/>
        <a:cs typeface="+mn-cs"/>
      </a:defRPr>
    </a:lvl4pPr>
    <a:lvl5pPr marL="1828800" algn="l" rtl="0" fontAlgn="base">
      <a:spcBef>
        <a:spcPct val="0"/>
      </a:spcBef>
      <a:spcAft>
        <a:spcPct val="0"/>
      </a:spcAft>
      <a:defRPr b="1" kern="1200">
        <a:solidFill>
          <a:schemeClr val="tx1"/>
        </a:solidFill>
        <a:latin typeface="Times New Roman" pitchFamily="18" charset="0"/>
        <a:ea typeface="新細明體" pitchFamily="18" charset="-120"/>
        <a:cs typeface="+mn-cs"/>
      </a:defRPr>
    </a:lvl5pPr>
    <a:lvl6pPr marL="2286000" algn="l" defTabSz="914400" rtl="0" eaLnBrk="1" latinLnBrk="0" hangingPunct="1">
      <a:defRPr b="1" kern="1200">
        <a:solidFill>
          <a:schemeClr val="tx1"/>
        </a:solidFill>
        <a:latin typeface="Times New Roman" pitchFamily="18" charset="0"/>
        <a:ea typeface="新細明體" pitchFamily="18" charset="-120"/>
        <a:cs typeface="+mn-cs"/>
      </a:defRPr>
    </a:lvl6pPr>
    <a:lvl7pPr marL="2743200" algn="l" defTabSz="914400" rtl="0" eaLnBrk="1" latinLnBrk="0" hangingPunct="1">
      <a:defRPr b="1" kern="1200">
        <a:solidFill>
          <a:schemeClr val="tx1"/>
        </a:solidFill>
        <a:latin typeface="Times New Roman" pitchFamily="18" charset="0"/>
        <a:ea typeface="新細明體" pitchFamily="18" charset="-120"/>
        <a:cs typeface="+mn-cs"/>
      </a:defRPr>
    </a:lvl7pPr>
    <a:lvl8pPr marL="3200400" algn="l" defTabSz="914400" rtl="0" eaLnBrk="1" latinLnBrk="0" hangingPunct="1">
      <a:defRPr b="1" kern="1200">
        <a:solidFill>
          <a:schemeClr val="tx1"/>
        </a:solidFill>
        <a:latin typeface="Times New Roman" pitchFamily="18" charset="0"/>
        <a:ea typeface="新細明體" pitchFamily="18" charset="-120"/>
        <a:cs typeface="+mn-cs"/>
      </a:defRPr>
    </a:lvl8pPr>
    <a:lvl9pPr marL="3657600" algn="l" defTabSz="914400" rtl="0" eaLnBrk="1" latinLnBrk="0" hangingPunct="1">
      <a:defRPr b="1" kern="1200">
        <a:solidFill>
          <a:schemeClr val="tx1"/>
        </a:solidFill>
        <a:latin typeface="Times New Roman" pitchFamily="18"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0000FF"/>
    <a:srgbClr val="9999FF"/>
    <a:srgbClr val="FFCC66"/>
    <a:srgbClr val="FFCCFF"/>
    <a:srgbClr val="FFFF99"/>
    <a:srgbClr val="FFFFCC"/>
    <a:srgbClr val="99FFCC"/>
    <a:srgbClr val="FFCCCC"/>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93451" autoAdjust="0"/>
  </p:normalViewPr>
  <p:slideViewPr>
    <p:cSldViewPr>
      <p:cViewPr varScale="1">
        <p:scale>
          <a:sx n="63" d="100"/>
          <a:sy n="63" d="100"/>
        </p:scale>
        <p:origin x="72" y="41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575" cy="511175"/>
          </a:xfrm>
          <a:prstGeom prst="rect">
            <a:avLst/>
          </a:prstGeom>
        </p:spPr>
        <p:txBody>
          <a:bodyPr vert="horz" lIns="99048" tIns="49524" rIns="99048" bIns="49524" rtlCol="0"/>
          <a:lstStyle>
            <a:lvl1pPr algn="l" eaLnBrk="1" fontAlgn="auto" hangingPunct="1">
              <a:lnSpc>
                <a:spcPct val="100000"/>
              </a:lnSpc>
              <a:spcBef>
                <a:spcPts val="0"/>
              </a:spcBef>
              <a:spcAft>
                <a:spcPts val="0"/>
              </a:spcAft>
              <a:buClrTx/>
              <a:buSzTx/>
              <a:buFontTx/>
              <a:buNone/>
              <a:defRPr kumimoji="0" sz="1300" b="0">
                <a:latin typeface="+mn-lt"/>
                <a:ea typeface="+mn-ea"/>
              </a:defRPr>
            </a:lvl1pPr>
          </a:lstStyle>
          <a:p>
            <a:pPr>
              <a:defRPr/>
            </a:pPr>
            <a:endParaRPr lang="zh-TW" altLang="en-US"/>
          </a:p>
        </p:txBody>
      </p:sp>
      <p:sp>
        <p:nvSpPr>
          <p:cNvPr id="3" name="日期版面配置區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fontAlgn="auto" hangingPunct="1">
              <a:lnSpc>
                <a:spcPct val="100000"/>
              </a:lnSpc>
              <a:spcBef>
                <a:spcPts val="0"/>
              </a:spcBef>
              <a:spcAft>
                <a:spcPts val="0"/>
              </a:spcAft>
              <a:buClrTx/>
              <a:buSzTx/>
              <a:buFontTx/>
              <a:buNone/>
              <a:defRPr kumimoji="0" sz="1300" b="0">
                <a:latin typeface="+mn-lt"/>
                <a:ea typeface="+mn-ea"/>
              </a:defRPr>
            </a:lvl1pPr>
          </a:lstStyle>
          <a:p>
            <a:pPr>
              <a:defRPr/>
            </a:pPr>
            <a:fld id="{C45850F9-6856-4A79-8737-D4DF3E6ED52C}" type="datetimeFigureOut">
              <a:rPr lang="zh-TW" altLang="en-US"/>
              <a:pPr>
                <a:defRPr/>
              </a:pPr>
              <a:t>2016/1/4</a:t>
            </a:fld>
            <a:endParaRPr lang="zh-TW" altLang="en-US"/>
          </a:p>
        </p:txBody>
      </p:sp>
      <p:sp>
        <p:nvSpPr>
          <p:cNvPr id="4" name="頁尾版面配置區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fontAlgn="auto" hangingPunct="1">
              <a:lnSpc>
                <a:spcPct val="100000"/>
              </a:lnSpc>
              <a:spcBef>
                <a:spcPts val="0"/>
              </a:spcBef>
              <a:spcAft>
                <a:spcPts val="0"/>
              </a:spcAft>
              <a:buClrTx/>
              <a:buSzTx/>
              <a:buFontTx/>
              <a:buNone/>
              <a:defRPr kumimoji="0" sz="1300" b="0">
                <a:latin typeface="+mn-lt"/>
                <a:ea typeface="+mn-ea"/>
              </a:defRPr>
            </a:lvl1pPr>
          </a:lstStyle>
          <a:p>
            <a:pPr>
              <a:defRPr/>
            </a:pPr>
            <a:endParaRPr lang="zh-TW" altLang="en-US"/>
          </a:p>
        </p:txBody>
      </p:sp>
      <p:sp>
        <p:nvSpPr>
          <p:cNvPr id="5" name="投影片編號版面配置區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eaLnBrk="1" fontAlgn="auto" hangingPunct="1">
              <a:lnSpc>
                <a:spcPct val="100000"/>
              </a:lnSpc>
              <a:spcBef>
                <a:spcPts val="0"/>
              </a:spcBef>
              <a:spcAft>
                <a:spcPts val="0"/>
              </a:spcAft>
              <a:buClrTx/>
              <a:buSzTx/>
              <a:buFontTx/>
              <a:buNone/>
              <a:defRPr kumimoji="0" sz="1300" b="0">
                <a:latin typeface="+mn-lt"/>
                <a:ea typeface="+mn-ea"/>
              </a:defRPr>
            </a:lvl1pPr>
          </a:lstStyle>
          <a:p>
            <a:pPr>
              <a:defRPr/>
            </a:pPr>
            <a:fld id="{587FF712-841C-4D00-9F05-410418F31DA7}" type="slidenum">
              <a:rPr lang="zh-TW" altLang="en-US"/>
              <a:pPr>
                <a:defRPr/>
              </a:pPr>
              <a:t>‹#›</a:t>
            </a:fld>
            <a:endParaRPr lang="zh-TW" altLang="en-US"/>
          </a:p>
        </p:txBody>
      </p:sp>
    </p:spTree>
    <p:extLst>
      <p:ext uri="{BB962C8B-B14F-4D97-AF65-F5344CB8AC3E}">
        <p14:creationId xmlns:p14="http://schemas.microsoft.com/office/powerpoint/2010/main" val="1158378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575" cy="511175"/>
          </a:xfrm>
          <a:prstGeom prst="rect">
            <a:avLst/>
          </a:prstGeom>
        </p:spPr>
        <p:txBody>
          <a:bodyPr vert="horz" lIns="99048" tIns="49524" rIns="99048" bIns="49524" rtlCol="0"/>
          <a:lstStyle>
            <a:lvl1pPr algn="l" eaLnBrk="1" fontAlgn="auto" hangingPunct="1">
              <a:lnSpc>
                <a:spcPct val="100000"/>
              </a:lnSpc>
              <a:spcBef>
                <a:spcPts val="0"/>
              </a:spcBef>
              <a:spcAft>
                <a:spcPts val="0"/>
              </a:spcAft>
              <a:buClrTx/>
              <a:buSzTx/>
              <a:buFontTx/>
              <a:buNone/>
              <a:defRPr kumimoji="0" sz="1300" b="0">
                <a:latin typeface="+mn-lt"/>
                <a:ea typeface="+mn-ea"/>
              </a:defRPr>
            </a:lvl1pPr>
          </a:lstStyle>
          <a:p>
            <a:pPr>
              <a:defRPr/>
            </a:pPr>
            <a:endParaRPr lang="zh-TW" altLang="en-US"/>
          </a:p>
        </p:txBody>
      </p:sp>
      <p:sp>
        <p:nvSpPr>
          <p:cNvPr id="3" name="日期版面配置區 2"/>
          <p:cNvSpPr>
            <a:spLocks noGrp="1"/>
          </p:cNvSpPr>
          <p:nvPr>
            <p:ph type="dt" idx="1"/>
          </p:nvPr>
        </p:nvSpPr>
        <p:spPr>
          <a:xfrm>
            <a:off x="4021138" y="0"/>
            <a:ext cx="3076575" cy="511175"/>
          </a:xfrm>
          <a:prstGeom prst="rect">
            <a:avLst/>
          </a:prstGeom>
        </p:spPr>
        <p:txBody>
          <a:bodyPr vert="horz" lIns="99048" tIns="49524" rIns="99048" bIns="49524" rtlCol="0"/>
          <a:lstStyle>
            <a:lvl1pPr algn="r" eaLnBrk="1" fontAlgn="auto" hangingPunct="1">
              <a:lnSpc>
                <a:spcPct val="100000"/>
              </a:lnSpc>
              <a:spcBef>
                <a:spcPts val="0"/>
              </a:spcBef>
              <a:spcAft>
                <a:spcPts val="0"/>
              </a:spcAft>
              <a:buClrTx/>
              <a:buSzTx/>
              <a:buFontTx/>
              <a:buNone/>
              <a:defRPr kumimoji="0" sz="1300" b="0">
                <a:latin typeface="+mn-lt"/>
                <a:ea typeface="+mn-ea"/>
              </a:defRPr>
            </a:lvl1pPr>
          </a:lstStyle>
          <a:p>
            <a:pPr>
              <a:defRPr/>
            </a:pPr>
            <a:fld id="{7660A1F7-12F0-4379-94A0-B2720A136A3C}" type="datetimeFigureOut">
              <a:rPr lang="zh-TW" altLang="en-US"/>
              <a:pPr>
                <a:defRPr/>
              </a:pPr>
              <a:t>2016/1/4</a:t>
            </a:fld>
            <a:endParaRPr lang="zh-TW" altLang="en-US"/>
          </a:p>
        </p:txBody>
      </p:sp>
      <p:sp>
        <p:nvSpPr>
          <p:cNvPr id="4" name="投影片圖像版面配置區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TW" altLang="en-US" noProof="0"/>
          </a:p>
        </p:txBody>
      </p:sp>
      <p:sp>
        <p:nvSpPr>
          <p:cNvPr id="5" name="備忘稿版面配置區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a:p>
        </p:txBody>
      </p:sp>
      <p:sp>
        <p:nvSpPr>
          <p:cNvPr id="6" name="頁尾版面配置區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eaLnBrk="1" fontAlgn="auto" hangingPunct="1">
              <a:lnSpc>
                <a:spcPct val="100000"/>
              </a:lnSpc>
              <a:spcBef>
                <a:spcPts val="0"/>
              </a:spcBef>
              <a:spcAft>
                <a:spcPts val="0"/>
              </a:spcAft>
              <a:buClrTx/>
              <a:buSzTx/>
              <a:buFontTx/>
              <a:buNone/>
              <a:defRPr kumimoji="0" sz="1300" b="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eaLnBrk="1" fontAlgn="auto" hangingPunct="1">
              <a:lnSpc>
                <a:spcPct val="100000"/>
              </a:lnSpc>
              <a:spcBef>
                <a:spcPts val="0"/>
              </a:spcBef>
              <a:spcAft>
                <a:spcPts val="0"/>
              </a:spcAft>
              <a:buClrTx/>
              <a:buSzTx/>
              <a:buFontTx/>
              <a:buNone/>
              <a:defRPr kumimoji="0" sz="1300" b="0">
                <a:latin typeface="+mn-lt"/>
                <a:ea typeface="+mn-ea"/>
              </a:defRPr>
            </a:lvl1pPr>
          </a:lstStyle>
          <a:p>
            <a:pPr>
              <a:defRPr/>
            </a:pPr>
            <a:fld id="{7DA72DA5-BF8C-447D-8E0F-FBF373319463}" type="slidenum">
              <a:rPr lang="zh-TW" altLang="en-US"/>
              <a:pPr>
                <a:defRPr/>
              </a:pPr>
              <a:t>‹#›</a:t>
            </a:fld>
            <a:endParaRPr lang="zh-TW" altLang="en-US"/>
          </a:p>
        </p:txBody>
      </p:sp>
    </p:spTree>
    <p:extLst>
      <p:ext uri="{BB962C8B-B14F-4D97-AF65-F5344CB8AC3E}">
        <p14:creationId xmlns:p14="http://schemas.microsoft.com/office/powerpoint/2010/main" val="27975945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8B2D71A7-EC60-46E7-902B-9112D7BD4637}" type="slidenum">
              <a:rPr lang="en-US" altLang="zh-TW" sz="1300" b="0">
                <a:latin typeface="Calibri" pitchFamily="34" charset="0"/>
              </a:rPr>
              <a:pPr algn="r" eaLnBrk="1" hangingPunct="1"/>
              <a:t>2</a:t>
            </a:fld>
            <a:endParaRPr lang="en-US" altLang="zh-TW" sz="1300" b="0">
              <a:latin typeface="Calibri" pitchFamily="34" charset="0"/>
            </a:endParaRPr>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59645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64F1BD3C-9161-4719-8426-65D8AD84F3F4}" type="slidenum">
              <a:rPr lang="en-US" altLang="zh-TW" sz="1300" b="0">
                <a:latin typeface="Calibri" pitchFamily="34" charset="0"/>
              </a:rPr>
              <a:pPr algn="r" eaLnBrk="1" hangingPunct="1"/>
              <a:t>21</a:t>
            </a:fld>
            <a:endParaRPr lang="en-US" altLang="zh-TW" sz="1300" b="0">
              <a:latin typeface="Calibri" pitchFamily="34" charset="0"/>
            </a:endParaRPr>
          </a:p>
        </p:txBody>
      </p:sp>
      <p:sp>
        <p:nvSpPr>
          <p:cNvPr id="1751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239962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1878B802-EF7D-436F-84E0-EDDECF59D01A}" type="slidenum">
              <a:rPr lang="en-US" altLang="zh-TW" sz="1300" b="0">
                <a:latin typeface="Calibri" pitchFamily="34" charset="0"/>
              </a:rPr>
              <a:pPr algn="r" eaLnBrk="1" hangingPunct="1"/>
              <a:t>22</a:t>
            </a:fld>
            <a:endParaRPr lang="en-US" altLang="zh-TW" sz="1300" b="0">
              <a:latin typeface="Calibri" pitchFamily="34" charset="0"/>
            </a:endParaRPr>
          </a:p>
        </p:txBody>
      </p:sp>
      <p:sp>
        <p:nvSpPr>
          <p:cNvPr id="176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388921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7F7FFBCB-E6FE-4AED-9EAD-85EB529CB603}" type="slidenum">
              <a:rPr lang="en-US" altLang="zh-TW" sz="1300" b="0">
                <a:latin typeface="Calibri" pitchFamily="34" charset="0"/>
              </a:rPr>
              <a:pPr algn="r" eaLnBrk="1" hangingPunct="1"/>
              <a:t>23</a:t>
            </a:fld>
            <a:endParaRPr lang="en-US" altLang="zh-TW" sz="1300" b="0">
              <a:latin typeface="Calibri" pitchFamily="34" charset="0"/>
            </a:endParaRPr>
          </a:p>
        </p:txBody>
      </p:sp>
      <p:sp>
        <p:nvSpPr>
          <p:cNvPr id="177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1872886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75AA7A1D-12A3-4696-8C48-7120D4886D59}" type="slidenum">
              <a:rPr lang="en-US" altLang="zh-TW" sz="1300" b="0">
                <a:latin typeface="Calibri" pitchFamily="34" charset="0"/>
              </a:rPr>
              <a:pPr algn="r" eaLnBrk="1" hangingPunct="1"/>
              <a:t>24</a:t>
            </a:fld>
            <a:endParaRPr lang="en-US" altLang="zh-TW" sz="1300" b="0">
              <a:latin typeface="Calibri" pitchFamily="34" charset="0"/>
            </a:endParaRPr>
          </a:p>
        </p:txBody>
      </p:sp>
      <p:sp>
        <p:nvSpPr>
          <p:cNvPr id="1781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98570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86301D9E-3BB1-47DE-87C7-77ACA758637F}" type="slidenum">
              <a:rPr lang="en-US" altLang="zh-TW" sz="1300" b="0">
                <a:latin typeface="Calibri" pitchFamily="34" charset="0"/>
              </a:rPr>
              <a:pPr algn="r" eaLnBrk="1" hangingPunct="1"/>
              <a:t>25</a:t>
            </a:fld>
            <a:endParaRPr lang="en-US" altLang="zh-TW" sz="1300" b="0">
              <a:latin typeface="Calibri" pitchFamily="34" charset="0"/>
            </a:endParaRPr>
          </a:p>
        </p:txBody>
      </p:sp>
      <p:sp>
        <p:nvSpPr>
          <p:cNvPr id="179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3622367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F4A078DD-BB07-4CB4-90C2-10C0A8183A9C}" type="slidenum">
              <a:rPr lang="en-US" altLang="zh-TW" sz="1300" b="0">
                <a:latin typeface="Calibri" pitchFamily="34" charset="0"/>
              </a:rPr>
              <a:pPr algn="r" eaLnBrk="1" hangingPunct="1"/>
              <a:t>26</a:t>
            </a:fld>
            <a:endParaRPr lang="en-US" altLang="zh-TW" sz="1300" b="0">
              <a:latin typeface="Calibri" pitchFamily="34" charset="0"/>
            </a:endParaRPr>
          </a:p>
        </p:txBody>
      </p:sp>
      <p:sp>
        <p:nvSpPr>
          <p:cNvPr id="1802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3570340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9D1CFF73-7A2E-40A0-92B3-3E85AF8F7ABB}" type="slidenum">
              <a:rPr lang="en-US" altLang="zh-TW" sz="1300" b="0">
                <a:latin typeface="Calibri" pitchFamily="34" charset="0"/>
              </a:rPr>
              <a:pPr algn="r" eaLnBrk="1" hangingPunct="1"/>
              <a:t>27</a:t>
            </a:fld>
            <a:endParaRPr lang="en-US" altLang="zh-TW" sz="1300" b="0">
              <a:latin typeface="Calibri" pitchFamily="34" charset="0"/>
            </a:endParaRPr>
          </a:p>
        </p:txBody>
      </p:sp>
      <p:sp>
        <p:nvSpPr>
          <p:cNvPr id="181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813083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991ABA2C-60CD-47CB-A92E-5CEB2629D0D5}" type="slidenum">
              <a:rPr lang="en-US" altLang="zh-TW" sz="1300" b="0">
                <a:latin typeface="Calibri" pitchFamily="34" charset="0"/>
              </a:rPr>
              <a:pPr algn="r" eaLnBrk="1" hangingPunct="1"/>
              <a:t>28</a:t>
            </a:fld>
            <a:endParaRPr lang="en-US" altLang="zh-TW" sz="1300" b="0">
              <a:latin typeface="Calibri" pitchFamily="34" charset="0"/>
            </a:endParaRPr>
          </a:p>
        </p:txBody>
      </p:sp>
      <p:sp>
        <p:nvSpPr>
          <p:cNvPr id="182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805784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5C83770E-3020-4075-9686-DDDE544D94A3}" type="slidenum">
              <a:rPr lang="en-US" altLang="zh-TW" sz="1300" b="0">
                <a:latin typeface="Calibri" pitchFamily="34" charset="0"/>
              </a:rPr>
              <a:pPr algn="r" eaLnBrk="1" hangingPunct="1"/>
              <a:t>29</a:t>
            </a:fld>
            <a:endParaRPr lang="en-US" altLang="zh-TW" sz="1300" b="0">
              <a:latin typeface="Calibri" pitchFamily="34" charset="0"/>
            </a:endParaRPr>
          </a:p>
        </p:txBody>
      </p:sp>
      <p:sp>
        <p:nvSpPr>
          <p:cNvPr id="183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155236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E670576C-A656-4417-93F4-961BDD433F49}" type="slidenum">
              <a:rPr lang="en-US" altLang="zh-TW" sz="1300" b="0">
                <a:latin typeface="Calibri" pitchFamily="34" charset="0"/>
              </a:rPr>
              <a:pPr algn="r" eaLnBrk="1" hangingPunct="1"/>
              <a:t>3</a:t>
            </a:fld>
            <a:endParaRPr lang="en-US" altLang="zh-TW" sz="1300" b="0">
              <a:latin typeface="Calibri" pitchFamily="34" charset="0"/>
            </a:endParaRPr>
          </a:p>
        </p:txBody>
      </p:sp>
      <p:sp>
        <p:nvSpPr>
          <p:cNvPr id="1669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002948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91203154-CCA8-4BBB-81F0-548ECB18FDD4}" type="slidenum">
              <a:rPr lang="en-US" altLang="zh-TW" sz="1300" b="0">
                <a:latin typeface="Calibri" pitchFamily="34" charset="0"/>
              </a:rPr>
              <a:pPr algn="r" eaLnBrk="1" hangingPunct="1"/>
              <a:t>4</a:t>
            </a:fld>
            <a:endParaRPr lang="en-US" altLang="zh-TW" sz="1300" b="0">
              <a:latin typeface="Calibri" pitchFamily="34" charset="0"/>
            </a:endParaRPr>
          </a:p>
        </p:txBody>
      </p:sp>
      <p:sp>
        <p:nvSpPr>
          <p:cNvPr id="1679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1610581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6AF79F96-2730-42F7-B87E-51FA71D2FBC5}" type="slidenum">
              <a:rPr lang="en-US" altLang="zh-TW" sz="1300" b="0">
                <a:latin typeface="Calibri" pitchFamily="34" charset="0"/>
              </a:rPr>
              <a:pPr algn="r" eaLnBrk="1" hangingPunct="1"/>
              <a:t>5</a:t>
            </a:fld>
            <a:endParaRPr lang="en-US" altLang="zh-TW" sz="1300" b="0">
              <a:latin typeface="Calibri" pitchFamily="34" charset="0"/>
            </a:endParaRPr>
          </a:p>
        </p:txBody>
      </p:sp>
      <p:sp>
        <p:nvSpPr>
          <p:cNvPr id="1689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28518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4FB51658-14C8-4FE2-830C-EF1CB25F29FB}" type="slidenum">
              <a:rPr lang="en-US" altLang="zh-TW" sz="1300" b="0">
                <a:latin typeface="Calibri" pitchFamily="34" charset="0"/>
              </a:rPr>
              <a:pPr algn="r" eaLnBrk="1" hangingPunct="1"/>
              <a:t>6</a:t>
            </a:fld>
            <a:endParaRPr lang="en-US" altLang="zh-TW" sz="1300" b="0">
              <a:latin typeface="Calibri" pitchFamily="34" charset="0"/>
            </a:endParaRPr>
          </a:p>
        </p:txBody>
      </p:sp>
      <p:sp>
        <p:nvSpPr>
          <p:cNvPr id="169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772945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6C26DCD6-238B-4A05-AF34-A4CAE4BC8F04}" type="slidenum">
              <a:rPr lang="en-US" altLang="zh-TW" sz="1300" b="0">
                <a:latin typeface="Calibri" pitchFamily="34" charset="0"/>
              </a:rPr>
              <a:pPr algn="r" eaLnBrk="1" hangingPunct="1"/>
              <a:t>7</a:t>
            </a:fld>
            <a:endParaRPr lang="en-US" altLang="zh-TW" sz="1300" b="0">
              <a:latin typeface="Calibri" pitchFamily="34" charset="0"/>
            </a:endParaRPr>
          </a:p>
        </p:txBody>
      </p:sp>
      <p:sp>
        <p:nvSpPr>
          <p:cNvPr id="1710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153969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283F6547-8963-4BCB-BC19-46AC2887126A}" type="slidenum">
              <a:rPr lang="en-US" altLang="zh-TW" sz="1300" b="0">
                <a:latin typeface="Calibri" pitchFamily="34" charset="0"/>
              </a:rPr>
              <a:pPr algn="r" eaLnBrk="1" hangingPunct="1"/>
              <a:t>8</a:t>
            </a:fld>
            <a:endParaRPr lang="en-US" altLang="zh-TW" sz="1300" b="0">
              <a:latin typeface="Calibri" pitchFamily="34" charset="0"/>
            </a:endParaRPr>
          </a:p>
        </p:txBody>
      </p:sp>
      <p:sp>
        <p:nvSpPr>
          <p:cNvPr id="172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307379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4832D1B9-CAA0-41E9-A482-E26D92CBA9AB}" type="slidenum">
              <a:rPr lang="en-US" altLang="zh-TW" sz="1300" b="0">
                <a:latin typeface="Calibri" pitchFamily="34" charset="0"/>
              </a:rPr>
              <a:pPr algn="r" eaLnBrk="1" hangingPunct="1"/>
              <a:t>9</a:t>
            </a:fld>
            <a:endParaRPr lang="en-US" altLang="zh-TW" sz="1300" b="0">
              <a:latin typeface="Calibri" pitchFamily="34" charset="0"/>
            </a:endParaRPr>
          </a:p>
        </p:txBody>
      </p:sp>
      <p:sp>
        <p:nvSpPr>
          <p:cNvPr id="1730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1513121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algn="r" eaLnBrk="1" hangingPunct="1"/>
            <a:fld id="{D6F1B629-E6E0-427C-AF9F-FACF82443CD8}" type="slidenum">
              <a:rPr lang="en-US" altLang="zh-TW" sz="1300" b="0">
                <a:latin typeface="Calibri" pitchFamily="34" charset="0"/>
              </a:rPr>
              <a:pPr algn="r" eaLnBrk="1" hangingPunct="1"/>
              <a:t>15</a:t>
            </a:fld>
            <a:endParaRPr lang="en-US" altLang="zh-TW" sz="1300" b="0">
              <a:latin typeface="Calibri" pitchFamily="34" charset="0"/>
            </a:endParaRPr>
          </a:p>
        </p:txBody>
      </p:sp>
      <p:sp>
        <p:nvSpPr>
          <p:cNvPr id="174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TW" smtClean="0"/>
              <a:t>【</a:t>
            </a:r>
            <a:r>
              <a:rPr lang="zh-TW" altLang="en-US" smtClean="0"/>
              <a:t>章節分隔頁</a:t>
            </a:r>
            <a:r>
              <a:rPr lang="en-US" altLang="zh-TW" smtClean="0"/>
              <a:t>】</a:t>
            </a:r>
          </a:p>
          <a:p>
            <a:pPr>
              <a:spcBef>
                <a:spcPct val="0"/>
              </a:spcBef>
            </a:pPr>
            <a:r>
              <a:rPr lang="zh-TW" altLang="en-US" smtClean="0"/>
              <a:t>於每章開始之前揭示，再次提醒本章之學習內容有哪些</a:t>
            </a:r>
          </a:p>
        </p:txBody>
      </p:sp>
    </p:spTree>
    <p:extLst>
      <p:ext uri="{BB962C8B-B14F-4D97-AF65-F5344CB8AC3E}">
        <p14:creationId xmlns:p14="http://schemas.microsoft.com/office/powerpoint/2010/main" val="229729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normAutofit/>
          </a:bodyPr>
          <a:lstStyle>
            <a:lvl1pPr>
              <a:defRPr sz="4000">
                <a:solidFill>
                  <a:srgbClr val="0000FF"/>
                </a:solidFill>
                <a:latin typeface="Times New Roman" pitchFamily="18" charset="0"/>
                <a:ea typeface="書法家顏楷體" pitchFamily="49" charset="-120"/>
                <a:cs typeface="Times New Roman" pitchFamily="18" charset="0"/>
              </a:defRPr>
            </a:lvl1p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normAutofit/>
          </a:bodyPr>
          <a:lstStyle>
            <a:lvl1pPr marL="0" indent="0" algn="ctr">
              <a:buNone/>
              <a:defRPr sz="3200">
                <a:solidFill>
                  <a:srgbClr val="0000FF"/>
                </a:solidFill>
                <a:ea typeface="書法家顏楷體" pitchFamily="49"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4" name="投影片編號版面配置區 5"/>
          <p:cNvSpPr>
            <a:spLocks noGrp="1"/>
          </p:cNvSpPr>
          <p:nvPr>
            <p:ph type="sldNum" sz="quarter" idx="10"/>
          </p:nvPr>
        </p:nvSpPr>
        <p:spPr/>
        <p:txBody>
          <a:bodyPr/>
          <a:lstStyle>
            <a:lvl1pPr>
              <a:defRPr/>
            </a:lvl1pPr>
          </a:lstStyle>
          <a:p>
            <a:pPr>
              <a:defRPr/>
            </a:pPr>
            <a:fld id="{F84E7F8D-6426-45A2-8290-C293E8684D58}" type="slidenum">
              <a:rPr lang="zh-TW" altLang="en-US"/>
              <a:pPr>
                <a:defRPr/>
              </a:pPr>
              <a:t>‹#›</a:t>
            </a:fld>
            <a:endParaRPr lang="en-US" altLang="zh-TW"/>
          </a:p>
        </p:txBody>
      </p:sp>
    </p:spTree>
    <p:extLst>
      <p:ext uri="{BB962C8B-B14F-4D97-AF65-F5344CB8AC3E}">
        <p14:creationId xmlns:p14="http://schemas.microsoft.com/office/powerpoint/2010/main" val="290914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3EB71F2E-DEB0-42A1-9FA7-337610D3436B}" type="datetime1">
              <a:rPr lang="zh-TW" altLang="en-US"/>
              <a:pPr>
                <a:defRPr/>
              </a:pPr>
              <a:t>2016/1/4</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DA17B771-158C-4404-9AF4-A7AF21BF746A}" type="slidenum">
              <a:rPr lang="zh-TW" altLang="en-US"/>
              <a:pPr>
                <a:defRPr/>
              </a:pPr>
              <a:t>‹#›</a:t>
            </a:fld>
            <a:endParaRPr lang="en-US" altLang="zh-TW"/>
          </a:p>
        </p:txBody>
      </p:sp>
    </p:spTree>
    <p:extLst>
      <p:ext uri="{BB962C8B-B14F-4D97-AF65-F5344CB8AC3E}">
        <p14:creationId xmlns:p14="http://schemas.microsoft.com/office/powerpoint/2010/main" val="2416187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166E8729-2A96-496A-8FA0-9D2E1FF617C2}" type="datetime1">
              <a:rPr lang="zh-TW" altLang="en-US"/>
              <a:pPr>
                <a:defRPr/>
              </a:pPr>
              <a:t>2016/1/4</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9436CEAD-2BE2-4D93-A6DF-E8EB9353B138}" type="slidenum">
              <a:rPr lang="zh-TW" altLang="en-US"/>
              <a:pPr>
                <a:defRPr/>
              </a:pPr>
              <a:t>‹#›</a:t>
            </a:fld>
            <a:endParaRPr lang="en-US" altLang="zh-TW"/>
          </a:p>
        </p:txBody>
      </p:sp>
    </p:spTree>
    <p:extLst>
      <p:ext uri="{BB962C8B-B14F-4D97-AF65-F5344CB8AC3E}">
        <p14:creationId xmlns:p14="http://schemas.microsoft.com/office/powerpoint/2010/main" val="2055780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28625" y="1357313"/>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2643188"/>
            <a:ext cx="4038600" cy="34829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643188"/>
            <a:ext cx="4038600" cy="34829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pPr>
              <a:defRPr/>
            </a:pPr>
            <a:fld id="{07F078B9-1F09-4BD2-B8FD-24729B0482D9}" type="datetime1">
              <a:rPr lang="zh-TW" altLang="en-US"/>
              <a:pPr>
                <a:defRPr/>
              </a:pPr>
              <a:t>2016/1/4</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5"/>
          <p:cNvSpPr>
            <a:spLocks noGrp="1"/>
          </p:cNvSpPr>
          <p:nvPr>
            <p:ph type="sldNum" sz="quarter" idx="12"/>
          </p:nvPr>
        </p:nvSpPr>
        <p:spPr/>
        <p:txBody>
          <a:bodyPr/>
          <a:lstStyle>
            <a:lvl1pPr>
              <a:defRPr/>
            </a:lvl1pPr>
          </a:lstStyle>
          <a:p>
            <a:pPr>
              <a:defRPr/>
            </a:pPr>
            <a:fld id="{E31B0E94-1D42-4232-AAD2-C33EA27A53F1}" type="slidenum">
              <a:rPr lang="zh-TW" altLang="en-US"/>
              <a:pPr>
                <a:defRPr/>
              </a:pPr>
              <a:t>‹#›</a:t>
            </a:fld>
            <a:endParaRPr lang="en-US" altLang="zh-TW"/>
          </a:p>
        </p:txBody>
      </p:sp>
    </p:spTree>
    <p:extLst>
      <p:ext uri="{BB962C8B-B14F-4D97-AF65-F5344CB8AC3E}">
        <p14:creationId xmlns:p14="http://schemas.microsoft.com/office/powerpoint/2010/main" val="4090039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lnSpc>
                <a:spcPts val="2400"/>
              </a:lnSpc>
              <a:spcBef>
                <a:spcPts val="1200"/>
              </a:spcBef>
              <a:defRPr>
                <a:latin typeface="Times New Roman" pitchFamily="18" charset="0"/>
                <a:cs typeface="Times New Roman" pitchFamily="18" charset="0"/>
              </a:defRPr>
            </a:lvl1pPr>
            <a:lvl2pPr>
              <a:lnSpc>
                <a:spcPts val="2400"/>
              </a:lnSpc>
              <a:spcBef>
                <a:spcPts val="1200"/>
              </a:spcBef>
              <a:defRPr>
                <a:latin typeface="Times New Roman" pitchFamily="18" charset="0"/>
                <a:cs typeface="Times New Roman" pitchFamily="18" charset="0"/>
              </a:defRPr>
            </a:lvl2pPr>
            <a:lvl3pPr>
              <a:lnSpc>
                <a:spcPts val="2400"/>
              </a:lnSpc>
              <a:spcBef>
                <a:spcPts val="1200"/>
              </a:spcBef>
              <a:defRPr>
                <a:latin typeface="Times New Roman" pitchFamily="18" charset="0"/>
                <a:cs typeface="Times New Roman" pitchFamily="18" charset="0"/>
              </a:defRPr>
            </a:lvl3pPr>
            <a:lvl4pPr>
              <a:lnSpc>
                <a:spcPts val="2400"/>
              </a:lnSpc>
              <a:spcBef>
                <a:spcPts val="1200"/>
              </a:spcBef>
              <a:defRPr>
                <a:latin typeface="Times New Roman" pitchFamily="18" charset="0"/>
                <a:cs typeface="Times New Roman" pitchFamily="18" charset="0"/>
              </a:defRPr>
            </a:lvl4pPr>
            <a:lvl5pPr>
              <a:lnSpc>
                <a:spcPts val="2400"/>
              </a:lnSpc>
              <a:spcBef>
                <a:spcPts val="1200"/>
              </a:spcBef>
              <a:defRPr>
                <a:latin typeface="Times New Roman" pitchFamily="18" charset="0"/>
                <a:cs typeface="Times New Roman"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lvl1pPr>
              <a:defRPr/>
            </a:lvl1pPr>
          </a:lstStyle>
          <a:p>
            <a:pPr>
              <a:defRPr/>
            </a:pPr>
            <a:fld id="{BA147B9E-8FD2-4CF1-A280-70563D4CB85C}" type="datetime1">
              <a:rPr lang="zh-TW" altLang="en-US"/>
              <a:pPr>
                <a:defRPr/>
              </a:pPr>
              <a:t>2016/1/4</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DAD36AFE-BF08-47E0-B4B2-BE16F0A8E1EE}" type="slidenum">
              <a:rPr lang="zh-TW" altLang="en-US"/>
              <a:pPr>
                <a:defRPr/>
              </a:pPr>
              <a:t>‹#›</a:t>
            </a:fld>
            <a:endParaRPr lang="en-US" altLang="zh-TW"/>
          </a:p>
        </p:txBody>
      </p:sp>
    </p:spTree>
    <p:extLst>
      <p:ext uri="{BB962C8B-B14F-4D97-AF65-F5344CB8AC3E}">
        <p14:creationId xmlns:p14="http://schemas.microsoft.com/office/powerpoint/2010/main" val="140063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0" cap="all"/>
            </a:lvl1p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C163743F-5C74-4ED6-9889-BBA0C3FA63B3}" type="datetime1">
              <a:rPr lang="zh-TW" altLang="en-US"/>
              <a:pPr>
                <a:defRPr/>
              </a:pPr>
              <a:t>2016/1/4</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77655C8D-7CAB-4780-BC34-6A0A99348C0A}" type="slidenum">
              <a:rPr lang="zh-TW" altLang="en-US"/>
              <a:pPr>
                <a:defRPr/>
              </a:pPr>
              <a:t>‹#›</a:t>
            </a:fld>
            <a:endParaRPr lang="en-US" altLang="zh-TW"/>
          </a:p>
        </p:txBody>
      </p:sp>
    </p:spTree>
    <p:extLst>
      <p:ext uri="{BB962C8B-B14F-4D97-AF65-F5344CB8AC3E}">
        <p14:creationId xmlns:p14="http://schemas.microsoft.com/office/powerpoint/2010/main" val="409875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按一下以編輯母片標題樣式</a:t>
            </a:r>
            <a:endParaRPr lang="zh-TW" altLang="en-US" dirty="0"/>
          </a:p>
        </p:txBody>
      </p:sp>
      <p:sp>
        <p:nvSpPr>
          <p:cNvPr id="3" name="內容版面配置區 2"/>
          <p:cNvSpPr>
            <a:spLocks noGrp="1"/>
          </p:cNvSpPr>
          <p:nvPr>
            <p:ph sz="half" idx="1"/>
          </p:nvPr>
        </p:nvSpPr>
        <p:spPr>
          <a:xfrm>
            <a:off x="457200" y="2571744"/>
            <a:ext cx="4038600" cy="3554419"/>
          </a:xfrm>
        </p:spPr>
        <p:txBody>
          <a:bodyPr/>
          <a:lstStyle>
            <a:lvl1pPr algn="l" defTabSz="914400" rtl="0" eaLnBrk="1" latinLnBrk="0" hangingPunct="1">
              <a:spcBef>
                <a:spcPct val="20000"/>
              </a:spcBef>
              <a:buFont typeface="Wingdings" pitchFamily="2" charset="2"/>
              <a:defRPr lang="zh-TW" altLang="en-US" sz="2000" b="1" kern="1200" dirty="0" smtClean="0">
                <a:solidFill>
                  <a:srgbClr val="FF3399"/>
                </a:solidFill>
                <a:latin typeface="標楷體" pitchFamily="65" charset="-120"/>
                <a:ea typeface="標楷體" pitchFamily="65" charset="-120"/>
                <a:cs typeface="+mn-cs"/>
              </a:defRPr>
            </a:lvl1pPr>
            <a:lvl2pPr algn="l" defTabSz="914400" rtl="0" eaLnBrk="1" latinLnBrk="0" hangingPunct="1">
              <a:spcBef>
                <a:spcPct val="20000"/>
              </a:spcBef>
              <a:buSzPct val="80000"/>
              <a:buFont typeface="Wingdings" pitchFamily="2" charset="2"/>
              <a:defRPr lang="zh-TW" altLang="en-US" sz="1800" b="1" kern="1200" dirty="0" smtClean="0">
                <a:solidFill>
                  <a:schemeClr val="tx1"/>
                </a:solidFill>
                <a:latin typeface="Times New Roman" pitchFamily="18" charset="0"/>
                <a:ea typeface="標楷體" pitchFamily="65" charset="-120"/>
                <a:cs typeface="Times New Roman" pitchFamily="18" charset="0"/>
              </a:defRPr>
            </a:lvl2pPr>
            <a:lvl3pPr algn="l" defTabSz="914400" rtl="0" eaLnBrk="1" latinLnBrk="0" hangingPunct="1">
              <a:spcBef>
                <a:spcPct val="20000"/>
              </a:spcBef>
              <a:buSzPct val="80000"/>
              <a:buFont typeface="Wingdings" pitchFamily="2" charset="2"/>
              <a:defRPr lang="zh-TW" altLang="en-US" sz="1800" b="1" kern="1200" dirty="0" smtClean="0">
                <a:solidFill>
                  <a:schemeClr val="tx1"/>
                </a:solidFill>
                <a:latin typeface="Times New Roman" pitchFamily="18" charset="0"/>
                <a:ea typeface="標楷體" pitchFamily="65" charset="-120"/>
                <a:cs typeface="Times New Roman" pitchFamily="18" charset="0"/>
              </a:defRPr>
            </a:lvl3pPr>
            <a:lvl4pPr>
              <a:defRPr sz="1800"/>
            </a:lvl4pPr>
            <a:lvl5pPr>
              <a:defRPr sz="1800"/>
            </a:lvl5pPr>
            <a:lvl6pPr>
              <a:defRPr sz="1800"/>
            </a:lvl6pPr>
            <a:lvl7pPr>
              <a:defRPr sz="1800"/>
            </a:lvl7pPr>
            <a:lvl8pPr>
              <a:defRPr sz="1800"/>
            </a:lvl8pPr>
            <a:lvl9pPr>
              <a:defRPr sz="18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內容版面配置區 3"/>
          <p:cNvSpPr>
            <a:spLocks noGrp="1"/>
          </p:cNvSpPr>
          <p:nvPr>
            <p:ph sz="half" idx="2"/>
          </p:nvPr>
        </p:nvSpPr>
        <p:spPr>
          <a:xfrm>
            <a:off x="4648200" y="2571744"/>
            <a:ext cx="4038600" cy="3554419"/>
          </a:xfrm>
        </p:spPr>
        <p:txBody>
          <a:bodyPr/>
          <a:lstStyle>
            <a:lvl1pPr algn="l" defTabSz="914400" rtl="0" eaLnBrk="1" latinLnBrk="0" hangingPunct="1">
              <a:spcBef>
                <a:spcPct val="20000"/>
              </a:spcBef>
              <a:buFont typeface="Wingdings" pitchFamily="2" charset="2"/>
              <a:defRPr lang="zh-TW" altLang="en-US" sz="2000" b="1" kern="1200" dirty="0" smtClean="0">
                <a:solidFill>
                  <a:srgbClr val="FF3399"/>
                </a:solidFill>
                <a:latin typeface="標楷體" pitchFamily="65" charset="-120"/>
                <a:ea typeface="標楷體" pitchFamily="65" charset="-120"/>
                <a:cs typeface="+mn-cs"/>
              </a:defRPr>
            </a:lvl1pPr>
            <a:lvl2pPr algn="l" defTabSz="914400" rtl="0" eaLnBrk="1" latinLnBrk="0" hangingPunct="1">
              <a:spcBef>
                <a:spcPct val="20000"/>
              </a:spcBef>
              <a:buSzPct val="80000"/>
              <a:buFont typeface="Wingdings" pitchFamily="2" charset="2"/>
              <a:defRPr lang="zh-TW" altLang="en-US" sz="1800" b="1" kern="1200" dirty="0" smtClean="0">
                <a:solidFill>
                  <a:schemeClr val="tx1"/>
                </a:solidFill>
                <a:latin typeface="Times New Roman" pitchFamily="18" charset="0"/>
                <a:ea typeface="標楷體" pitchFamily="65" charset="-120"/>
                <a:cs typeface="Times New Roman" pitchFamily="18" charset="0"/>
              </a:defRPr>
            </a:lvl2pPr>
            <a:lvl3pPr algn="l" defTabSz="914400" rtl="0" eaLnBrk="1" latinLnBrk="0" hangingPunct="1">
              <a:spcBef>
                <a:spcPct val="20000"/>
              </a:spcBef>
              <a:buSzPct val="80000"/>
              <a:buFont typeface="Wingdings" pitchFamily="2" charset="2"/>
              <a:defRPr lang="zh-TW" altLang="en-US" sz="1800" b="1" kern="1200" dirty="0" smtClean="0">
                <a:solidFill>
                  <a:schemeClr val="tx1"/>
                </a:solidFill>
                <a:latin typeface="Times New Roman" pitchFamily="18" charset="0"/>
                <a:ea typeface="標楷體" pitchFamily="65" charset="-120"/>
                <a:cs typeface="Times New Roman" pitchFamily="18" charset="0"/>
              </a:defRPr>
            </a:lvl3pPr>
            <a:lvl4pPr>
              <a:defRPr sz="1800"/>
            </a:lvl4pPr>
            <a:lvl5pPr>
              <a:defRPr sz="1800"/>
            </a:lvl5pPr>
            <a:lvl6pPr>
              <a:defRPr sz="1800"/>
            </a:lvl6pPr>
            <a:lvl7pPr>
              <a:defRPr sz="1800"/>
            </a:lvl7pPr>
            <a:lvl8pPr>
              <a:defRPr sz="1800"/>
            </a:lvl8pPr>
            <a:lvl9pPr>
              <a:defRPr sz="18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日期版面配置區 3"/>
          <p:cNvSpPr>
            <a:spLocks noGrp="1"/>
          </p:cNvSpPr>
          <p:nvPr>
            <p:ph type="dt" sz="half" idx="10"/>
          </p:nvPr>
        </p:nvSpPr>
        <p:spPr/>
        <p:txBody>
          <a:bodyPr/>
          <a:lstStyle>
            <a:lvl1pPr>
              <a:defRPr/>
            </a:lvl1pPr>
          </a:lstStyle>
          <a:p>
            <a:pPr>
              <a:defRPr/>
            </a:pPr>
            <a:fld id="{462B76BE-569B-4A0F-BAEA-2031DAA15A40}" type="datetime1">
              <a:rPr lang="zh-TW" altLang="en-US"/>
              <a:pPr>
                <a:defRPr/>
              </a:pPr>
              <a:t>2016/1/4</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5"/>
          <p:cNvSpPr>
            <a:spLocks noGrp="1"/>
          </p:cNvSpPr>
          <p:nvPr>
            <p:ph type="sldNum" sz="quarter" idx="12"/>
          </p:nvPr>
        </p:nvSpPr>
        <p:spPr/>
        <p:txBody>
          <a:bodyPr/>
          <a:lstStyle>
            <a:lvl1pPr>
              <a:defRPr/>
            </a:lvl1pPr>
          </a:lstStyle>
          <a:p>
            <a:pPr>
              <a:defRPr/>
            </a:pPr>
            <a:fld id="{AC0C0A91-00F5-487B-877C-DEA64BFA47E3}" type="slidenum">
              <a:rPr lang="zh-TW" altLang="en-US"/>
              <a:pPr>
                <a:defRPr/>
              </a:pPr>
              <a:t>‹#›</a:t>
            </a:fld>
            <a:endParaRPr lang="en-US" altLang="zh-TW"/>
          </a:p>
        </p:txBody>
      </p:sp>
    </p:spTree>
    <p:extLst>
      <p:ext uri="{BB962C8B-B14F-4D97-AF65-F5344CB8AC3E}">
        <p14:creationId xmlns:p14="http://schemas.microsoft.com/office/powerpoint/2010/main" val="2456615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dirty="0" smtClean="0"/>
              <a:t>按一下以編輯母片標題樣式</a:t>
            </a:r>
            <a:endParaRPr lang="zh-TW" altLang="en-US" dirty="0"/>
          </a:p>
        </p:txBody>
      </p:sp>
      <p:sp>
        <p:nvSpPr>
          <p:cNvPr id="4" name="內容版面配置區 3"/>
          <p:cNvSpPr>
            <a:spLocks noGrp="1"/>
          </p:cNvSpPr>
          <p:nvPr>
            <p:ph sz="half" idx="2"/>
          </p:nvPr>
        </p:nvSpPr>
        <p:spPr>
          <a:xfrm>
            <a:off x="457200" y="2500305"/>
            <a:ext cx="4040188" cy="3625857"/>
          </a:xfrm>
        </p:spPr>
        <p:txBody>
          <a:bodyPr/>
          <a:lstStyle>
            <a:lvl1pPr>
              <a:defRPr sz="2000"/>
            </a:lvl1pPr>
            <a:lvl2pPr algn="l" defTabSz="914400" rtl="0" eaLnBrk="1" latinLnBrk="0" hangingPunct="1">
              <a:spcBef>
                <a:spcPct val="20000"/>
              </a:spcBef>
              <a:buSzPct val="80000"/>
              <a:buFont typeface="Wingdings" pitchFamily="2" charset="2"/>
              <a:defRPr lang="zh-TW" altLang="en-US" sz="1800" b="1" kern="1200" dirty="0" smtClean="0">
                <a:solidFill>
                  <a:schemeClr val="tx1"/>
                </a:solidFill>
                <a:latin typeface="Times New Roman" pitchFamily="18" charset="0"/>
                <a:ea typeface="標楷體" pitchFamily="65" charset="-120"/>
                <a:cs typeface="Times New Roman" pitchFamily="18" charset="0"/>
              </a:defRPr>
            </a:lvl2pPr>
            <a:lvl3pPr algn="l" defTabSz="914400" rtl="0" eaLnBrk="1" latinLnBrk="0" hangingPunct="1">
              <a:spcBef>
                <a:spcPct val="20000"/>
              </a:spcBef>
              <a:buSzPct val="80000"/>
              <a:buFont typeface="Wingdings" pitchFamily="2" charset="2"/>
              <a:defRPr lang="en-US" altLang="zh-TW" sz="1800" b="1" kern="1200" dirty="0" smtClean="0">
                <a:solidFill>
                  <a:schemeClr val="tx1"/>
                </a:solidFill>
                <a:latin typeface="Times New Roman" pitchFamily="18" charset="0"/>
                <a:ea typeface="標楷體" pitchFamily="65" charset="-120"/>
                <a:cs typeface="Times New Roman" pitchFamily="18" charset="0"/>
              </a:defRPr>
            </a:lvl3pPr>
            <a:lvl4pPr>
              <a:defRPr sz="1600"/>
            </a:lvl4pPr>
            <a:lvl5pPr>
              <a:defRPr sz="1600"/>
            </a:lvl5pPr>
            <a:lvl6pPr>
              <a:defRPr sz="1600"/>
            </a:lvl6pPr>
            <a:lvl7pPr>
              <a:defRPr sz="1600"/>
            </a:lvl7pPr>
            <a:lvl8pPr>
              <a:defRPr sz="1600"/>
            </a:lvl8pPr>
            <a:lvl9pPr>
              <a:defRPr sz="16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endParaRPr lang="en-US" altLang="zh-TW" dirty="0" smtClean="0"/>
          </a:p>
          <a:p>
            <a:pPr lvl="3"/>
            <a:r>
              <a:rPr lang="zh-TW" altLang="en-US" dirty="0" smtClean="0"/>
              <a:t>第四層</a:t>
            </a:r>
          </a:p>
          <a:p>
            <a:pPr lvl="4"/>
            <a:r>
              <a:rPr lang="zh-TW" altLang="en-US" dirty="0" smtClean="0"/>
              <a:t>第五層</a:t>
            </a:r>
            <a:endParaRPr lang="zh-TW" altLang="en-US" dirty="0"/>
          </a:p>
        </p:txBody>
      </p:sp>
      <p:sp>
        <p:nvSpPr>
          <p:cNvPr id="6" name="內容版面配置區 5"/>
          <p:cNvSpPr>
            <a:spLocks noGrp="1"/>
          </p:cNvSpPr>
          <p:nvPr>
            <p:ph sz="quarter" idx="4"/>
          </p:nvPr>
        </p:nvSpPr>
        <p:spPr>
          <a:xfrm>
            <a:off x="4645025" y="2500307"/>
            <a:ext cx="4041775" cy="3625856"/>
          </a:xfrm>
        </p:spPr>
        <p:txBody>
          <a:bodyPr/>
          <a:lstStyle>
            <a:lvl1pPr algn="l" defTabSz="914400" rtl="0" eaLnBrk="1" latinLnBrk="0" hangingPunct="1">
              <a:spcBef>
                <a:spcPct val="20000"/>
              </a:spcBef>
              <a:buSzPct val="80000"/>
              <a:buFont typeface="Wingdings" pitchFamily="2" charset="2"/>
              <a:defRPr lang="zh-TW" altLang="en-US" sz="2000" b="1" kern="1200" dirty="0" smtClean="0">
                <a:solidFill>
                  <a:srgbClr val="FF3399"/>
                </a:solidFill>
                <a:latin typeface="標楷體" pitchFamily="65" charset="-120"/>
                <a:ea typeface="標楷體" pitchFamily="65" charset="-120"/>
                <a:cs typeface="+mn-cs"/>
              </a:defRPr>
            </a:lvl1pPr>
            <a:lvl2pPr algn="l" defTabSz="914400" rtl="0" eaLnBrk="1" latinLnBrk="0" hangingPunct="1">
              <a:spcBef>
                <a:spcPct val="20000"/>
              </a:spcBef>
              <a:buSzPct val="80000"/>
              <a:buFont typeface="Wingdings" pitchFamily="2" charset="2"/>
              <a:defRPr lang="zh-TW" altLang="en-US" sz="1800" b="1" kern="1200" dirty="0" smtClean="0">
                <a:solidFill>
                  <a:schemeClr val="tx1"/>
                </a:solidFill>
                <a:latin typeface="Times New Roman" pitchFamily="18" charset="0"/>
                <a:ea typeface="標楷體" pitchFamily="65" charset="-120"/>
                <a:cs typeface="Times New Roman" pitchFamily="18" charset="0"/>
              </a:defRPr>
            </a:lvl2pPr>
            <a:lvl3pPr algn="l" defTabSz="914400" rtl="0" eaLnBrk="1" latinLnBrk="0" hangingPunct="1">
              <a:spcBef>
                <a:spcPct val="20000"/>
              </a:spcBef>
              <a:buSzPct val="80000"/>
              <a:buFont typeface="Wingdings" pitchFamily="2" charset="2"/>
              <a:defRPr lang="zh-TW" altLang="en-US" sz="1800" b="1" kern="1200" dirty="0" smtClean="0">
                <a:solidFill>
                  <a:schemeClr val="tx1"/>
                </a:solidFill>
                <a:latin typeface="Times New Roman" pitchFamily="18" charset="0"/>
                <a:ea typeface="標楷體" pitchFamily="65" charset="-120"/>
                <a:cs typeface="Times New Roman" pitchFamily="18" charset="0"/>
              </a:defRPr>
            </a:lvl3pPr>
            <a:lvl4pPr algn="l" defTabSz="914400" rtl="0" eaLnBrk="1" latinLnBrk="0" hangingPunct="1">
              <a:spcBef>
                <a:spcPct val="20000"/>
              </a:spcBef>
              <a:defRPr lang="zh-TW" altLang="en-US" sz="1600" b="1" kern="1200" dirty="0" smtClean="0">
                <a:solidFill>
                  <a:schemeClr val="tx1"/>
                </a:solidFill>
                <a:latin typeface="標楷體" pitchFamily="65" charset="-120"/>
                <a:ea typeface="標楷體" pitchFamily="65" charset="-120"/>
                <a:cs typeface="Times New Roman" pitchFamily="18" charset="0"/>
              </a:defRPr>
            </a:lvl4pPr>
            <a:lvl5pPr>
              <a:defRPr lang="zh-TW" altLang="en-US" sz="1600" b="1" kern="1200" dirty="0" smtClean="0">
                <a:solidFill>
                  <a:schemeClr val="tx1"/>
                </a:solidFill>
                <a:latin typeface="標楷體" pitchFamily="65" charset="-120"/>
                <a:ea typeface="標楷體" pitchFamily="65" charset="-120"/>
                <a:cs typeface="Times New Roman" pitchFamily="18" charset="0"/>
              </a:defRPr>
            </a:lvl5pPr>
            <a:lvl6pPr>
              <a:defRPr sz="1600"/>
            </a:lvl6pPr>
            <a:lvl7pPr>
              <a:defRPr sz="1600"/>
            </a:lvl7pPr>
            <a:lvl8pPr>
              <a:defRPr sz="1600"/>
            </a:lvl8pPr>
            <a:lvl9pPr>
              <a:defRPr sz="16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日期版面配置區 3"/>
          <p:cNvSpPr>
            <a:spLocks noGrp="1"/>
          </p:cNvSpPr>
          <p:nvPr>
            <p:ph type="dt" sz="half" idx="10"/>
          </p:nvPr>
        </p:nvSpPr>
        <p:spPr/>
        <p:txBody>
          <a:bodyPr/>
          <a:lstStyle>
            <a:lvl1pPr>
              <a:defRPr/>
            </a:lvl1pPr>
          </a:lstStyle>
          <a:p>
            <a:pPr>
              <a:defRPr/>
            </a:pPr>
            <a:fld id="{876AA4B4-75A3-4ABD-BF39-72DED9ED833D}" type="datetime1">
              <a:rPr lang="zh-TW" altLang="en-US"/>
              <a:pPr>
                <a:defRPr/>
              </a:pPr>
              <a:t>2016/1/4</a:t>
            </a:fld>
            <a:endParaRPr lang="zh-TW" altLang="en-US"/>
          </a:p>
        </p:txBody>
      </p:sp>
      <p:sp>
        <p:nvSpPr>
          <p:cNvPr id="7" name="頁尾版面配置區 4"/>
          <p:cNvSpPr>
            <a:spLocks noGrp="1"/>
          </p:cNvSpPr>
          <p:nvPr>
            <p:ph type="ftr" sz="quarter" idx="11"/>
          </p:nvPr>
        </p:nvSpPr>
        <p:spPr/>
        <p:txBody>
          <a:bodyPr/>
          <a:lstStyle>
            <a:lvl1pPr>
              <a:defRPr/>
            </a:lvl1pPr>
          </a:lstStyle>
          <a:p>
            <a:pPr>
              <a:defRPr/>
            </a:pPr>
            <a:endParaRPr lang="en-US" altLang="zh-TW"/>
          </a:p>
        </p:txBody>
      </p:sp>
      <p:sp>
        <p:nvSpPr>
          <p:cNvPr id="8" name="投影片編號版面配置區 5"/>
          <p:cNvSpPr>
            <a:spLocks noGrp="1"/>
          </p:cNvSpPr>
          <p:nvPr>
            <p:ph type="sldNum" sz="quarter" idx="12"/>
          </p:nvPr>
        </p:nvSpPr>
        <p:spPr/>
        <p:txBody>
          <a:bodyPr/>
          <a:lstStyle>
            <a:lvl1pPr>
              <a:defRPr/>
            </a:lvl1pPr>
          </a:lstStyle>
          <a:p>
            <a:pPr>
              <a:defRPr/>
            </a:pPr>
            <a:fld id="{FBD48539-96F2-4311-A343-6BB6B3608A1F}" type="slidenum">
              <a:rPr lang="zh-TW" altLang="en-US"/>
              <a:pPr>
                <a:defRPr/>
              </a:pPr>
              <a:t>‹#›</a:t>
            </a:fld>
            <a:endParaRPr lang="en-US" altLang="zh-TW"/>
          </a:p>
        </p:txBody>
      </p:sp>
    </p:spTree>
    <p:extLst>
      <p:ext uri="{BB962C8B-B14F-4D97-AF65-F5344CB8AC3E}">
        <p14:creationId xmlns:p14="http://schemas.microsoft.com/office/powerpoint/2010/main" val="143013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CFC7E535-3090-4A6B-B17C-51772A8C759A}" type="datetime1">
              <a:rPr lang="zh-TW" altLang="en-US"/>
              <a:pPr>
                <a:defRPr/>
              </a:pPr>
              <a:t>2016/1/4</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en-US" altLang="zh-TW"/>
          </a:p>
        </p:txBody>
      </p:sp>
      <p:sp>
        <p:nvSpPr>
          <p:cNvPr id="5" name="投影片編號版面配置區 5"/>
          <p:cNvSpPr>
            <a:spLocks noGrp="1"/>
          </p:cNvSpPr>
          <p:nvPr>
            <p:ph type="sldNum" sz="quarter" idx="12"/>
          </p:nvPr>
        </p:nvSpPr>
        <p:spPr/>
        <p:txBody>
          <a:bodyPr/>
          <a:lstStyle>
            <a:lvl1pPr>
              <a:defRPr/>
            </a:lvl1pPr>
          </a:lstStyle>
          <a:p>
            <a:pPr>
              <a:defRPr/>
            </a:pPr>
            <a:fld id="{F0FE7D6B-C0F1-4634-BFF9-3CF4F5B5C37B}" type="slidenum">
              <a:rPr lang="zh-TW" altLang="en-US"/>
              <a:pPr>
                <a:defRPr/>
              </a:pPr>
              <a:t>‹#›</a:t>
            </a:fld>
            <a:endParaRPr lang="en-US" altLang="zh-TW"/>
          </a:p>
        </p:txBody>
      </p:sp>
    </p:spTree>
    <p:extLst>
      <p:ext uri="{BB962C8B-B14F-4D97-AF65-F5344CB8AC3E}">
        <p14:creationId xmlns:p14="http://schemas.microsoft.com/office/powerpoint/2010/main" val="1120928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22FBB835-C4C0-4542-9615-EE8BE659958C}" type="datetime1">
              <a:rPr lang="zh-TW" altLang="en-US"/>
              <a:pPr>
                <a:defRPr/>
              </a:pPr>
              <a:t>2016/1/4</a:t>
            </a:fld>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en-US" altLang="zh-TW"/>
          </a:p>
        </p:txBody>
      </p:sp>
      <p:sp>
        <p:nvSpPr>
          <p:cNvPr id="4" name="投影片編號版面配置區 5"/>
          <p:cNvSpPr>
            <a:spLocks noGrp="1"/>
          </p:cNvSpPr>
          <p:nvPr>
            <p:ph type="sldNum" sz="quarter" idx="12"/>
          </p:nvPr>
        </p:nvSpPr>
        <p:spPr/>
        <p:txBody>
          <a:bodyPr/>
          <a:lstStyle>
            <a:lvl1pPr>
              <a:defRPr/>
            </a:lvl1pPr>
          </a:lstStyle>
          <a:p>
            <a:pPr>
              <a:defRPr/>
            </a:pPr>
            <a:fld id="{0F3B5465-61C6-4EF9-9501-960C0F636867}" type="slidenum">
              <a:rPr lang="zh-TW" altLang="en-US"/>
              <a:pPr>
                <a:defRPr/>
              </a:pPr>
              <a:t>‹#›</a:t>
            </a:fld>
            <a:endParaRPr lang="en-US" altLang="zh-TW"/>
          </a:p>
        </p:txBody>
      </p:sp>
    </p:spTree>
    <p:extLst>
      <p:ext uri="{BB962C8B-B14F-4D97-AF65-F5344CB8AC3E}">
        <p14:creationId xmlns:p14="http://schemas.microsoft.com/office/powerpoint/2010/main" val="192979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52325FC6-327F-4AF5-9400-2474775C8ED0}" type="datetime1">
              <a:rPr lang="zh-TW" altLang="en-US"/>
              <a:pPr>
                <a:defRPr/>
              </a:pPr>
              <a:t>2016/1/4</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5"/>
          <p:cNvSpPr>
            <a:spLocks noGrp="1"/>
          </p:cNvSpPr>
          <p:nvPr>
            <p:ph type="sldNum" sz="quarter" idx="12"/>
          </p:nvPr>
        </p:nvSpPr>
        <p:spPr/>
        <p:txBody>
          <a:bodyPr/>
          <a:lstStyle>
            <a:lvl1pPr>
              <a:defRPr/>
            </a:lvl1pPr>
          </a:lstStyle>
          <a:p>
            <a:pPr>
              <a:defRPr/>
            </a:pPr>
            <a:fld id="{057792AC-933A-4416-85D4-F027805137EE}" type="slidenum">
              <a:rPr lang="zh-TW" altLang="en-US"/>
              <a:pPr>
                <a:defRPr/>
              </a:pPr>
              <a:t>‹#›</a:t>
            </a:fld>
            <a:endParaRPr lang="en-US" altLang="zh-TW"/>
          </a:p>
        </p:txBody>
      </p:sp>
    </p:spTree>
    <p:extLst>
      <p:ext uri="{BB962C8B-B14F-4D97-AF65-F5344CB8AC3E}">
        <p14:creationId xmlns:p14="http://schemas.microsoft.com/office/powerpoint/2010/main" val="258734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9ABD157A-E643-41C5-8E04-73AE3EE6EC76}" type="datetime1">
              <a:rPr lang="zh-TW" altLang="en-US"/>
              <a:pPr>
                <a:defRPr/>
              </a:pPr>
              <a:t>2016/1/4</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5"/>
          <p:cNvSpPr>
            <a:spLocks noGrp="1"/>
          </p:cNvSpPr>
          <p:nvPr>
            <p:ph type="sldNum" sz="quarter" idx="12"/>
          </p:nvPr>
        </p:nvSpPr>
        <p:spPr/>
        <p:txBody>
          <a:bodyPr/>
          <a:lstStyle>
            <a:lvl1pPr>
              <a:defRPr/>
            </a:lvl1pPr>
          </a:lstStyle>
          <a:p>
            <a:pPr>
              <a:defRPr/>
            </a:pPr>
            <a:fld id="{802B4D9F-423F-4E77-9C86-D31D609CCE86}" type="slidenum">
              <a:rPr lang="zh-TW" altLang="en-US"/>
              <a:pPr>
                <a:defRPr/>
              </a:pPr>
              <a:t>‹#›</a:t>
            </a:fld>
            <a:endParaRPr lang="en-US" altLang="zh-TW"/>
          </a:p>
        </p:txBody>
      </p:sp>
    </p:spTree>
    <p:extLst>
      <p:ext uri="{BB962C8B-B14F-4D97-AF65-F5344CB8AC3E}">
        <p14:creationId xmlns:p14="http://schemas.microsoft.com/office/powerpoint/2010/main" val="3287180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28625" y="13573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2643188"/>
            <a:ext cx="82296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lnSpc>
                <a:spcPct val="100000"/>
              </a:lnSpc>
              <a:spcBef>
                <a:spcPts val="0"/>
              </a:spcBef>
              <a:spcAft>
                <a:spcPts val="0"/>
              </a:spcAft>
              <a:buClrTx/>
              <a:buSzTx/>
              <a:buFontTx/>
              <a:buNone/>
              <a:defRPr kumimoji="0" sz="1200" b="0">
                <a:solidFill>
                  <a:schemeClr val="tx1">
                    <a:tint val="75000"/>
                  </a:schemeClr>
                </a:solidFill>
                <a:latin typeface="+mn-lt"/>
                <a:ea typeface="+mn-ea"/>
              </a:defRPr>
            </a:lvl1pPr>
          </a:lstStyle>
          <a:p>
            <a:pPr>
              <a:defRPr/>
            </a:pPr>
            <a:fld id="{26BDCFE3-5AF8-49A0-B7E6-322FFF643DB3}" type="datetime1">
              <a:rPr lang="zh-TW" altLang="en-US"/>
              <a:pPr>
                <a:defRPr/>
              </a:pPr>
              <a:t>2016/1/4</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0">
                <a:solidFill>
                  <a:srgbClr val="898989"/>
                </a:solidFill>
                <a:latin typeface="Calibri" pitchFamily="34" charset="0"/>
              </a:defRPr>
            </a:lvl1pPr>
          </a:lstStyle>
          <a:p>
            <a:pPr>
              <a:defRPr/>
            </a:pPr>
            <a:endParaRPr lang="en-US" altLang="zh-TW"/>
          </a:p>
        </p:txBody>
      </p:sp>
      <p:sp>
        <p:nvSpPr>
          <p:cNvPr id="6" name="投影片編號版面配置區 5"/>
          <p:cNvSpPr>
            <a:spLocks noGrp="1"/>
          </p:cNvSpPr>
          <p:nvPr>
            <p:ph type="sldNum" sz="quarter" idx="4"/>
          </p:nvPr>
        </p:nvSpPr>
        <p:spPr>
          <a:xfrm>
            <a:off x="7010400" y="260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400" b="0">
                <a:effectLst>
                  <a:outerShdw blurRad="38100" dist="38100" dir="2700000" algn="tl">
                    <a:srgbClr val="C0C0C0"/>
                  </a:outerShdw>
                </a:effectLst>
              </a:defRPr>
            </a:lvl1pPr>
          </a:lstStyle>
          <a:p>
            <a:pPr>
              <a:defRPr/>
            </a:pPr>
            <a:fld id="{428B8056-ED3A-4E63-BAE4-7A2F17A7225E}"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713"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ctr" rtl="0" eaLnBrk="0" fontAlgn="base" hangingPunct="0">
        <a:spcBef>
          <a:spcPct val="0"/>
        </a:spcBef>
        <a:spcAft>
          <a:spcPct val="0"/>
        </a:spcAft>
        <a:defRPr sz="3600" kern="1200">
          <a:solidFill>
            <a:srgbClr val="0000FF"/>
          </a:solidFill>
          <a:latin typeface="Times New Roman" pitchFamily="18" charset="0"/>
          <a:ea typeface="書法家顏楷體" pitchFamily="49" charset="-120"/>
          <a:cs typeface="Times New Roman" pitchFamily="18" charset="0"/>
        </a:defRPr>
      </a:lvl1pPr>
      <a:lvl2pPr algn="ctr" rtl="0" eaLnBrk="0" fontAlgn="base" hangingPunct="0">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2pPr>
      <a:lvl3pPr algn="ctr" rtl="0" eaLnBrk="0" fontAlgn="base" hangingPunct="0">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3pPr>
      <a:lvl4pPr algn="ctr" rtl="0" eaLnBrk="0" fontAlgn="base" hangingPunct="0">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4pPr>
      <a:lvl5pPr algn="ctr" rtl="0" eaLnBrk="0" fontAlgn="base" hangingPunct="0">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5pPr>
      <a:lvl6pPr marL="457200" algn="ctr" rtl="0" fontAlgn="base">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6pPr>
      <a:lvl7pPr marL="914400" algn="ctr" rtl="0" fontAlgn="base">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7pPr>
      <a:lvl8pPr marL="1371600" algn="ctr" rtl="0" fontAlgn="base">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8pPr>
      <a:lvl9pPr marL="1828800" algn="ctr" rtl="0" fontAlgn="base">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9pPr>
    </p:titleStyle>
    <p:bodyStyle>
      <a:lvl1pPr marL="342900" indent="-342900" algn="l" rtl="0" eaLnBrk="0" fontAlgn="base" hangingPunct="0">
        <a:lnSpc>
          <a:spcPts val="2400"/>
        </a:lnSpc>
        <a:spcBef>
          <a:spcPts val="1200"/>
        </a:spcBef>
        <a:spcAft>
          <a:spcPct val="0"/>
        </a:spcAft>
        <a:buClr>
          <a:srgbClr val="FF3399"/>
        </a:buClr>
        <a:buSzPct val="65000"/>
        <a:buFont typeface="Wingdings" pitchFamily="2" charset="2"/>
        <a:buChar char="u"/>
        <a:defRPr sz="2000" b="1" kern="1200">
          <a:solidFill>
            <a:srgbClr val="FF3399"/>
          </a:solidFill>
          <a:latin typeface="Times New Roman" pitchFamily="18" charset="0"/>
          <a:ea typeface="標楷體" pitchFamily="65" charset="-120"/>
          <a:cs typeface="Times New Roman" pitchFamily="18" charset="0"/>
        </a:defRPr>
      </a:lvl1pPr>
      <a:lvl2pPr marL="742950" indent="-285750" algn="l" rtl="0" eaLnBrk="0" fontAlgn="base" hangingPunct="0">
        <a:lnSpc>
          <a:spcPts val="2400"/>
        </a:lnSpc>
        <a:spcBef>
          <a:spcPts val="1200"/>
        </a:spcBef>
        <a:spcAft>
          <a:spcPct val="0"/>
        </a:spcAft>
        <a:buClr>
          <a:srgbClr val="008000"/>
        </a:buClr>
        <a:buSzPct val="80000"/>
        <a:buFont typeface="Wingdings" pitchFamily="2" charset="2"/>
        <a:buChar char="Ø"/>
        <a:defRPr sz="2800" b="1" kern="1200">
          <a:solidFill>
            <a:schemeClr val="tx1"/>
          </a:solidFill>
          <a:latin typeface="Times New Roman" pitchFamily="18" charset="0"/>
          <a:ea typeface="標楷體" pitchFamily="65" charset="-120"/>
          <a:cs typeface="Times New Roman" pitchFamily="18" charset="0"/>
        </a:defRPr>
      </a:lvl2pPr>
      <a:lvl3pPr marL="1143000" indent="-228600" algn="l" rtl="0" eaLnBrk="0" fontAlgn="base" hangingPunct="0">
        <a:lnSpc>
          <a:spcPts val="2400"/>
        </a:lnSpc>
        <a:spcBef>
          <a:spcPts val="1200"/>
        </a:spcBef>
        <a:spcAft>
          <a:spcPct val="0"/>
        </a:spcAft>
        <a:buClr>
          <a:srgbClr val="0000FF"/>
        </a:buClr>
        <a:buSzPct val="80000"/>
        <a:buFont typeface="Wingdings" pitchFamily="2" charset="2"/>
        <a:buChar char="ü"/>
        <a:defRPr sz="2400" b="1" kern="1200">
          <a:solidFill>
            <a:schemeClr val="tx1"/>
          </a:solidFill>
          <a:latin typeface="標楷體" pitchFamily="65" charset="-120"/>
          <a:ea typeface="標楷體" pitchFamily="65" charset="-120"/>
          <a:cs typeface="Times New Roman" pitchFamily="18" charset="0"/>
        </a:defRPr>
      </a:lvl3pPr>
      <a:lvl4pPr marL="1600200" indent="-228600" algn="l" rtl="0" eaLnBrk="0" fontAlgn="base" hangingPunct="0">
        <a:lnSpc>
          <a:spcPts val="2400"/>
        </a:lnSpc>
        <a:spcBef>
          <a:spcPts val="1200"/>
        </a:spcBef>
        <a:spcAft>
          <a:spcPct val="0"/>
        </a:spcAft>
        <a:buFont typeface="Arial" pitchFamily="34" charset="0"/>
        <a:buChar char="–"/>
        <a:defRPr sz="2000" b="1" kern="1200">
          <a:solidFill>
            <a:schemeClr val="tx1"/>
          </a:solidFill>
          <a:latin typeface="標楷體" pitchFamily="65" charset="-120"/>
          <a:ea typeface="標楷體" pitchFamily="65" charset="-120"/>
          <a:cs typeface="Times New Roman" pitchFamily="18" charset="0"/>
        </a:defRPr>
      </a:lvl4pPr>
      <a:lvl5pPr marL="2057400" indent="-228600" algn="l" rtl="0" eaLnBrk="0" fontAlgn="base" hangingPunct="0">
        <a:lnSpc>
          <a:spcPts val="2400"/>
        </a:lnSpc>
        <a:spcBef>
          <a:spcPts val="1200"/>
        </a:spcBef>
        <a:spcAft>
          <a:spcPct val="0"/>
        </a:spcAft>
        <a:buFont typeface="Arial" pitchFamily="34" charset="0"/>
        <a:buChar char="»"/>
        <a:defRPr sz="2000" b="1" kern="1200">
          <a:solidFill>
            <a:schemeClr val="tx1"/>
          </a:solidFill>
          <a:latin typeface="標楷體" pitchFamily="65" charset="-12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8.wm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27.wmf"/></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3B2C1179-5C7C-4B63-874D-12B4B93BBA2E}" type="slidenum">
              <a:rPr lang="zh-TW" altLang="en-US"/>
              <a:pPr>
                <a:defRPr/>
              </a:pPr>
              <a:t>1</a:t>
            </a:fld>
            <a:endParaRPr lang="en-US" altLang="zh-TW"/>
          </a:p>
        </p:txBody>
      </p:sp>
      <p:sp>
        <p:nvSpPr>
          <p:cNvPr id="2" name="標題 1"/>
          <p:cNvSpPr>
            <a:spLocks noGrp="1"/>
          </p:cNvSpPr>
          <p:nvPr>
            <p:ph type="ctrTitle"/>
          </p:nvPr>
        </p:nvSpPr>
        <p:spPr>
          <a:xfrm>
            <a:off x="755650" y="1773238"/>
            <a:ext cx="7815263" cy="2519362"/>
          </a:xfrm>
        </p:spPr>
        <p:txBody>
          <a:bodyPr>
            <a:noAutofit/>
          </a:bodyPr>
          <a:lstStyle/>
          <a:p>
            <a:pPr eaLnBrk="1" hangingPunct="1">
              <a:lnSpc>
                <a:spcPts val="6000"/>
              </a:lnSpc>
              <a:spcBef>
                <a:spcPts val="1200"/>
              </a:spcBef>
              <a:defRPr/>
            </a:pPr>
            <a:r>
              <a:rPr lang="zh-TW" altLang="en-US" sz="3600" dirty="0" smtClean="0">
                <a:effectLst>
                  <a:outerShdw blurRad="38100" dist="38100" dir="2700000" algn="tl">
                    <a:srgbClr val="C0C0C0"/>
                  </a:outerShdw>
                </a:effectLst>
              </a:rPr>
              <a:t>配銷模組應用篇</a:t>
            </a:r>
            <a:br>
              <a:rPr lang="zh-TW" altLang="en-US" sz="3600" dirty="0" smtClean="0">
                <a:effectLst>
                  <a:outerShdw blurRad="38100" dist="38100" dir="2700000" algn="tl">
                    <a:srgbClr val="C0C0C0"/>
                  </a:outerShdw>
                </a:effectLst>
              </a:rPr>
            </a:br>
            <a:r>
              <a:rPr lang="zh-TW" altLang="en-US" sz="3600" dirty="0" smtClean="0">
                <a:effectLst>
                  <a:outerShdw blurRad="38100" dist="38100" dir="2700000" algn="tl">
                    <a:srgbClr val="C0C0C0"/>
                  </a:outerShdw>
                </a:effectLst>
              </a:rPr>
              <a:t>第三章  </a:t>
            </a:r>
            <a:r>
              <a:rPr lang="en-US" altLang="zh-TW" sz="3600" dirty="0" smtClean="0"/>
              <a:t> </a:t>
            </a:r>
            <a:r>
              <a:rPr lang="zh-TW" altLang="en-US" sz="3600" dirty="0" smtClean="0">
                <a:effectLst>
                  <a:outerShdw blurRad="38100" dist="38100" dir="2700000" algn="tl">
                    <a:srgbClr val="C0C0C0"/>
                  </a:outerShdw>
                </a:effectLst>
              </a:rPr>
              <a:t>基本資料蒐集</a:t>
            </a:r>
          </a:p>
        </p:txBody>
      </p:sp>
      <p:sp>
        <p:nvSpPr>
          <p:cNvPr id="3" name="副標題 2"/>
          <p:cNvSpPr>
            <a:spLocks noGrp="1"/>
          </p:cNvSpPr>
          <p:nvPr>
            <p:ph type="subTitle" idx="1"/>
          </p:nvPr>
        </p:nvSpPr>
        <p:spPr>
          <a:xfrm>
            <a:off x="2571750" y="4286250"/>
            <a:ext cx="5786438" cy="1566863"/>
          </a:xfrm>
        </p:spPr>
        <p:txBody>
          <a:bodyPr/>
          <a:lstStyle/>
          <a:p>
            <a:pPr algn="l" eaLnBrk="1" hangingPunct="1">
              <a:lnSpc>
                <a:spcPts val="3000"/>
              </a:lnSpc>
            </a:pPr>
            <a:r>
              <a:rPr lang="zh-TW" altLang="en-US" sz="2400" smtClean="0">
                <a:solidFill>
                  <a:schemeClr val="tx1"/>
                </a:solidFill>
                <a:ea typeface="標楷體" pitchFamily="65" charset="-120"/>
              </a:rPr>
              <a:t>授課教師：賴鍵元</a:t>
            </a:r>
            <a:endParaRPr lang="en-US" altLang="zh-TW" sz="2400" smtClean="0">
              <a:solidFill>
                <a:schemeClr val="tx1"/>
              </a:solidFill>
              <a:ea typeface="標楷體" pitchFamily="65" charset="-120"/>
            </a:endParaRPr>
          </a:p>
          <a:p>
            <a:pPr algn="l" eaLnBrk="1" hangingPunct="1">
              <a:lnSpc>
                <a:spcPts val="3000"/>
              </a:lnSpc>
            </a:pPr>
            <a:r>
              <a:rPr lang="zh-TW" altLang="en-US" sz="2400" smtClean="0">
                <a:solidFill>
                  <a:schemeClr val="tx1"/>
                </a:solidFill>
                <a:ea typeface="標楷體" pitchFamily="65" charset="-120"/>
              </a:rPr>
              <a:t>研 究 室：誠勤</a:t>
            </a:r>
            <a:r>
              <a:rPr lang="en-US" altLang="zh-TW" sz="2400" smtClean="0">
                <a:solidFill>
                  <a:schemeClr val="tx1"/>
                </a:solidFill>
                <a:ea typeface="標楷體" pitchFamily="65" charset="-120"/>
              </a:rPr>
              <a:t>805</a:t>
            </a:r>
          </a:p>
          <a:p>
            <a:pPr algn="l" eaLnBrk="1" hangingPunct="1">
              <a:lnSpc>
                <a:spcPts val="3000"/>
              </a:lnSpc>
            </a:pPr>
            <a:r>
              <a:rPr lang="en-US" altLang="zh-TW" sz="2400" smtClean="0">
                <a:solidFill>
                  <a:schemeClr val="tx1"/>
                </a:solidFill>
                <a:ea typeface="標楷體" pitchFamily="65" charset="-120"/>
              </a:rPr>
              <a:t>E-mail</a:t>
            </a:r>
            <a:r>
              <a:rPr lang="zh-TW" altLang="en-US" sz="2400" smtClean="0">
                <a:solidFill>
                  <a:schemeClr val="tx1"/>
                </a:solidFill>
                <a:ea typeface="標楷體" pitchFamily="65" charset="-120"/>
              </a:rPr>
              <a:t>：</a:t>
            </a:r>
            <a:r>
              <a:rPr lang="en-US" altLang="zh-TW" sz="2400" smtClean="0">
                <a:solidFill>
                  <a:schemeClr val="tx1"/>
                </a:solidFill>
                <a:ea typeface="標楷體" pitchFamily="65" charset="-120"/>
              </a:rPr>
              <a:t>fi012@mail.oit.edu.tw</a:t>
            </a:r>
            <a:endParaRPr lang="zh-TW" altLang="en-US" sz="2400" smtClean="0">
              <a:solidFill>
                <a:schemeClr val="tx1"/>
              </a:solidFill>
              <a:ea typeface="標楷體"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EFF4BBE4-07E0-4C91-AD50-FE14FEDB1920}" type="slidenum">
              <a:rPr lang="zh-TW" altLang="en-US"/>
              <a:pPr>
                <a:defRPr/>
              </a:pPr>
              <a:t>10</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defRPr/>
            </a:pPr>
            <a:r>
              <a:rPr lang="zh-TW" altLang="en-US" dirty="0">
                <a:effectLst>
                  <a:outerShdw blurRad="38100" dist="38100" dir="2700000" algn="tl">
                    <a:srgbClr val="000000">
                      <a:alpha val="43137"/>
                    </a:srgbClr>
                  </a:outerShdw>
                </a:effectLst>
              </a:rPr>
              <a:t>一</a:t>
            </a:r>
            <a:r>
              <a:rPr lang="zh-TW" altLang="en-US" dirty="0" smtClean="0"/>
              <a:t>、</a:t>
            </a:r>
            <a:r>
              <a:rPr lang="zh-TW" altLang="en-US" dirty="0" smtClean="0">
                <a:effectLst>
                  <a:outerShdw blurRad="38100" dist="38100" dir="2700000" algn="tl">
                    <a:srgbClr val="000000">
                      <a:alpha val="43137"/>
                    </a:srgbClr>
                  </a:outerShdw>
                </a:effectLst>
              </a:rPr>
              <a:t>進銷存參數設定作業</a:t>
            </a:r>
          </a:p>
        </p:txBody>
      </p:sp>
      <p:sp>
        <p:nvSpPr>
          <p:cNvPr id="12292" name="Rectangle 5"/>
          <p:cNvSpPr>
            <a:spLocks noGrp="1"/>
          </p:cNvSpPr>
          <p:nvPr>
            <p:ph type="subTitle" idx="4294967295"/>
          </p:nvPr>
        </p:nvSpPr>
        <p:spPr>
          <a:xfrm>
            <a:off x="1371600" y="3886200"/>
            <a:ext cx="6400800" cy="1752600"/>
          </a:xfrm>
        </p:spPr>
        <p:txBody>
          <a:bodyPr/>
          <a:lstStyle/>
          <a:p>
            <a:pPr marL="0" indent="0" algn="ctr" eaLnBrk="1" hangingPunct="1">
              <a:buFont typeface="Wingdings" pitchFamily="2" charset="2"/>
              <a:buNone/>
            </a:pPr>
            <a:endParaRPr lang="zh-TW"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03F9EE73-8C3A-4381-B6F2-3C82D23F7E71}" type="slidenum">
              <a:rPr lang="zh-TW" altLang="en-US"/>
              <a:pPr>
                <a:defRPr/>
              </a:pPr>
              <a:t>100</a:t>
            </a:fld>
            <a:endParaRPr lang="en-US" altLang="zh-TW"/>
          </a:p>
        </p:txBody>
      </p:sp>
      <p:sp>
        <p:nvSpPr>
          <p:cNvPr id="126977" name="標題 1"/>
          <p:cNvSpPr>
            <a:spLocks noGrp="1"/>
          </p:cNvSpPr>
          <p:nvPr>
            <p:ph type="title"/>
          </p:nvPr>
        </p:nvSpPr>
        <p:spPr/>
        <p:txBody>
          <a:bodyPr/>
          <a:lstStyle/>
          <a:p>
            <a:r>
              <a:rPr lang="zh-TW" altLang="en-US" smtClean="0"/>
              <a:t>稅額計算方式</a:t>
            </a:r>
          </a:p>
        </p:txBody>
      </p:sp>
      <p:pic>
        <p:nvPicPr>
          <p:cNvPr id="1269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2493963"/>
            <a:ext cx="5929312"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4071938" y="3786188"/>
            <a:ext cx="2500312" cy="4286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26981" name="圓角矩形 7"/>
          <p:cNvSpPr>
            <a:spLocks noChangeArrowheads="1"/>
          </p:cNvSpPr>
          <p:nvPr/>
        </p:nvSpPr>
        <p:spPr bwMode="auto">
          <a:xfrm>
            <a:off x="4067175" y="4292600"/>
            <a:ext cx="3960813" cy="584200"/>
          </a:xfrm>
          <a:prstGeom prst="roundRect">
            <a:avLst>
              <a:gd name="adj" fmla="val 16667"/>
            </a:avLst>
          </a:prstGeom>
          <a:gradFill rotWithShape="1">
            <a:gsLst>
              <a:gs pos="0">
                <a:srgbClr val="FFCC99"/>
              </a:gs>
              <a:gs pos="50000">
                <a:srgbClr val="FFFFFF"/>
              </a:gs>
              <a:gs pos="100000">
                <a:srgbClr val="FFCC99"/>
              </a:gs>
            </a:gsLst>
            <a:lin ang="5400000" scaled="1"/>
          </a:gradFill>
          <a:ln w="9525" algn="ctr">
            <a:solidFill>
              <a:schemeClr val="tx1"/>
            </a:solidFill>
            <a:round/>
            <a:headEnd/>
            <a:tailEnd/>
          </a:ln>
        </p:spPr>
        <p:txBody>
          <a:bodyPr anchor="ctr"/>
          <a:lstStyle/>
          <a:p>
            <a:pPr marL="342900" indent="-342900"/>
            <a:r>
              <a:rPr lang="zh-TW" altLang="en-US">
                <a:ea typeface="標楷體" pitchFamily="65" charset="-120"/>
                <a:cs typeface="Times New Roman" pitchFamily="18" charset="0"/>
              </a:rPr>
              <a:t>影響銷貨稅額與帳款金額之計算結果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6977"/>
                                        </p:tgtEl>
                                        <p:attrNameLst>
                                          <p:attrName>style.visibility</p:attrName>
                                        </p:attrNameLst>
                                      </p:cBhvr>
                                      <p:to>
                                        <p:strVal val="visible"/>
                                      </p:to>
                                    </p:set>
                                    <p:animEffect transition="in" filter="dissolve">
                                      <p:cBhvr>
                                        <p:cTn id="7" dur="500"/>
                                        <p:tgtEl>
                                          <p:spTgt spid="126977"/>
                                        </p:tgtEl>
                                      </p:cBhvr>
                                    </p:animEffect>
                                  </p:childTnLst>
                                </p:cTn>
                              </p:par>
                              <p:par>
                                <p:cTn id="8" presetID="3" presetClass="entr" presetSubtype="10" fill="hold" nodeType="withEffect">
                                  <p:stCondLst>
                                    <p:cond delay="0"/>
                                  </p:stCondLst>
                                  <p:childTnLst>
                                    <p:set>
                                      <p:cBhvr>
                                        <p:cTn id="9" dur="1" fill="hold">
                                          <p:stCondLst>
                                            <p:cond delay="0"/>
                                          </p:stCondLst>
                                        </p:cTn>
                                        <p:tgtEl>
                                          <p:spTgt spid="126979"/>
                                        </p:tgtEl>
                                        <p:attrNameLst>
                                          <p:attrName>style.visibility</p:attrName>
                                        </p:attrNameLst>
                                      </p:cBhvr>
                                      <p:to>
                                        <p:strVal val="visible"/>
                                      </p:to>
                                    </p:set>
                                    <p:animEffect transition="in" filter="blinds(horizontal)">
                                      <p:cBhvr>
                                        <p:cTn id="10" dur="500"/>
                                        <p:tgtEl>
                                          <p:spTgt spid="126979"/>
                                        </p:tgtEl>
                                      </p:cBhvr>
                                    </p:animEffect>
                                  </p:childTnLst>
                                </p:cTn>
                              </p:par>
                            </p:childTnLst>
                          </p:cTn>
                        </p:par>
                        <p:par>
                          <p:cTn id="11" fill="hold" nodeType="afterGroup">
                            <p:stCondLst>
                              <p:cond delay="500"/>
                            </p:stCondLst>
                            <p:childTnLst>
                              <p:par>
                                <p:cTn id="12" presetID="5" presetClass="entr" presetSubtype="5"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down)">
                                      <p:cBhvr>
                                        <p:cTn id="14" dur="500"/>
                                        <p:tgtEl>
                                          <p:spTgt spid="6"/>
                                        </p:tgtEl>
                                      </p:cBhvr>
                                    </p:animEffect>
                                  </p:childTnLst>
                                </p:cTn>
                              </p:par>
                            </p:childTnLst>
                          </p:cTn>
                        </p:par>
                        <p:par>
                          <p:cTn id="15" fill="hold" nodeType="afterGroup">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126981"/>
                                        </p:tgtEl>
                                        <p:attrNameLst>
                                          <p:attrName>style.visibility</p:attrName>
                                        </p:attrNameLst>
                                      </p:cBhvr>
                                      <p:to>
                                        <p:strVal val="visible"/>
                                      </p:to>
                                    </p:set>
                                    <p:animEffect transition="in" filter="dissolve">
                                      <p:cBhvr>
                                        <p:cTn id="18" dur="500"/>
                                        <p:tgtEl>
                                          <p:spTgt spid="126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7" grpId="0"/>
      <p:bldP spid="6" grpId="0" animBg="1"/>
      <p:bldP spid="12698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投影片編號版面配置區 5"/>
          <p:cNvSpPr>
            <a:spLocks noGrp="1"/>
          </p:cNvSpPr>
          <p:nvPr>
            <p:ph type="sldNum" sz="quarter" idx="12"/>
          </p:nvPr>
        </p:nvSpPr>
        <p:spPr/>
        <p:txBody>
          <a:bodyPr/>
          <a:lstStyle/>
          <a:p>
            <a:pPr>
              <a:defRPr/>
            </a:pPr>
            <a:fld id="{513256DB-B4A9-405F-89C2-DD8201E47310}" type="slidenum">
              <a:rPr lang="zh-TW" altLang="en-US"/>
              <a:pPr>
                <a:defRPr/>
              </a:pPr>
              <a:t>101</a:t>
            </a:fld>
            <a:endParaRPr lang="en-US" altLang="zh-TW"/>
          </a:p>
        </p:txBody>
      </p:sp>
      <p:sp>
        <p:nvSpPr>
          <p:cNvPr id="197636" name="Rectangle 4"/>
          <p:cNvSpPr>
            <a:spLocks noChangeArrowheads="1"/>
          </p:cNvSpPr>
          <p:nvPr/>
        </p:nvSpPr>
        <p:spPr bwMode="auto">
          <a:xfrm>
            <a:off x="250825" y="2565400"/>
            <a:ext cx="8713788" cy="4292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
        <p:nvSpPr>
          <p:cNvPr id="197634" name="Rectangle 2"/>
          <p:cNvSpPr>
            <a:spLocks noGrp="1"/>
          </p:cNvSpPr>
          <p:nvPr>
            <p:ph type="title"/>
          </p:nvPr>
        </p:nvSpPr>
        <p:spPr/>
        <p:txBody>
          <a:bodyPr/>
          <a:lstStyle/>
          <a:p>
            <a:r>
              <a:rPr lang="zh-TW" altLang="en-US" smtClean="0"/>
              <a:t>稅額計算方式－整張資料計算</a:t>
            </a:r>
          </a:p>
        </p:txBody>
      </p:sp>
      <p:sp>
        <p:nvSpPr>
          <p:cNvPr id="197635" name="Rectangle 3"/>
          <p:cNvSpPr>
            <a:spLocks noGrp="1"/>
          </p:cNvSpPr>
          <p:nvPr>
            <p:ph type="body" idx="1"/>
          </p:nvPr>
        </p:nvSpPr>
        <p:spPr>
          <a:xfrm>
            <a:off x="457200" y="2643188"/>
            <a:ext cx="8229600" cy="1146175"/>
          </a:xfrm>
        </p:spPr>
        <p:txBody>
          <a:bodyPr/>
          <a:lstStyle/>
          <a:p>
            <a:pPr>
              <a:lnSpc>
                <a:spcPct val="110000"/>
              </a:lnSpc>
              <a:spcBef>
                <a:spcPct val="65000"/>
              </a:spcBef>
            </a:pPr>
            <a:r>
              <a:rPr lang="zh-TW" altLang="en-US" sz="1800" smtClean="0">
                <a:solidFill>
                  <a:schemeClr val="tx1"/>
                </a:solidFill>
              </a:rPr>
              <a:t>當銷貨單或結帳單確認時，運算方式會將整張 </a:t>
            </a:r>
            <a:r>
              <a:rPr lang="en-US" altLang="zh-TW" sz="1800" smtClean="0">
                <a:solidFill>
                  <a:schemeClr val="tx1"/>
                </a:solidFill>
              </a:rPr>
              <a:t>“</a:t>
            </a:r>
            <a:r>
              <a:rPr lang="zh-TW" altLang="en-US" sz="1800" smtClean="0">
                <a:solidFill>
                  <a:schemeClr val="hlink"/>
                </a:solidFill>
              </a:rPr>
              <a:t>貨款金額</a:t>
            </a:r>
            <a:r>
              <a:rPr lang="en-US" altLang="zh-TW" sz="1800" smtClean="0">
                <a:solidFill>
                  <a:schemeClr val="hlink"/>
                </a:solidFill>
              </a:rPr>
              <a:t>×</a:t>
            </a:r>
            <a:r>
              <a:rPr lang="zh-TW" altLang="en-US" sz="1800" smtClean="0">
                <a:solidFill>
                  <a:schemeClr val="hlink"/>
                </a:solidFill>
              </a:rPr>
              <a:t>營業稅率</a:t>
            </a:r>
            <a:r>
              <a:rPr lang="en-US" altLang="zh-TW" sz="1800" smtClean="0">
                <a:solidFill>
                  <a:schemeClr val="tx1"/>
                </a:solidFill>
              </a:rPr>
              <a:t>”</a:t>
            </a:r>
            <a:r>
              <a:rPr lang="zh-TW" altLang="en-US" sz="1800" smtClean="0">
                <a:solidFill>
                  <a:schemeClr val="tx1"/>
                </a:solidFill>
              </a:rPr>
              <a:t>，若</a:t>
            </a:r>
            <a:r>
              <a:rPr lang="zh-TW" altLang="en-US" sz="1800" smtClean="0">
                <a:solidFill>
                  <a:srgbClr val="FF0000"/>
                </a:solidFill>
              </a:rPr>
              <a:t>算出的稅額</a:t>
            </a:r>
            <a:r>
              <a:rPr lang="en-US" altLang="zh-TW" sz="1800" smtClean="0">
                <a:solidFill>
                  <a:srgbClr val="FF0000"/>
                </a:solidFill>
              </a:rPr>
              <a:t>≠</a:t>
            </a:r>
            <a:r>
              <a:rPr lang="zh-TW" altLang="en-US" sz="1800" smtClean="0">
                <a:solidFill>
                  <a:srgbClr val="FF0000"/>
                </a:solidFill>
              </a:rPr>
              <a:t>單身逐筆算出的稅額之加總</a:t>
            </a:r>
            <a:r>
              <a:rPr lang="zh-TW" altLang="en-US" sz="1800" smtClean="0">
                <a:solidFill>
                  <a:schemeClr val="tx1"/>
                </a:solidFill>
              </a:rPr>
              <a:t>時，系統會將差額調至單據單身</a:t>
            </a:r>
            <a:r>
              <a:rPr lang="zh-TW" altLang="en-US" sz="1800" smtClean="0">
                <a:solidFill>
                  <a:schemeClr val="hlink"/>
                </a:solidFill>
              </a:rPr>
              <a:t>稅額最大的那一筆</a:t>
            </a:r>
          </a:p>
          <a:p>
            <a:pPr>
              <a:lnSpc>
                <a:spcPct val="110000"/>
              </a:lnSpc>
              <a:spcBef>
                <a:spcPct val="65000"/>
              </a:spcBef>
            </a:pPr>
            <a:r>
              <a:rPr lang="zh-TW" altLang="en-US" sz="1800" smtClean="0">
                <a:solidFill>
                  <a:schemeClr val="tx1"/>
                </a:solidFill>
              </a:rPr>
              <a:t>例如：銷貨單單身有兩筆金額各為</a:t>
            </a:r>
            <a:r>
              <a:rPr lang="en-US" altLang="zh-TW" sz="1800" smtClean="0">
                <a:solidFill>
                  <a:schemeClr val="hlink"/>
                </a:solidFill>
              </a:rPr>
              <a:t>130</a:t>
            </a:r>
            <a:r>
              <a:rPr lang="zh-TW" altLang="en-US" sz="1800" smtClean="0">
                <a:solidFill>
                  <a:schemeClr val="tx1"/>
                </a:solidFill>
              </a:rPr>
              <a:t>與</a:t>
            </a:r>
            <a:r>
              <a:rPr lang="en-US" altLang="zh-TW" sz="1800" smtClean="0">
                <a:solidFill>
                  <a:schemeClr val="hlink"/>
                </a:solidFill>
              </a:rPr>
              <a:t>258</a:t>
            </a:r>
            <a:endParaRPr lang="zh-TW" altLang="en-US" sz="1800" smtClean="0">
              <a:solidFill>
                <a:schemeClr val="hlink"/>
              </a:solidFill>
            </a:endParaRPr>
          </a:p>
          <a:p>
            <a:pPr>
              <a:lnSpc>
                <a:spcPct val="110000"/>
              </a:lnSpc>
              <a:spcBef>
                <a:spcPct val="65000"/>
              </a:spcBef>
            </a:pPr>
            <a:endParaRPr lang="zh-TW" altLang="en-US" sz="1800" smtClean="0">
              <a:solidFill>
                <a:schemeClr val="hlink"/>
              </a:solidFill>
            </a:endParaRPr>
          </a:p>
        </p:txBody>
      </p:sp>
      <p:sp>
        <p:nvSpPr>
          <p:cNvPr id="197637" name="Text Box 5"/>
          <p:cNvSpPr txBox="1">
            <a:spLocks noChangeArrowheads="1"/>
          </p:cNvSpPr>
          <p:nvPr/>
        </p:nvSpPr>
        <p:spPr bwMode="auto">
          <a:xfrm>
            <a:off x="898525" y="4941888"/>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A</a:t>
            </a:r>
            <a:r>
              <a:rPr lang="zh-TW" altLang="en-US">
                <a:ea typeface="標楷體" pitchFamily="65" charset="-120"/>
              </a:rPr>
              <a:t>料</a:t>
            </a:r>
          </a:p>
        </p:txBody>
      </p:sp>
      <p:sp>
        <p:nvSpPr>
          <p:cNvPr id="197638" name="Text Box 6"/>
          <p:cNvSpPr txBox="1">
            <a:spLocks noChangeArrowheads="1"/>
          </p:cNvSpPr>
          <p:nvPr/>
        </p:nvSpPr>
        <p:spPr bwMode="auto">
          <a:xfrm>
            <a:off x="898525" y="5446713"/>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B</a:t>
            </a:r>
            <a:r>
              <a:rPr lang="zh-TW" altLang="en-US">
                <a:ea typeface="標楷體" pitchFamily="65" charset="-120"/>
              </a:rPr>
              <a:t>料</a:t>
            </a:r>
          </a:p>
        </p:txBody>
      </p:sp>
      <p:sp>
        <p:nvSpPr>
          <p:cNvPr id="197639" name="Line 7"/>
          <p:cNvSpPr>
            <a:spLocks noChangeShapeType="1"/>
          </p:cNvSpPr>
          <p:nvPr/>
        </p:nvSpPr>
        <p:spPr bwMode="auto">
          <a:xfrm>
            <a:off x="2266950" y="4797425"/>
            <a:ext cx="1368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7640" name="Text Box 8"/>
          <p:cNvSpPr txBox="1">
            <a:spLocks noChangeArrowheads="1"/>
          </p:cNvSpPr>
          <p:nvPr/>
        </p:nvSpPr>
        <p:spPr bwMode="auto">
          <a:xfrm>
            <a:off x="2409825" y="4365625"/>
            <a:ext cx="1441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未稅金額</a:t>
            </a:r>
          </a:p>
        </p:txBody>
      </p:sp>
      <p:sp>
        <p:nvSpPr>
          <p:cNvPr id="197641" name="Line 9"/>
          <p:cNvSpPr>
            <a:spLocks noChangeShapeType="1"/>
          </p:cNvSpPr>
          <p:nvPr/>
        </p:nvSpPr>
        <p:spPr bwMode="auto">
          <a:xfrm flipV="1">
            <a:off x="3924300" y="4797425"/>
            <a:ext cx="9350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7642" name="Text Box 10"/>
          <p:cNvSpPr txBox="1">
            <a:spLocks noChangeArrowheads="1"/>
          </p:cNvSpPr>
          <p:nvPr/>
        </p:nvSpPr>
        <p:spPr bwMode="auto">
          <a:xfrm>
            <a:off x="4067175" y="4365625"/>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稅率</a:t>
            </a:r>
          </a:p>
        </p:txBody>
      </p:sp>
      <p:sp>
        <p:nvSpPr>
          <p:cNvPr id="197643" name="Line 11"/>
          <p:cNvSpPr>
            <a:spLocks noChangeShapeType="1"/>
          </p:cNvSpPr>
          <p:nvPr/>
        </p:nvSpPr>
        <p:spPr bwMode="auto">
          <a:xfrm>
            <a:off x="5292725" y="4797425"/>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7644" name="Text Box 12"/>
          <p:cNvSpPr txBox="1">
            <a:spLocks noChangeArrowheads="1"/>
          </p:cNvSpPr>
          <p:nvPr/>
        </p:nvSpPr>
        <p:spPr bwMode="auto">
          <a:xfrm>
            <a:off x="5435600" y="4365625"/>
            <a:ext cx="1008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稅額</a:t>
            </a:r>
          </a:p>
        </p:txBody>
      </p:sp>
      <p:sp>
        <p:nvSpPr>
          <p:cNvPr id="197645" name="Text Box 13"/>
          <p:cNvSpPr txBox="1">
            <a:spLocks noChangeArrowheads="1"/>
          </p:cNvSpPr>
          <p:nvPr/>
        </p:nvSpPr>
        <p:spPr bwMode="auto">
          <a:xfrm>
            <a:off x="2698750" y="4941888"/>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130</a:t>
            </a:r>
          </a:p>
        </p:txBody>
      </p:sp>
      <p:sp>
        <p:nvSpPr>
          <p:cNvPr id="197646" name="Text Box 14"/>
          <p:cNvSpPr txBox="1">
            <a:spLocks noChangeArrowheads="1"/>
          </p:cNvSpPr>
          <p:nvPr/>
        </p:nvSpPr>
        <p:spPr bwMode="auto">
          <a:xfrm>
            <a:off x="2698750" y="5446713"/>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258</a:t>
            </a:r>
          </a:p>
        </p:txBody>
      </p:sp>
      <p:sp>
        <p:nvSpPr>
          <p:cNvPr id="197647" name="Text Box 15"/>
          <p:cNvSpPr txBox="1">
            <a:spLocks noChangeArrowheads="1"/>
          </p:cNvSpPr>
          <p:nvPr/>
        </p:nvSpPr>
        <p:spPr bwMode="auto">
          <a:xfrm>
            <a:off x="4138613" y="4941888"/>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0.05</a:t>
            </a:r>
          </a:p>
        </p:txBody>
      </p:sp>
      <p:sp>
        <p:nvSpPr>
          <p:cNvPr id="197648" name="Text Box 16"/>
          <p:cNvSpPr txBox="1">
            <a:spLocks noChangeArrowheads="1"/>
          </p:cNvSpPr>
          <p:nvPr/>
        </p:nvSpPr>
        <p:spPr bwMode="auto">
          <a:xfrm>
            <a:off x="4138613" y="5446713"/>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0.05</a:t>
            </a:r>
          </a:p>
        </p:txBody>
      </p:sp>
      <p:sp>
        <p:nvSpPr>
          <p:cNvPr id="197649" name="Text Box 17"/>
          <p:cNvSpPr txBox="1">
            <a:spLocks noChangeArrowheads="1"/>
          </p:cNvSpPr>
          <p:nvPr/>
        </p:nvSpPr>
        <p:spPr bwMode="auto">
          <a:xfrm>
            <a:off x="5651500" y="49418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7</a:t>
            </a:r>
          </a:p>
        </p:txBody>
      </p:sp>
      <p:sp>
        <p:nvSpPr>
          <p:cNvPr id="197650" name="Text Box 18"/>
          <p:cNvSpPr txBox="1">
            <a:spLocks noChangeArrowheads="1"/>
          </p:cNvSpPr>
          <p:nvPr/>
        </p:nvSpPr>
        <p:spPr bwMode="auto">
          <a:xfrm>
            <a:off x="5580063" y="544671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13</a:t>
            </a:r>
          </a:p>
        </p:txBody>
      </p:sp>
      <p:sp>
        <p:nvSpPr>
          <p:cNvPr id="197652" name="Line 20"/>
          <p:cNvSpPr>
            <a:spLocks noChangeShapeType="1"/>
          </p:cNvSpPr>
          <p:nvPr/>
        </p:nvSpPr>
        <p:spPr bwMode="auto">
          <a:xfrm>
            <a:off x="2266950" y="5878513"/>
            <a:ext cx="13684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7653" name="Line 21"/>
          <p:cNvSpPr>
            <a:spLocks noChangeShapeType="1"/>
          </p:cNvSpPr>
          <p:nvPr/>
        </p:nvSpPr>
        <p:spPr bwMode="auto">
          <a:xfrm flipV="1">
            <a:off x="3922713" y="5878513"/>
            <a:ext cx="935037"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7654" name="Text Box 22"/>
          <p:cNvSpPr txBox="1">
            <a:spLocks noChangeArrowheads="1"/>
          </p:cNvSpPr>
          <p:nvPr/>
        </p:nvSpPr>
        <p:spPr bwMode="auto">
          <a:xfrm>
            <a:off x="2698750" y="5949950"/>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solidFill>
                  <a:srgbClr val="FF0000"/>
                </a:solidFill>
                <a:ea typeface="標楷體" pitchFamily="65" charset="-120"/>
              </a:rPr>
              <a:t>388</a:t>
            </a:r>
          </a:p>
        </p:txBody>
      </p:sp>
      <p:sp>
        <p:nvSpPr>
          <p:cNvPr id="197655" name="Text Box 23"/>
          <p:cNvSpPr txBox="1">
            <a:spLocks noChangeArrowheads="1"/>
          </p:cNvSpPr>
          <p:nvPr/>
        </p:nvSpPr>
        <p:spPr bwMode="auto">
          <a:xfrm>
            <a:off x="4138613" y="5949950"/>
            <a:ext cx="792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solidFill>
                  <a:srgbClr val="FF0000"/>
                </a:solidFill>
                <a:ea typeface="標楷體" pitchFamily="65" charset="-120"/>
              </a:rPr>
              <a:t>0.05</a:t>
            </a:r>
          </a:p>
        </p:txBody>
      </p:sp>
      <p:sp>
        <p:nvSpPr>
          <p:cNvPr id="197656" name="Text Box 24"/>
          <p:cNvSpPr txBox="1">
            <a:spLocks noChangeArrowheads="1"/>
          </p:cNvSpPr>
          <p:nvPr/>
        </p:nvSpPr>
        <p:spPr bwMode="auto">
          <a:xfrm>
            <a:off x="5578475" y="594995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solidFill>
                  <a:srgbClr val="FF0000"/>
                </a:solidFill>
                <a:ea typeface="標楷體" pitchFamily="65" charset="-120"/>
              </a:rPr>
              <a:t>19</a:t>
            </a:r>
          </a:p>
        </p:txBody>
      </p:sp>
      <p:sp>
        <p:nvSpPr>
          <p:cNvPr id="197657" name="Text Box 25"/>
          <p:cNvSpPr txBox="1">
            <a:spLocks noChangeArrowheads="1"/>
          </p:cNvSpPr>
          <p:nvPr/>
        </p:nvSpPr>
        <p:spPr bwMode="auto">
          <a:xfrm>
            <a:off x="4930775" y="4941888"/>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a:t>
            </a:r>
          </a:p>
        </p:txBody>
      </p:sp>
      <p:sp>
        <p:nvSpPr>
          <p:cNvPr id="197658" name="Text Box 26"/>
          <p:cNvSpPr txBox="1">
            <a:spLocks noChangeArrowheads="1"/>
          </p:cNvSpPr>
          <p:nvPr/>
        </p:nvSpPr>
        <p:spPr bwMode="auto">
          <a:xfrm>
            <a:off x="4930775" y="5446713"/>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a:t>
            </a:r>
          </a:p>
        </p:txBody>
      </p:sp>
      <p:sp>
        <p:nvSpPr>
          <p:cNvPr id="197659" name="Text Box 27"/>
          <p:cNvSpPr txBox="1">
            <a:spLocks noChangeArrowheads="1"/>
          </p:cNvSpPr>
          <p:nvPr/>
        </p:nvSpPr>
        <p:spPr bwMode="auto">
          <a:xfrm>
            <a:off x="4930775" y="5949950"/>
            <a:ext cx="431800" cy="366713"/>
          </a:xfrm>
          <a:prstGeom prst="rect">
            <a:avLst/>
          </a:prstGeom>
          <a:noFill/>
          <a:ln w="9525">
            <a:noFill/>
            <a:miter lim="800000"/>
            <a:headEnd/>
            <a:tailEnd/>
          </a:ln>
          <a:effectLst/>
        </p:spPr>
        <p:txBody>
          <a:bodyPr>
            <a:spAutoFit/>
          </a:bodyPr>
          <a:lstStyle/>
          <a:p>
            <a:pPr>
              <a:spcBef>
                <a:spcPct val="50000"/>
              </a:spcBef>
              <a:defRPr/>
            </a:pPr>
            <a:r>
              <a:rPr lang="zh-TW" altLang="en-US">
                <a:solidFill>
                  <a:srgbClr val="FF0000"/>
                </a:solidFill>
                <a:effectLst>
                  <a:outerShdw blurRad="38100" dist="38100" dir="2700000" algn="tl">
                    <a:srgbClr val="C0C0C0"/>
                  </a:outerShdw>
                </a:effectLst>
                <a:ea typeface="標楷體" pitchFamily="65" charset="-120"/>
              </a:rPr>
              <a:t>＝</a:t>
            </a:r>
          </a:p>
        </p:txBody>
      </p:sp>
      <p:sp>
        <p:nvSpPr>
          <p:cNvPr id="197660" name="AutoShape 28"/>
          <p:cNvSpPr>
            <a:spLocks/>
          </p:cNvSpPr>
          <p:nvPr/>
        </p:nvSpPr>
        <p:spPr bwMode="auto">
          <a:xfrm>
            <a:off x="6083300" y="5013325"/>
            <a:ext cx="142875" cy="720725"/>
          </a:xfrm>
          <a:prstGeom prst="rightBrace">
            <a:avLst>
              <a:gd name="adj1" fmla="val 42037"/>
              <a:gd name="adj2" fmla="val 50000"/>
            </a:avLst>
          </a:prstGeom>
          <a:noFill/>
          <a:ln w="317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97661" name="Text Box 29"/>
          <p:cNvSpPr txBox="1">
            <a:spLocks noChangeArrowheads="1"/>
          </p:cNvSpPr>
          <p:nvPr/>
        </p:nvSpPr>
        <p:spPr bwMode="auto">
          <a:xfrm>
            <a:off x="6299200" y="5157788"/>
            <a:ext cx="647700" cy="366712"/>
          </a:xfrm>
          <a:prstGeom prst="rect">
            <a:avLst/>
          </a:prstGeom>
          <a:noFill/>
          <a:ln w="9525">
            <a:noFill/>
            <a:miter lim="800000"/>
            <a:headEnd/>
            <a:tailEnd/>
          </a:ln>
          <a:effectLst/>
        </p:spPr>
        <p:txBody>
          <a:bodyPr>
            <a:spAutoFit/>
          </a:bodyPr>
          <a:lstStyle/>
          <a:p>
            <a:pPr>
              <a:spcBef>
                <a:spcPct val="50000"/>
              </a:spcBef>
              <a:defRPr/>
            </a:pPr>
            <a:r>
              <a:rPr lang="en-US" altLang="zh-TW">
                <a:solidFill>
                  <a:srgbClr val="FF00FF"/>
                </a:solidFill>
                <a:effectLst>
                  <a:outerShdw blurRad="38100" dist="38100" dir="2700000" algn="tl">
                    <a:srgbClr val="C0C0C0"/>
                  </a:outerShdw>
                </a:effectLst>
                <a:ea typeface="標楷體" pitchFamily="65" charset="-120"/>
              </a:rPr>
              <a:t>20</a:t>
            </a:r>
          </a:p>
        </p:txBody>
      </p:sp>
      <p:sp>
        <p:nvSpPr>
          <p:cNvPr id="13" name="AutoShape 6"/>
          <p:cNvSpPr>
            <a:spLocks noChangeArrowheads="1"/>
          </p:cNvSpPr>
          <p:nvPr/>
        </p:nvSpPr>
        <p:spPr bwMode="auto">
          <a:xfrm>
            <a:off x="6659563" y="5202238"/>
            <a:ext cx="2270125" cy="1655762"/>
          </a:xfrm>
          <a:prstGeom prst="wedgeRoundRectCallout">
            <a:avLst>
              <a:gd name="adj1" fmla="val -68463"/>
              <a:gd name="adj2" fmla="val -22963"/>
              <a:gd name="adj3" fmla="val 16667"/>
            </a:avLst>
          </a:prstGeom>
          <a:gradFill rotWithShape="1">
            <a:gsLst>
              <a:gs pos="0">
                <a:srgbClr val="CC99FF"/>
              </a:gs>
              <a:gs pos="50000">
                <a:schemeClr val="bg1"/>
              </a:gs>
              <a:gs pos="100000">
                <a:srgbClr val="CC99FF"/>
              </a:gs>
            </a:gsLst>
            <a:lin ang="5400000" scaled="1"/>
          </a:gradFill>
          <a:ln w="9525">
            <a:solidFill>
              <a:schemeClr val="tx1"/>
            </a:solidFill>
            <a:miter lim="800000"/>
            <a:headEnd/>
            <a:tailEnd/>
          </a:ln>
        </p:spPr>
        <p:txBody>
          <a:bodyPr anchor="ctr" anchorCtr="1"/>
          <a:lstStyle/>
          <a:p>
            <a:pPr>
              <a:defRPr/>
            </a:pPr>
            <a:r>
              <a:rPr lang="zh-TW" altLang="en-US">
                <a:effectLst>
                  <a:outerShdw blurRad="38100" dist="38100" dir="2700000" algn="tl">
                    <a:srgbClr val="FFFFFF"/>
                  </a:outerShdw>
                </a:effectLst>
                <a:ea typeface="標楷體" pitchFamily="65" charset="-120"/>
              </a:rPr>
              <a:t>因為整張稅額為</a:t>
            </a:r>
            <a:r>
              <a:rPr lang="en-US" altLang="zh-TW">
                <a:effectLst>
                  <a:outerShdw blurRad="38100" dist="38100" dir="2700000" algn="tl">
                    <a:srgbClr val="FFFFFF"/>
                  </a:outerShdw>
                </a:effectLst>
                <a:ea typeface="標楷體" pitchFamily="65" charset="-120"/>
              </a:rPr>
              <a:t>19</a:t>
            </a:r>
            <a:r>
              <a:rPr lang="zh-TW" altLang="en-US">
                <a:effectLst>
                  <a:outerShdw blurRad="38100" dist="38100" dir="2700000" algn="tl">
                    <a:srgbClr val="FFFFFF"/>
                  </a:outerShdw>
                </a:effectLst>
                <a:ea typeface="標楷體" pitchFamily="65" charset="-120"/>
              </a:rPr>
              <a:t>元，但單身稅額加總為</a:t>
            </a:r>
            <a:r>
              <a:rPr lang="en-US" altLang="zh-TW">
                <a:effectLst>
                  <a:outerShdw blurRad="38100" dist="38100" dir="2700000" algn="tl">
                    <a:srgbClr val="FFFFFF"/>
                  </a:outerShdw>
                </a:effectLst>
                <a:ea typeface="標楷體" pitchFamily="65" charset="-120"/>
              </a:rPr>
              <a:t>20</a:t>
            </a:r>
            <a:r>
              <a:rPr lang="zh-TW" altLang="en-US">
                <a:effectLst>
                  <a:outerShdw blurRad="38100" dist="38100" dir="2700000" algn="tl">
                    <a:srgbClr val="FFFFFF"/>
                  </a:outerShdw>
                </a:effectLst>
                <a:ea typeface="標楷體" pitchFamily="65" charset="-120"/>
              </a:rPr>
              <a:t>元，則系統自動將第二筆的稅額調整為</a:t>
            </a:r>
            <a:r>
              <a:rPr lang="en-US" altLang="zh-TW">
                <a:effectLst>
                  <a:outerShdw blurRad="38100" dist="38100" dir="2700000" algn="tl">
                    <a:srgbClr val="FFFFFF"/>
                  </a:outerShdw>
                </a:effectLst>
                <a:ea typeface="標楷體" pitchFamily="65" charset="-120"/>
              </a:rPr>
              <a:t>12</a:t>
            </a:r>
          </a:p>
        </p:txBody>
      </p:sp>
      <p:sp>
        <p:nvSpPr>
          <p:cNvPr id="197663" name="Text Box 31"/>
          <p:cNvSpPr txBox="1">
            <a:spLocks noChangeArrowheads="1"/>
          </p:cNvSpPr>
          <p:nvPr/>
        </p:nvSpPr>
        <p:spPr bwMode="auto">
          <a:xfrm>
            <a:off x="5580063" y="544512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solidFill>
                  <a:srgbClr val="FF0000"/>
                </a:solidFill>
                <a:ea typeface="標楷體" pitchFamily="65" charset="-120"/>
              </a:rPr>
              <a:t>12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box(in)">
                                      <p:cBhvr>
                                        <p:cTn id="7" dur="500"/>
                                        <p:tgtEl>
                                          <p:spTgt spid="19763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7636"/>
                                        </p:tgtEl>
                                        <p:attrNameLst>
                                          <p:attrName>style.visibility</p:attrName>
                                        </p:attrNameLst>
                                      </p:cBhvr>
                                      <p:to>
                                        <p:strVal val="visible"/>
                                      </p:to>
                                    </p:set>
                                    <p:animEffect transition="in" filter="dissolve">
                                      <p:cBhvr>
                                        <p:cTn id="11" dur="500"/>
                                        <p:tgtEl>
                                          <p:spTgt spid="197636"/>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97635">
                                            <p:txEl>
                                              <p:pRg st="0" end="0"/>
                                            </p:txEl>
                                          </p:spTgt>
                                        </p:tgtEl>
                                        <p:attrNameLst>
                                          <p:attrName>style.visibility</p:attrName>
                                        </p:attrNameLst>
                                      </p:cBhvr>
                                      <p:to>
                                        <p:strVal val="visible"/>
                                      </p:to>
                                    </p:set>
                                    <p:animEffect transition="in" filter="blinds(horizontal)">
                                      <p:cBhvr>
                                        <p:cTn id="15" dur="500"/>
                                        <p:tgtEl>
                                          <p:spTgt spid="197635">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97635">
                                            <p:txEl>
                                              <p:pRg st="1" end="1"/>
                                            </p:txEl>
                                          </p:spTgt>
                                        </p:tgtEl>
                                        <p:attrNameLst>
                                          <p:attrName>style.visibility</p:attrName>
                                        </p:attrNameLst>
                                      </p:cBhvr>
                                      <p:to>
                                        <p:strVal val="visible"/>
                                      </p:to>
                                    </p:set>
                                    <p:animEffect transition="in" filter="dissolve">
                                      <p:cBhvr>
                                        <p:cTn id="20" dur="500"/>
                                        <p:tgtEl>
                                          <p:spTgt spid="197635">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97637"/>
                                        </p:tgtEl>
                                        <p:attrNameLst>
                                          <p:attrName>style.visibility</p:attrName>
                                        </p:attrNameLst>
                                      </p:cBhvr>
                                      <p:to>
                                        <p:strVal val="visible"/>
                                      </p:to>
                                    </p:set>
                                    <p:animEffect transition="in" filter="blinds(vertical)">
                                      <p:cBhvr>
                                        <p:cTn id="25" dur="500"/>
                                        <p:tgtEl>
                                          <p:spTgt spid="197637"/>
                                        </p:tgtEl>
                                      </p:cBhvr>
                                    </p:animEffect>
                                  </p:childTnLst>
                                </p:cTn>
                              </p:par>
                            </p:childTnLst>
                          </p:cTn>
                        </p:par>
                        <p:par>
                          <p:cTn id="26" fill="hold" nodeType="afterGroup">
                            <p:stCondLst>
                              <p:cond delay="500"/>
                            </p:stCondLst>
                            <p:childTnLst>
                              <p:par>
                                <p:cTn id="27" presetID="3" presetClass="entr" presetSubtype="5" fill="hold" grpId="0" nodeType="afterEffect">
                                  <p:stCondLst>
                                    <p:cond delay="0"/>
                                  </p:stCondLst>
                                  <p:childTnLst>
                                    <p:set>
                                      <p:cBhvr>
                                        <p:cTn id="28" dur="1" fill="hold">
                                          <p:stCondLst>
                                            <p:cond delay="0"/>
                                          </p:stCondLst>
                                        </p:cTn>
                                        <p:tgtEl>
                                          <p:spTgt spid="197638"/>
                                        </p:tgtEl>
                                        <p:attrNameLst>
                                          <p:attrName>style.visibility</p:attrName>
                                        </p:attrNameLst>
                                      </p:cBhvr>
                                      <p:to>
                                        <p:strVal val="visible"/>
                                      </p:to>
                                    </p:set>
                                    <p:animEffect transition="in" filter="blinds(vertical)">
                                      <p:cBhvr>
                                        <p:cTn id="29" dur="500"/>
                                        <p:tgtEl>
                                          <p:spTgt spid="197638"/>
                                        </p:tgtEl>
                                      </p:cBhvr>
                                    </p:animEffect>
                                  </p:childTnLst>
                                </p:cTn>
                              </p:par>
                            </p:childTnLst>
                          </p:cTn>
                        </p:par>
                        <p:par>
                          <p:cTn id="30" fill="hold" nodeType="afterGroup">
                            <p:stCondLst>
                              <p:cond delay="1000"/>
                            </p:stCondLst>
                            <p:childTnLst>
                              <p:par>
                                <p:cTn id="31" presetID="5" presetClass="entr" presetSubtype="5" fill="hold" grpId="0" nodeType="afterEffect">
                                  <p:stCondLst>
                                    <p:cond delay="0"/>
                                  </p:stCondLst>
                                  <p:childTnLst>
                                    <p:set>
                                      <p:cBhvr>
                                        <p:cTn id="32" dur="1" fill="hold">
                                          <p:stCondLst>
                                            <p:cond delay="0"/>
                                          </p:stCondLst>
                                        </p:cTn>
                                        <p:tgtEl>
                                          <p:spTgt spid="197640"/>
                                        </p:tgtEl>
                                        <p:attrNameLst>
                                          <p:attrName>style.visibility</p:attrName>
                                        </p:attrNameLst>
                                      </p:cBhvr>
                                      <p:to>
                                        <p:strVal val="visible"/>
                                      </p:to>
                                    </p:set>
                                    <p:animEffect transition="in" filter="checkerboard(down)">
                                      <p:cBhvr>
                                        <p:cTn id="33" dur="500"/>
                                        <p:tgtEl>
                                          <p:spTgt spid="197640"/>
                                        </p:tgtEl>
                                      </p:cBhvr>
                                    </p:animEffect>
                                  </p:childTnLst>
                                </p:cTn>
                              </p:par>
                            </p:childTnLst>
                          </p:cTn>
                        </p:par>
                        <p:par>
                          <p:cTn id="34" fill="hold" nodeType="afterGroup">
                            <p:stCondLst>
                              <p:cond delay="1500"/>
                            </p:stCondLst>
                            <p:childTnLst>
                              <p:par>
                                <p:cTn id="35" presetID="5" presetClass="entr" presetSubtype="5" fill="hold" grpId="0" nodeType="afterEffect">
                                  <p:stCondLst>
                                    <p:cond delay="0"/>
                                  </p:stCondLst>
                                  <p:childTnLst>
                                    <p:set>
                                      <p:cBhvr>
                                        <p:cTn id="36" dur="1" fill="hold">
                                          <p:stCondLst>
                                            <p:cond delay="0"/>
                                          </p:stCondLst>
                                        </p:cTn>
                                        <p:tgtEl>
                                          <p:spTgt spid="197639"/>
                                        </p:tgtEl>
                                        <p:attrNameLst>
                                          <p:attrName>style.visibility</p:attrName>
                                        </p:attrNameLst>
                                      </p:cBhvr>
                                      <p:to>
                                        <p:strVal val="visible"/>
                                      </p:to>
                                    </p:set>
                                    <p:animEffect transition="in" filter="checkerboard(down)">
                                      <p:cBhvr>
                                        <p:cTn id="37" dur="500"/>
                                        <p:tgtEl>
                                          <p:spTgt spid="197639"/>
                                        </p:tgtEl>
                                      </p:cBhvr>
                                    </p:animEffect>
                                  </p:childTnLst>
                                </p:cTn>
                              </p:par>
                            </p:childTnLst>
                          </p:cTn>
                        </p:par>
                        <p:par>
                          <p:cTn id="38" fill="hold" nodeType="afterGroup">
                            <p:stCondLst>
                              <p:cond delay="2000"/>
                            </p:stCondLst>
                            <p:childTnLst>
                              <p:par>
                                <p:cTn id="39" presetID="5" presetClass="entr" presetSubtype="5" fill="hold" grpId="0" nodeType="afterEffect">
                                  <p:stCondLst>
                                    <p:cond delay="0"/>
                                  </p:stCondLst>
                                  <p:childTnLst>
                                    <p:set>
                                      <p:cBhvr>
                                        <p:cTn id="40" dur="1" fill="hold">
                                          <p:stCondLst>
                                            <p:cond delay="0"/>
                                          </p:stCondLst>
                                        </p:cTn>
                                        <p:tgtEl>
                                          <p:spTgt spid="197645"/>
                                        </p:tgtEl>
                                        <p:attrNameLst>
                                          <p:attrName>style.visibility</p:attrName>
                                        </p:attrNameLst>
                                      </p:cBhvr>
                                      <p:to>
                                        <p:strVal val="visible"/>
                                      </p:to>
                                    </p:set>
                                    <p:animEffect transition="in" filter="checkerboard(down)">
                                      <p:cBhvr>
                                        <p:cTn id="41" dur="500"/>
                                        <p:tgtEl>
                                          <p:spTgt spid="197645"/>
                                        </p:tgtEl>
                                      </p:cBhvr>
                                    </p:animEffect>
                                  </p:childTnLst>
                                </p:cTn>
                              </p:par>
                            </p:childTnLst>
                          </p:cTn>
                        </p:par>
                        <p:par>
                          <p:cTn id="42" fill="hold" nodeType="afterGroup">
                            <p:stCondLst>
                              <p:cond delay="2500"/>
                            </p:stCondLst>
                            <p:childTnLst>
                              <p:par>
                                <p:cTn id="43" presetID="5" presetClass="entr" presetSubtype="5" fill="hold" grpId="0" nodeType="afterEffect">
                                  <p:stCondLst>
                                    <p:cond delay="0"/>
                                  </p:stCondLst>
                                  <p:childTnLst>
                                    <p:set>
                                      <p:cBhvr>
                                        <p:cTn id="44" dur="1" fill="hold">
                                          <p:stCondLst>
                                            <p:cond delay="0"/>
                                          </p:stCondLst>
                                        </p:cTn>
                                        <p:tgtEl>
                                          <p:spTgt spid="197646"/>
                                        </p:tgtEl>
                                        <p:attrNameLst>
                                          <p:attrName>style.visibility</p:attrName>
                                        </p:attrNameLst>
                                      </p:cBhvr>
                                      <p:to>
                                        <p:strVal val="visible"/>
                                      </p:to>
                                    </p:set>
                                    <p:animEffect transition="in" filter="checkerboard(down)">
                                      <p:cBhvr>
                                        <p:cTn id="45" dur="500"/>
                                        <p:tgtEl>
                                          <p:spTgt spid="197646"/>
                                        </p:tgtEl>
                                      </p:cBhvr>
                                    </p:animEffect>
                                  </p:childTnLst>
                                </p:cTn>
                              </p:par>
                            </p:childTnLst>
                          </p:cTn>
                        </p:par>
                        <p:par>
                          <p:cTn id="46" fill="hold" nodeType="afterGroup">
                            <p:stCondLst>
                              <p:cond delay="3000"/>
                            </p:stCondLst>
                            <p:childTnLst>
                              <p:par>
                                <p:cTn id="47" presetID="3" presetClass="entr" presetSubtype="5" fill="hold" grpId="0" nodeType="afterEffect">
                                  <p:stCondLst>
                                    <p:cond delay="0"/>
                                  </p:stCondLst>
                                  <p:childTnLst>
                                    <p:set>
                                      <p:cBhvr>
                                        <p:cTn id="48" dur="1" fill="hold">
                                          <p:stCondLst>
                                            <p:cond delay="0"/>
                                          </p:stCondLst>
                                        </p:cTn>
                                        <p:tgtEl>
                                          <p:spTgt spid="197642"/>
                                        </p:tgtEl>
                                        <p:attrNameLst>
                                          <p:attrName>style.visibility</p:attrName>
                                        </p:attrNameLst>
                                      </p:cBhvr>
                                      <p:to>
                                        <p:strVal val="visible"/>
                                      </p:to>
                                    </p:set>
                                    <p:animEffect transition="in" filter="blinds(vertical)">
                                      <p:cBhvr>
                                        <p:cTn id="49" dur="500"/>
                                        <p:tgtEl>
                                          <p:spTgt spid="197642"/>
                                        </p:tgtEl>
                                      </p:cBhvr>
                                    </p:animEffect>
                                  </p:childTnLst>
                                </p:cTn>
                              </p:par>
                            </p:childTnLst>
                          </p:cTn>
                        </p:par>
                        <p:par>
                          <p:cTn id="50" fill="hold" nodeType="afterGroup">
                            <p:stCondLst>
                              <p:cond delay="3500"/>
                            </p:stCondLst>
                            <p:childTnLst>
                              <p:par>
                                <p:cTn id="51" presetID="3" presetClass="entr" presetSubtype="5" fill="hold" grpId="0" nodeType="afterEffect">
                                  <p:stCondLst>
                                    <p:cond delay="0"/>
                                  </p:stCondLst>
                                  <p:childTnLst>
                                    <p:set>
                                      <p:cBhvr>
                                        <p:cTn id="52" dur="1" fill="hold">
                                          <p:stCondLst>
                                            <p:cond delay="0"/>
                                          </p:stCondLst>
                                        </p:cTn>
                                        <p:tgtEl>
                                          <p:spTgt spid="197641"/>
                                        </p:tgtEl>
                                        <p:attrNameLst>
                                          <p:attrName>style.visibility</p:attrName>
                                        </p:attrNameLst>
                                      </p:cBhvr>
                                      <p:to>
                                        <p:strVal val="visible"/>
                                      </p:to>
                                    </p:set>
                                    <p:animEffect transition="in" filter="blinds(vertical)">
                                      <p:cBhvr>
                                        <p:cTn id="53" dur="500"/>
                                        <p:tgtEl>
                                          <p:spTgt spid="197641"/>
                                        </p:tgtEl>
                                      </p:cBhvr>
                                    </p:animEffect>
                                  </p:childTnLst>
                                </p:cTn>
                              </p:par>
                            </p:childTnLst>
                          </p:cTn>
                        </p:par>
                        <p:par>
                          <p:cTn id="54" fill="hold" nodeType="afterGroup">
                            <p:stCondLst>
                              <p:cond delay="4000"/>
                            </p:stCondLst>
                            <p:childTnLst>
                              <p:par>
                                <p:cTn id="55" presetID="3" presetClass="entr" presetSubtype="5" fill="hold" grpId="0" nodeType="afterEffect">
                                  <p:stCondLst>
                                    <p:cond delay="0"/>
                                  </p:stCondLst>
                                  <p:childTnLst>
                                    <p:set>
                                      <p:cBhvr>
                                        <p:cTn id="56" dur="1" fill="hold">
                                          <p:stCondLst>
                                            <p:cond delay="0"/>
                                          </p:stCondLst>
                                        </p:cTn>
                                        <p:tgtEl>
                                          <p:spTgt spid="197647"/>
                                        </p:tgtEl>
                                        <p:attrNameLst>
                                          <p:attrName>style.visibility</p:attrName>
                                        </p:attrNameLst>
                                      </p:cBhvr>
                                      <p:to>
                                        <p:strVal val="visible"/>
                                      </p:to>
                                    </p:set>
                                    <p:animEffect transition="in" filter="blinds(vertical)">
                                      <p:cBhvr>
                                        <p:cTn id="57" dur="500"/>
                                        <p:tgtEl>
                                          <p:spTgt spid="197647"/>
                                        </p:tgtEl>
                                      </p:cBhvr>
                                    </p:animEffect>
                                  </p:childTnLst>
                                </p:cTn>
                              </p:par>
                            </p:childTnLst>
                          </p:cTn>
                        </p:par>
                        <p:par>
                          <p:cTn id="58" fill="hold" nodeType="afterGroup">
                            <p:stCondLst>
                              <p:cond delay="4500"/>
                            </p:stCondLst>
                            <p:childTnLst>
                              <p:par>
                                <p:cTn id="59" presetID="3" presetClass="entr" presetSubtype="5" fill="hold" grpId="0" nodeType="afterEffect">
                                  <p:stCondLst>
                                    <p:cond delay="0"/>
                                  </p:stCondLst>
                                  <p:childTnLst>
                                    <p:set>
                                      <p:cBhvr>
                                        <p:cTn id="60" dur="1" fill="hold">
                                          <p:stCondLst>
                                            <p:cond delay="0"/>
                                          </p:stCondLst>
                                        </p:cTn>
                                        <p:tgtEl>
                                          <p:spTgt spid="197648"/>
                                        </p:tgtEl>
                                        <p:attrNameLst>
                                          <p:attrName>style.visibility</p:attrName>
                                        </p:attrNameLst>
                                      </p:cBhvr>
                                      <p:to>
                                        <p:strVal val="visible"/>
                                      </p:to>
                                    </p:set>
                                    <p:animEffect transition="in" filter="blinds(vertical)">
                                      <p:cBhvr>
                                        <p:cTn id="61" dur="500"/>
                                        <p:tgtEl>
                                          <p:spTgt spid="197648"/>
                                        </p:tgtEl>
                                      </p:cBhvr>
                                    </p:animEffect>
                                  </p:childTnLst>
                                </p:cTn>
                              </p:par>
                            </p:childTnLst>
                          </p:cTn>
                        </p:par>
                        <p:par>
                          <p:cTn id="62" fill="hold" nodeType="afterGroup">
                            <p:stCondLst>
                              <p:cond delay="5000"/>
                            </p:stCondLst>
                            <p:childTnLst>
                              <p:par>
                                <p:cTn id="63" presetID="3" presetClass="entr" presetSubtype="10" fill="hold" grpId="0" nodeType="afterEffect">
                                  <p:stCondLst>
                                    <p:cond delay="0"/>
                                  </p:stCondLst>
                                  <p:childTnLst>
                                    <p:set>
                                      <p:cBhvr>
                                        <p:cTn id="64" dur="1" fill="hold">
                                          <p:stCondLst>
                                            <p:cond delay="0"/>
                                          </p:stCondLst>
                                        </p:cTn>
                                        <p:tgtEl>
                                          <p:spTgt spid="197657"/>
                                        </p:tgtEl>
                                        <p:attrNameLst>
                                          <p:attrName>style.visibility</p:attrName>
                                        </p:attrNameLst>
                                      </p:cBhvr>
                                      <p:to>
                                        <p:strVal val="visible"/>
                                      </p:to>
                                    </p:set>
                                    <p:animEffect transition="in" filter="blinds(horizontal)">
                                      <p:cBhvr>
                                        <p:cTn id="65" dur="500"/>
                                        <p:tgtEl>
                                          <p:spTgt spid="197657"/>
                                        </p:tgtEl>
                                      </p:cBhvr>
                                    </p:animEffect>
                                  </p:childTnLst>
                                </p:cTn>
                              </p:par>
                            </p:childTnLst>
                          </p:cTn>
                        </p:par>
                        <p:par>
                          <p:cTn id="66" fill="hold" nodeType="afterGroup">
                            <p:stCondLst>
                              <p:cond delay="5500"/>
                            </p:stCondLst>
                            <p:childTnLst>
                              <p:par>
                                <p:cTn id="67" presetID="3" presetClass="entr" presetSubtype="10" fill="hold" grpId="0" nodeType="afterEffect">
                                  <p:stCondLst>
                                    <p:cond delay="0"/>
                                  </p:stCondLst>
                                  <p:childTnLst>
                                    <p:set>
                                      <p:cBhvr>
                                        <p:cTn id="68" dur="1" fill="hold">
                                          <p:stCondLst>
                                            <p:cond delay="0"/>
                                          </p:stCondLst>
                                        </p:cTn>
                                        <p:tgtEl>
                                          <p:spTgt spid="197658"/>
                                        </p:tgtEl>
                                        <p:attrNameLst>
                                          <p:attrName>style.visibility</p:attrName>
                                        </p:attrNameLst>
                                      </p:cBhvr>
                                      <p:to>
                                        <p:strVal val="visible"/>
                                      </p:to>
                                    </p:set>
                                    <p:animEffect transition="in" filter="blinds(horizontal)">
                                      <p:cBhvr>
                                        <p:cTn id="69" dur="500"/>
                                        <p:tgtEl>
                                          <p:spTgt spid="197658"/>
                                        </p:tgtEl>
                                      </p:cBhvr>
                                    </p:animEffect>
                                  </p:childTnLst>
                                </p:cTn>
                              </p:par>
                            </p:childTnLst>
                          </p:cTn>
                        </p:par>
                        <p:par>
                          <p:cTn id="70" fill="hold" nodeType="afterGroup">
                            <p:stCondLst>
                              <p:cond delay="6000"/>
                            </p:stCondLst>
                            <p:childTnLst>
                              <p:par>
                                <p:cTn id="71" presetID="5" presetClass="entr" presetSubtype="5" fill="hold" grpId="0" nodeType="afterEffect">
                                  <p:stCondLst>
                                    <p:cond delay="0"/>
                                  </p:stCondLst>
                                  <p:childTnLst>
                                    <p:set>
                                      <p:cBhvr>
                                        <p:cTn id="72" dur="1" fill="hold">
                                          <p:stCondLst>
                                            <p:cond delay="0"/>
                                          </p:stCondLst>
                                        </p:cTn>
                                        <p:tgtEl>
                                          <p:spTgt spid="197644"/>
                                        </p:tgtEl>
                                        <p:attrNameLst>
                                          <p:attrName>style.visibility</p:attrName>
                                        </p:attrNameLst>
                                      </p:cBhvr>
                                      <p:to>
                                        <p:strVal val="visible"/>
                                      </p:to>
                                    </p:set>
                                    <p:animEffect transition="in" filter="checkerboard(down)">
                                      <p:cBhvr>
                                        <p:cTn id="73" dur="500"/>
                                        <p:tgtEl>
                                          <p:spTgt spid="197644"/>
                                        </p:tgtEl>
                                      </p:cBhvr>
                                    </p:animEffect>
                                  </p:childTnLst>
                                </p:cTn>
                              </p:par>
                            </p:childTnLst>
                          </p:cTn>
                        </p:par>
                        <p:par>
                          <p:cTn id="74" fill="hold" nodeType="afterGroup">
                            <p:stCondLst>
                              <p:cond delay="6500"/>
                            </p:stCondLst>
                            <p:childTnLst>
                              <p:par>
                                <p:cTn id="75" presetID="5" presetClass="entr" presetSubtype="5" fill="hold" grpId="0" nodeType="afterEffect">
                                  <p:stCondLst>
                                    <p:cond delay="0"/>
                                  </p:stCondLst>
                                  <p:childTnLst>
                                    <p:set>
                                      <p:cBhvr>
                                        <p:cTn id="76" dur="1" fill="hold">
                                          <p:stCondLst>
                                            <p:cond delay="0"/>
                                          </p:stCondLst>
                                        </p:cTn>
                                        <p:tgtEl>
                                          <p:spTgt spid="197643"/>
                                        </p:tgtEl>
                                        <p:attrNameLst>
                                          <p:attrName>style.visibility</p:attrName>
                                        </p:attrNameLst>
                                      </p:cBhvr>
                                      <p:to>
                                        <p:strVal val="visible"/>
                                      </p:to>
                                    </p:set>
                                    <p:animEffect transition="in" filter="checkerboard(down)">
                                      <p:cBhvr>
                                        <p:cTn id="77" dur="500"/>
                                        <p:tgtEl>
                                          <p:spTgt spid="19764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ntr" presetSubtype="5" fill="hold" grpId="0" nodeType="clickEffect">
                                  <p:stCondLst>
                                    <p:cond delay="0"/>
                                  </p:stCondLst>
                                  <p:childTnLst>
                                    <p:set>
                                      <p:cBhvr>
                                        <p:cTn id="81" dur="1" fill="hold">
                                          <p:stCondLst>
                                            <p:cond delay="0"/>
                                          </p:stCondLst>
                                        </p:cTn>
                                        <p:tgtEl>
                                          <p:spTgt spid="197649"/>
                                        </p:tgtEl>
                                        <p:attrNameLst>
                                          <p:attrName>style.visibility</p:attrName>
                                        </p:attrNameLst>
                                      </p:cBhvr>
                                      <p:to>
                                        <p:strVal val="visible"/>
                                      </p:to>
                                    </p:set>
                                    <p:animEffect transition="in" filter="checkerboard(down)">
                                      <p:cBhvr>
                                        <p:cTn id="82" dur="500"/>
                                        <p:tgtEl>
                                          <p:spTgt spid="197649"/>
                                        </p:tgtEl>
                                      </p:cBhvr>
                                    </p:animEffect>
                                  </p:childTnLst>
                                </p:cTn>
                              </p:par>
                            </p:childTnLst>
                          </p:cTn>
                        </p:par>
                        <p:par>
                          <p:cTn id="83" fill="hold" nodeType="afterGroup">
                            <p:stCondLst>
                              <p:cond delay="500"/>
                            </p:stCondLst>
                            <p:childTnLst>
                              <p:par>
                                <p:cTn id="84" presetID="5" presetClass="entr" presetSubtype="5" fill="hold" grpId="0" nodeType="afterEffect">
                                  <p:stCondLst>
                                    <p:cond delay="0"/>
                                  </p:stCondLst>
                                  <p:childTnLst>
                                    <p:set>
                                      <p:cBhvr>
                                        <p:cTn id="85" dur="1" fill="hold">
                                          <p:stCondLst>
                                            <p:cond delay="0"/>
                                          </p:stCondLst>
                                        </p:cTn>
                                        <p:tgtEl>
                                          <p:spTgt spid="197650"/>
                                        </p:tgtEl>
                                        <p:attrNameLst>
                                          <p:attrName>style.visibility</p:attrName>
                                        </p:attrNameLst>
                                      </p:cBhvr>
                                      <p:to>
                                        <p:strVal val="visible"/>
                                      </p:to>
                                    </p:set>
                                    <p:animEffect transition="in" filter="checkerboard(down)">
                                      <p:cBhvr>
                                        <p:cTn id="86" dur="500"/>
                                        <p:tgtEl>
                                          <p:spTgt spid="19765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197652"/>
                                        </p:tgtEl>
                                        <p:attrNameLst>
                                          <p:attrName>style.visibility</p:attrName>
                                        </p:attrNameLst>
                                      </p:cBhvr>
                                      <p:to>
                                        <p:strVal val="visible"/>
                                      </p:to>
                                    </p:set>
                                    <p:animEffect transition="in" filter="dissolve">
                                      <p:cBhvr>
                                        <p:cTn id="91" dur="500"/>
                                        <p:tgtEl>
                                          <p:spTgt spid="19765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97653"/>
                                        </p:tgtEl>
                                        <p:attrNameLst>
                                          <p:attrName>style.visibility</p:attrName>
                                        </p:attrNameLst>
                                      </p:cBhvr>
                                      <p:to>
                                        <p:strVal val="visible"/>
                                      </p:to>
                                    </p:set>
                                    <p:animEffect transition="in" filter="dissolve">
                                      <p:cBhvr>
                                        <p:cTn id="94" dur="500"/>
                                        <p:tgtEl>
                                          <p:spTgt spid="197653"/>
                                        </p:tgtEl>
                                      </p:cBhvr>
                                    </p:animEffect>
                                  </p:childTnLst>
                                </p:cTn>
                              </p:par>
                            </p:childTnLst>
                          </p:cTn>
                        </p:par>
                        <p:par>
                          <p:cTn id="95" fill="hold" nodeType="afterGroup">
                            <p:stCondLst>
                              <p:cond delay="500"/>
                            </p:stCondLst>
                            <p:childTnLst>
                              <p:par>
                                <p:cTn id="96" presetID="3" presetClass="entr" presetSubtype="5" fill="hold" grpId="0" nodeType="afterEffect">
                                  <p:stCondLst>
                                    <p:cond delay="0"/>
                                  </p:stCondLst>
                                  <p:childTnLst>
                                    <p:set>
                                      <p:cBhvr>
                                        <p:cTn id="97" dur="1" fill="hold">
                                          <p:stCondLst>
                                            <p:cond delay="0"/>
                                          </p:stCondLst>
                                        </p:cTn>
                                        <p:tgtEl>
                                          <p:spTgt spid="197654"/>
                                        </p:tgtEl>
                                        <p:attrNameLst>
                                          <p:attrName>style.visibility</p:attrName>
                                        </p:attrNameLst>
                                      </p:cBhvr>
                                      <p:to>
                                        <p:strVal val="visible"/>
                                      </p:to>
                                    </p:set>
                                    <p:animEffect transition="in" filter="blinds(vertical)">
                                      <p:cBhvr>
                                        <p:cTn id="98" dur="500"/>
                                        <p:tgtEl>
                                          <p:spTgt spid="197654"/>
                                        </p:tgtEl>
                                      </p:cBhvr>
                                    </p:animEffect>
                                  </p:childTnLst>
                                </p:cTn>
                              </p:par>
                            </p:childTnLst>
                          </p:cTn>
                        </p:par>
                        <p:par>
                          <p:cTn id="99" fill="hold" nodeType="afterGroup">
                            <p:stCondLst>
                              <p:cond delay="1000"/>
                            </p:stCondLst>
                            <p:childTnLst>
                              <p:par>
                                <p:cTn id="100" presetID="3" presetClass="entr" presetSubtype="5" fill="hold" grpId="0" nodeType="afterEffect">
                                  <p:stCondLst>
                                    <p:cond delay="0"/>
                                  </p:stCondLst>
                                  <p:childTnLst>
                                    <p:set>
                                      <p:cBhvr>
                                        <p:cTn id="101" dur="1" fill="hold">
                                          <p:stCondLst>
                                            <p:cond delay="0"/>
                                          </p:stCondLst>
                                        </p:cTn>
                                        <p:tgtEl>
                                          <p:spTgt spid="197655"/>
                                        </p:tgtEl>
                                        <p:attrNameLst>
                                          <p:attrName>style.visibility</p:attrName>
                                        </p:attrNameLst>
                                      </p:cBhvr>
                                      <p:to>
                                        <p:strVal val="visible"/>
                                      </p:to>
                                    </p:set>
                                    <p:animEffect transition="in" filter="blinds(vertical)">
                                      <p:cBhvr>
                                        <p:cTn id="102" dur="500"/>
                                        <p:tgtEl>
                                          <p:spTgt spid="197655"/>
                                        </p:tgtEl>
                                      </p:cBhvr>
                                    </p:animEffect>
                                  </p:childTnLst>
                                </p:cTn>
                              </p:par>
                            </p:childTnLst>
                          </p:cTn>
                        </p:par>
                        <p:par>
                          <p:cTn id="103" fill="hold" nodeType="afterGroup">
                            <p:stCondLst>
                              <p:cond delay="1500"/>
                            </p:stCondLst>
                            <p:childTnLst>
                              <p:par>
                                <p:cTn id="104" presetID="3" presetClass="entr" presetSubtype="5" fill="hold" grpId="0" nodeType="afterEffect">
                                  <p:stCondLst>
                                    <p:cond delay="0"/>
                                  </p:stCondLst>
                                  <p:childTnLst>
                                    <p:set>
                                      <p:cBhvr>
                                        <p:cTn id="105" dur="1" fill="hold">
                                          <p:stCondLst>
                                            <p:cond delay="0"/>
                                          </p:stCondLst>
                                        </p:cTn>
                                        <p:tgtEl>
                                          <p:spTgt spid="197659"/>
                                        </p:tgtEl>
                                        <p:attrNameLst>
                                          <p:attrName>style.visibility</p:attrName>
                                        </p:attrNameLst>
                                      </p:cBhvr>
                                      <p:to>
                                        <p:strVal val="visible"/>
                                      </p:to>
                                    </p:set>
                                    <p:animEffect transition="in" filter="blinds(vertical)">
                                      <p:cBhvr>
                                        <p:cTn id="106" dur="500"/>
                                        <p:tgtEl>
                                          <p:spTgt spid="197659"/>
                                        </p:tgtEl>
                                      </p:cBhvr>
                                    </p:animEffect>
                                  </p:childTnLst>
                                </p:cTn>
                              </p:par>
                            </p:childTnLst>
                          </p:cTn>
                        </p:par>
                        <p:par>
                          <p:cTn id="107" fill="hold" nodeType="afterGroup">
                            <p:stCondLst>
                              <p:cond delay="2000"/>
                            </p:stCondLst>
                            <p:childTnLst>
                              <p:par>
                                <p:cTn id="108" presetID="3" presetClass="entr" presetSubtype="5" fill="hold" grpId="0" nodeType="afterEffect">
                                  <p:stCondLst>
                                    <p:cond delay="0"/>
                                  </p:stCondLst>
                                  <p:childTnLst>
                                    <p:set>
                                      <p:cBhvr>
                                        <p:cTn id="109" dur="1" fill="hold">
                                          <p:stCondLst>
                                            <p:cond delay="0"/>
                                          </p:stCondLst>
                                        </p:cTn>
                                        <p:tgtEl>
                                          <p:spTgt spid="197656"/>
                                        </p:tgtEl>
                                        <p:attrNameLst>
                                          <p:attrName>style.visibility</p:attrName>
                                        </p:attrNameLst>
                                      </p:cBhvr>
                                      <p:to>
                                        <p:strVal val="visible"/>
                                      </p:to>
                                    </p:set>
                                    <p:animEffect transition="in" filter="blinds(vertical)">
                                      <p:cBhvr>
                                        <p:cTn id="110" dur="500"/>
                                        <p:tgtEl>
                                          <p:spTgt spid="197656"/>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5" fill="hold" grpId="0" nodeType="clickEffect">
                                  <p:stCondLst>
                                    <p:cond delay="0"/>
                                  </p:stCondLst>
                                  <p:childTnLst>
                                    <p:set>
                                      <p:cBhvr>
                                        <p:cTn id="114" dur="1" fill="hold">
                                          <p:stCondLst>
                                            <p:cond delay="0"/>
                                          </p:stCondLst>
                                        </p:cTn>
                                        <p:tgtEl>
                                          <p:spTgt spid="197660"/>
                                        </p:tgtEl>
                                        <p:attrNameLst>
                                          <p:attrName>style.visibility</p:attrName>
                                        </p:attrNameLst>
                                      </p:cBhvr>
                                      <p:to>
                                        <p:strVal val="visible"/>
                                      </p:to>
                                    </p:set>
                                    <p:animEffect transition="in" filter="blinds(vertical)">
                                      <p:cBhvr>
                                        <p:cTn id="115" dur="500"/>
                                        <p:tgtEl>
                                          <p:spTgt spid="197660"/>
                                        </p:tgtEl>
                                      </p:cBhvr>
                                    </p:animEffect>
                                  </p:childTnLst>
                                </p:cTn>
                              </p:par>
                            </p:childTnLst>
                          </p:cTn>
                        </p:par>
                        <p:par>
                          <p:cTn id="116" fill="hold" nodeType="afterGroup">
                            <p:stCondLst>
                              <p:cond delay="500"/>
                            </p:stCondLst>
                            <p:childTnLst>
                              <p:par>
                                <p:cTn id="117" presetID="3" presetClass="entr" presetSubtype="5" fill="hold" grpId="0" nodeType="afterEffect">
                                  <p:stCondLst>
                                    <p:cond delay="0"/>
                                  </p:stCondLst>
                                  <p:childTnLst>
                                    <p:set>
                                      <p:cBhvr>
                                        <p:cTn id="118" dur="1" fill="hold">
                                          <p:stCondLst>
                                            <p:cond delay="0"/>
                                          </p:stCondLst>
                                        </p:cTn>
                                        <p:tgtEl>
                                          <p:spTgt spid="197661"/>
                                        </p:tgtEl>
                                        <p:attrNameLst>
                                          <p:attrName>style.visibility</p:attrName>
                                        </p:attrNameLst>
                                      </p:cBhvr>
                                      <p:to>
                                        <p:strVal val="visible"/>
                                      </p:to>
                                    </p:set>
                                    <p:animEffect transition="in" filter="blinds(vertical)">
                                      <p:cBhvr>
                                        <p:cTn id="119" dur="500"/>
                                        <p:tgtEl>
                                          <p:spTgt spid="19766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9" presetClass="entr" presetSubtype="0" fill="hold" grpId="1" nodeType="click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dissolve">
                                      <p:cBhvr>
                                        <p:cTn id="124" dur="500"/>
                                        <p:tgtEl>
                                          <p:spTgt spid="13"/>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4" presetClass="exit" presetSubtype="16" fill="hold" grpId="1" nodeType="clickEffect">
                                  <p:stCondLst>
                                    <p:cond delay="0"/>
                                  </p:stCondLst>
                                  <p:childTnLst>
                                    <p:animEffect transition="out" filter="box(in)">
                                      <p:cBhvr>
                                        <p:cTn id="128" dur="500"/>
                                        <p:tgtEl>
                                          <p:spTgt spid="197660"/>
                                        </p:tgtEl>
                                      </p:cBhvr>
                                    </p:animEffect>
                                    <p:set>
                                      <p:cBhvr>
                                        <p:cTn id="129" dur="1" fill="hold">
                                          <p:stCondLst>
                                            <p:cond delay="499"/>
                                          </p:stCondLst>
                                        </p:cTn>
                                        <p:tgtEl>
                                          <p:spTgt spid="197660"/>
                                        </p:tgtEl>
                                        <p:attrNameLst>
                                          <p:attrName>style.visibility</p:attrName>
                                        </p:attrNameLst>
                                      </p:cBhvr>
                                      <p:to>
                                        <p:strVal val="hidden"/>
                                      </p:to>
                                    </p:set>
                                  </p:childTnLst>
                                </p:cTn>
                              </p:par>
                              <p:par>
                                <p:cTn id="130" presetID="4" presetClass="exit" presetSubtype="16" fill="hold" grpId="1" nodeType="withEffect">
                                  <p:stCondLst>
                                    <p:cond delay="0"/>
                                  </p:stCondLst>
                                  <p:childTnLst>
                                    <p:animEffect transition="out" filter="box(in)">
                                      <p:cBhvr>
                                        <p:cTn id="131" dur="500"/>
                                        <p:tgtEl>
                                          <p:spTgt spid="197661"/>
                                        </p:tgtEl>
                                      </p:cBhvr>
                                    </p:animEffect>
                                    <p:set>
                                      <p:cBhvr>
                                        <p:cTn id="132" dur="1" fill="hold">
                                          <p:stCondLst>
                                            <p:cond delay="499"/>
                                          </p:stCondLst>
                                        </p:cTn>
                                        <p:tgtEl>
                                          <p:spTgt spid="197661"/>
                                        </p:tgtEl>
                                        <p:attrNameLst>
                                          <p:attrName>style.visibility</p:attrName>
                                        </p:attrNameLst>
                                      </p:cBhvr>
                                      <p:to>
                                        <p:strVal val="hidden"/>
                                      </p:to>
                                    </p:set>
                                  </p:childTnLst>
                                </p:cTn>
                              </p:par>
                              <p:par>
                                <p:cTn id="133" presetID="4" presetClass="exit" presetSubtype="16" fill="hold" grpId="0" nodeType="withEffect">
                                  <p:stCondLst>
                                    <p:cond delay="0"/>
                                  </p:stCondLst>
                                  <p:childTnLst>
                                    <p:animEffect transition="out" filter="box(in)">
                                      <p:cBhvr>
                                        <p:cTn id="134" dur="500"/>
                                        <p:tgtEl>
                                          <p:spTgt spid="13"/>
                                        </p:tgtEl>
                                      </p:cBhvr>
                                    </p:animEffect>
                                    <p:set>
                                      <p:cBhvr>
                                        <p:cTn id="135" dur="1" fill="hold">
                                          <p:stCondLst>
                                            <p:cond delay="499"/>
                                          </p:stCondLst>
                                        </p:cTn>
                                        <p:tgtEl>
                                          <p:spTgt spid="13"/>
                                        </p:tgtEl>
                                        <p:attrNameLst>
                                          <p:attrName>style.visibility</p:attrName>
                                        </p:attrNameLst>
                                      </p:cBhvr>
                                      <p:to>
                                        <p:strVal val="hidden"/>
                                      </p:to>
                                    </p:set>
                                  </p:childTnLst>
                                </p:cTn>
                              </p:par>
                              <p:par>
                                <p:cTn id="136" presetID="4" presetClass="exit" presetSubtype="16" fill="hold" grpId="1" nodeType="withEffect">
                                  <p:stCondLst>
                                    <p:cond delay="0"/>
                                  </p:stCondLst>
                                  <p:childTnLst>
                                    <p:animEffect transition="out" filter="box(in)">
                                      <p:cBhvr>
                                        <p:cTn id="137" dur="500"/>
                                        <p:tgtEl>
                                          <p:spTgt spid="197650"/>
                                        </p:tgtEl>
                                      </p:cBhvr>
                                    </p:animEffect>
                                    <p:set>
                                      <p:cBhvr>
                                        <p:cTn id="138" dur="1" fill="hold">
                                          <p:stCondLst>
                                            <p:cond delay="499"/>
                                          </p:stCondLst>
                                        </p:cTn>
                                        <p:tgtEl>
                                          <p:spTgt spid="197650"/>
                                        </p:tgtEl>
                                        <p:attrNameLst>
                                          <p:attrName>style.visibility</p:attrName>
                                        </p:attrNameLst>
                                      </p:cBhvr>
                                      <p:to>
                                        <p:strVal val="hidden"/>
                                      </p:to>
                                    </p:set>
                                  </p:childTnLst>
                                </p:cTn>
                              </p:par>
                            </p:childTnLst>
                          </p:cTn>
                        </p:par>
                        <p:par>
                          <p:cTn id="139" fill="hold" nodeType="afterGroup">
                            <p:stCondLst>
                              <p:cond delay="500"/>
                            </p:stCondLst>
                            <p:childTnLst>
                              <p:par>
                                <p:cTn id="140" presetID="3" presetClass="entr" presetSubtype="5" fill="hold" grpId="0" nodeType="afterEffect">
                                  <p:stCondLst>
                                    <p:cond delay="0"/>
                                  </p:stCondLst>
                                  <p:childTnLst>
                                    <p:set>
                                      <p:cBhvr>
                                        <p:cTn id="141" dur="1" fill="hold">
                                          <p:stCondLst>
                                            <p:cond delay="0"/>
                                          </p:stCondLst>
                                        </p:cTn>
                                        <p:tgtEl>
                                          <p:spTgt spid="197663"/>
                                        </p:tgtEl>
                                        <p:attrNameLst>
                                          <p:attrName>style.visibility</p:attrName>
                                        </p:attrNameLst>
                                      </p:cBhvr>
                                      <p:to>
                                        <p:strVal val="visible"/>
                                      </p:to>
                                    </p:set>
                                    <p:animEffect transition="in" filter="blinds(vertical)">
                                      <p:cBhvr>
                                        <p:cTn id="142" dur="500"/>
                                        <p:tgtEl>
                                          <p:spTgt spid="197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nimBg="1"/>
      <p:bldP spid="197634" grpId="0"/>
      <p:bldP spid="197637" grpId="0"/>
      <p:bldP spid="197638" grpId="0"/>
      <p:bldP spid="197639" grpId="0" animBg="1"/>
      <p:bldP spid="197640" grpId="0"/>
      <p:bldP spid="197641" grpId="0" animBg="1"/>
      <p:bldP spid="197642" grpId="0"/>
      <p:bldP spid="197643" grpId="0" animBg="1"/>
      <p:bldP spid="197644" grpId="0"/>
      <p:bldP spid="197645" grpId="0"/>
      <p:bldP spid="197646" grpId="0"/>
      <p:bldP spid="197647" grpId="0"/>
      <p:bldP spid="197648" grpId="0"/>
      <p:bldP spid="197649" grpId="0"/>
      <p:bldP spid="197650" grpId="0"/>
      <p:bldP spid="197650" grpId="1"/>
      <p:bldP spid="197652" grpId="0" animBg="1"/>
      <p:bldP spid="197653" grpId="0" animBg="1"/>
      <p:bldP spid="197654" grpId="0"/>
      <p:bldP spid="197655" grpId="0"/>
      <p:bldP spid="197656" grpId="0"/>
      <p:bldP spid="197657" grpId="0"/>
      <p:bldP spid="197658" grpId="0"/>
      <p:bldP spid="197659" grpId="0"/>
      <p:bldP spid="197660" grpId="0" animBg="1"/>
      <p:bldP spid="197660" grpId="1" animBg="1"/>
      <p:bldP spid="197661" grpId="0"/>
      <p:bldP spid="197661" grpId="1"/>
      <p:bldP spid="13" grpId="0" animBg="1"/>
      <p:bldP spid="13" grpId="1" animBg="1"/>
      <p:bldP spid="19766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投影片編號版面配置區 5"/>
          <p:cNvSpPr>
            <a:spLocks noGrp="1"/>
          </p:cNvSpPr>
          <p:nvPr>
            <p:ph type="sldNum" sz="quarter" idx="12"/>
          </p:nvPr>
        </p:nvSpPr>
        <p:spPr/>
        <p:txBody>
          <a:bodyPr/>
          <a:lstStyle/>
          <a:p>
            <a:pPr>
              <a:defRPr/>
            </a:pPr>
            <a:fld id="{9AE9F7CD-46F8-40A2-9166-B26ACB249ADE}" type="slidenum">
              <a:rPr lang="zh-TW" altLang="en-US"/>
              <a:pPr>
                <a:defRPr/>
              </a:pPr>
              <a:t>102</a:t>
            </a:fld>
            <a:endParaRPr lang="en-US" altLang="zh-TW"/>
          </a:p>
        </p:txBody>
      </p:sp>
      <p:sp>
        <p:nvSpPr>
          <p:cNvPr id="198658" name="Rectangle 2"/>
          <p:cNvSpPr>
            <a:spLocks noChangeArrowheads="1"/>
          </p:cNvSpPr>
          <p:nvPr/>
        </p:nvSpPr>
        <p:spPr bwMode="auto">
          <a:xfrm>
            <a:off x="250825" y="2565400"/>
            <a:ext cx="8713788" cy="4292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
        <p:nvSpPr>
          <p:cNvPr id="198659" name="Rectangle 3"/>
          <p:cNvSpPr>
            <a:spLocks noGrp="1"/>
          </p:cNvSpPr>
          <p:nvPr>
            <p:ph type="title"/>
          </p:nvPr>
        </p:nvSpPr>
        <p:spPr/>
        <p:txBody>
          <a:bodyPr/>
          <a:lstStyle/>
          <a:p>
            <a:r>
              <a:rPr lang="zh-TW" altLang="en-US" smtClean="0"/>
              <a:t>稅額計算方式－單身單筆計算</a:t>
            </a:r>
          </a:p>
        </p:txBody>
      </p:sp>
      <p:sp>
        <p:nvSpPr>
          <p:cNvPr id="198660" name="Rectangle 4"/>
          <p:cNvSpPr>
            <a:spLocks noGrp="1"/>
          </p:cNvSpPr>
          <p:nvPr>
            <p:ph type="body" idx="1"/>
          </p:nvPr>
        </p:nvSpPr>
        <p:spPr>
          <a:xfrm>
            <a:off x="457200" y="2643188"/>
            <a:ext cx="8229600" cy="1146175"/>
          </a:xfrm>
        </p:spPr>
        <p:txBody>
          <a:bodyPr/>
          <a:lstStyle/>
          <a:p>
            <a:pPr>
              <a:lnSpc>
                <a:spcPct val="110000"/>
              </a:lnSpc>
              <a:spcBef>
                <a:spcPct val="65000"/>
              </a:spcBef>
            </a:pPr>
            <a:r>
              <a:rPr lang="zh-TW" altLang="en-US" sz="1800" smtClean="0">
                <a:solidFill>
                  <a:schemeClr val="tx1"/>
                </a:solidFill>
              </a:rPr>
              <a:t>當銷貨單或結帳單確認時，計算稅額時，以每一筆單身稅額所算出的金額直接加總成為稅額合計</a:t>
            </a:r>
            <a:endParaRPr lang="zh-TW" altLang="en-US" sz="1800" smtClean="0">
              <a:solidFill>
                <a:schemeClr val="hlink"/>
              </a:solidFill>
            </a:endParaRPr>
          </a:p>
          <a:p>
            <a:pPr>
              <a:lnSpc>
                <a:spcPct val="110000"/>
              </a:lnSpc>
              <a:spcBef>
                <a:spcPct val="65000"/>
              </a:spcBef>
            </a:pPr>
            <a:r>
              <a:rPr lang="zh-TW" altLang="en-US" sz="1800" smtClean="0">
                <a:solidFill>
                  <a:schemeClr val="tx1"/>
                </a:solidFill>
              </a:rPr>
              <a:t>例如：銷貨單單身有兩筆金額各為</a:t>
            </a:r>
            <a:r>
              <a:rPr lang="en-US" altLang="zh-TW" sz="1800" smtClean="0">
                <a:solidFill>
                  <a:schemeClr val="hlink"/>
                </a:solidFill>
              </a:rPr>
              <a:t>130</a:t>
            </a:r>
            <a:r>
              <a:rPr lang="zh-TW" altLang="en-US" sz="1800" smtClean="0">
                <a:solidFill>
                  <a:schemeClr val="tx1"/>
                </a:solidFill>
              </a:rPr>
              <a:t>與</a:t>
            </a:r>
            <a:r>
              <a:rPr lang="en-US" altLang="zh-TW" sz="1800" smtClean="0">
                <a:solidFill>
                  <a:schemeClr val="hlink"/>
                </a:solidFill>
              </a:rPr>
              <a:t>258</a:t>
            </a:r>
            <a:endParaRPr lang="zh-TW" altLang="en-US" sz="1800" smtClean="0">
              <a:solidFill>
                <a:schemeClr val="hlink"/>
              </a:solidFill>
            </a:endParaRPr>
          </a:p>
          <a:p>
            <a:pPr>
              <a:lnSpc>
                <a:spcPct val="110000"/>
              </a:lnSpc>
              <a:spcBef>
                <a:spcPct val="65000"/>
              </a:spcBef>
            </a:pPr>
            <a:endParaRPr lang="zh-TW" altLang="en-US" sz="1800" smtClean="0">
              <a:solidFill>
                <a:schemeClr val="hlink"/>
              </a:solidFill>
            </a:endParaRPr>
          </a:p>
        </p:txBody>
      </p:sp>
      <p:sp>
        <p:nvSpPr>
          <p:cNvPr id="198661" name="Text Box 5"/>
          <p:cNvSpPr txBox="1">
            <a:spLocks noChangeArrowheads="1"/>
          </p:cNvSpPr>
          <p:nvPr/>
        </p:nvSpPr>
        <p:spPr bwMode="auto">
          <a:xfrm>
            <a:off x="898525" y="4941888"/>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A</a:t>
            </a:r>
            <a:r>
              <a:rPr lang="zh-TW" altLang="en-US">
                <a:ea typeface="標楷體" pitchFamily="65" charset="-120"/>
              </a:rPr>
              <a:t>料</a:t>
            </a:r>
          </a:p>
        </p:txBody>
      </p:sp>
      <p:sp>
        <p:nvSpPr>
          <p:cNvPr id="198662" name="Text Box 6"/>
          <p:cNvSpPr txBox="1">
            <a:spLocks noChangeArrowheads="1"/>
          </p:cNvSpPr>
          <p:nvPr/>
        </p:nvSpPr>
        <p:spPr bwMode="auto">
          <a:xfrm>
            <a:off x="898525" y="5446713"/>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B</a:t>
            </a:r>
            <a:r>
              <a:rPr lang="zh-TW" altLang="en-US">
                <a:ea typeface="標楷體" pitchFamily="65" charset="-120"/>
              </a:rPr>
              <a:t>料</a:t>
            </a:r>
          </a:p>
        </p:txBody>
      </p:sp>
      <p:sp>
        <p:nvSpPr>
          <p:cNvPr id="198663" name="Line 7"/>
          <p:cNvSpPr>
            <a:spLocks noChangeShapeType="1"/>
          </p:cNvSpPr>
          <p:nvPr/>
        </p:nvSpPr>
        <p:spPr bwMode="auto">
          <a:xfrm>
            <a:off x="2266950" y="4797425"/>
            <a:ext cx="1368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8664" name="Text Box 8"/>
          <p:cNvSpPr txBox="1">
            <a:spLocks noChangeArrowheads="1"/>
          </p:cNvSpPr>
          <p:nvPr/>
        </p:nvSpPr>
        <p:spPr bwMode="auto">
          <a:xfrm>
            <a:off x="2409825" y="4365625"/>
            <a:ext cx="1441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未稅金額</a:t>
            </a:r>
          </a:p>
        </p:txBody>
      </p:sp>
      <p:sp>
        <p:nvSpPr>
          <p:cNvPr id="198665" name="Line 9"/>
          <p:cNvSpPr>
            <a:spLocks noChangeShapeType="1"/>
          </p:cNvSpPr>
          <p:nvPr/>
        </p:nvSpPr>
        <p:spPr bwMode="auto">
          <a:xfrm flipV="1">
            <a:off x="3924300" y="4797425"/>
            <a:ext cx="9350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8666" name="Text Box 10"/>
          <p:cNvSpPr txBox="1">
            <a:spLocks noChangeArrowheads="1"/>
          </p:cNvSpPr>
          <p:nvPr/>
        </p:nvSpPr>
        <p:spPr bwMode="auto">
          <a:xfrm>
            <a:off x="4067175" y="4365625"/>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稅率</a:t>
            </a:r>
          </a:p>
        </p:txBody>
      </p:sp>
      <p:sp>
        <p:nvSpPr>
          <p:cNvPr id="198667" name="Line 11"/>
          <p:cNvSpPr>
            <a:spLocks noChangeShapeType="1"/>
          </p:cNvSpPr>
          <p:nvPr/>
        </p:nvSpPr>
        <p:spPr bwMode="auto">
          <a:xfrm>
            <a:off x="5292725" y="4797425"/>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8668" name="Text Box 12"/>
          <p:cNvSpPr txBox="1">
            <a:spLocks noChangeArrowheads="1"/>
          </p:cNvSpPr>
          <p:nvPr/>
        </p:nvSpPr>
        <p:spPr bwMode="auto">
          <a:xfrm>
            <a:off x="5435600" y="4365625"/>
            <a:ext cx="1008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稅額</a:t>
            </a:r>
          </a:p>
        </p:txBody>
      </p:sp>
      <p:sp>
        <p:nvSpPr>
          <p:cNvPr id="198669" name="Text Box 13"/>
          <p:cNvSpPr txBox="1">
            <a:spLocks noChangeArrowheads="1"/>
          </p:cNvSpPr>
          <p:nvPr/>
        </p:nvSpPr>
        <p:spPr bwMode="auto">
          <a:xfrm>
            <a:off x="2698750" y="4941888"/>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130</a:t>
            </a:r>
          </a:p>
        </p:txBody>
      </p:sp>
      <p:sp>
        <p:nvSpPr>
          <p:cNvPr id="198670" name="Text Box 14"/>
          <p:cNvSpPr txBox="1">
            <a:spLocks noChangeArrowheads="1"/>
          </p:cNvSpPr>
          <p:nvPr/>
        </p:nvSpPr>
        <p:spPr bwMode="auto">
          <a:xfrm>
            <a:off x="2698750" y="5446713"/>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258</a:t>
            </a:r>
          </a:p>
        </p:txBody>
      </p:sp>
      <p:sp>
        <p:nvSpPr>
          <p:cNvPr id="198671" name="Text Box 15"/>
          <p:cNvSpPr txBox="1">
            <a:spLocks noChangeArrowheads="1"/>
          </p:cNvSpPr>
          <p:nvPr/>
        </p:nvSpPr>
        <p:spPr bwMode="auto">
          <a:xfrm>
            <a:off x="4138613" y="4941888"/>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0.05</a:t>
            </a:r>
          </a:p>
        </p:txBody>
      </p:sp>
      <p:sp>
        <p:nvSpPr>
          <p:cNvPr id="198672" name="Text Box 16"/>
          <p:cNvSpPr txBox="1">
            <a:spLocks noChangeArrowheads="1"/>
          </p:cNvSpPr>
          <p:nvPr/>
        </p:nvSpPr>
        <p:spPr bwMode="auto">
          <a:xfrm>
            <a:off x="4138613" y="5446713"/>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0.05</a:t>
            </a:r>
          </a:p>
        </p:txBody>
      </p:sp>
      <p:sp>
        <p:nvSpPr>
          <p:cNvPr id="198673" name="Text Box 17"/>
          <p:cNvSpPr txBox="1">
            <a:spLocks noChangeArrowheads="1"/>
          </p:cNvSpPr>
          <p:nvPr/>
        </p:nvSpPr>
        <p:spPr bwMode="auto">
          <a:xfrm>
            <a:off x="5651500" y="49418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7</a:t>
            </a:r>
          </a:p>
        </p:txBody>
      </p:sp>
      <p:sp>
        <p:nvSpPr>
          <p:cNvPr id="198674" name="Text Box 18"/>
          <p:cNvSpPr txBox="1">
            <a:spLocks noChangeArrowheads="1"/>
          </p:cNvSpPr>
          <p:nvPr/>
        </p:nvSpPr>
        <p:spPr bwMode="auto">
          <a:xfrm>
            <a:off x="5580063" y="544671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13</a:t>
            </a:r>
          </a:p>
        </p:txBody>
      </p:sp>
      <p:sp>
        <p:nvSpPr>
          <p:cNvPr id="198675" name="Line 19"/>
          <p:cNvSpPr>
            <a:spLocks noChangeShapeType="1"/>
          </p:cNvSpPr>
          <p:nvPr/>
        </p:nvSpPr>
        <p:spPr bwMode="auto">
          <a:xfrm>
            <a:off x="2266950" y="5878513"/>
            <a:ext cx="13684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8676" name="Line 20"/>
          <p:cNvSpPr>
            <a:spLocks noChangeShapeType="1"/>
          </p:cNvSpPr>
          <p:nvPr/>
        </p:nvSpPr>
        <p:spPr bwMode="auto">
          <a:xfrm flipV="1">
            <a:off x="5292725" y="5876925"/>
            <a:ext cx="93503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8677" name="Text Box 21"/>
          <p:cNvSpPr txBox="1">
            <a:spLocks noChangeArrowheads="1"/>
          </p:cNvSpPr>
          <p:nvPr/>
        </p:nvSpPr>
        <p:spPr bwMode="auto">
          <a:xfrm>
            <a:off x="2698750" y="5949950"/>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solidFill>
                  <a:srgbClr val="FF0000"/>
                </a:solidFill>
                <a:ea typeface="標楷體" pitchFamily="65" charset="-120"/>
              </a:rPr>
              <a:t>388</a:t>
            </a:r>
          </a:p>
        </p:txBody>
      </p:sp>
      <p:sp>
        <p:nvSpPr>
          <p:cNvPr id="198679" name="Text Box 23"/>
          <p:cNvSpPr txBox="1">
            <a:spLocks noChangeArrowheads="1"/>
          </p:cNvSpPr>
          <p:nvPr/>
        </p:nvSpPr>
        <p:spPr bwMode="auto">
          <a:xfrm>
            <a:off x="5578475" y="594995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solidFill>
                  <a:srgbClr val="FF0000"/>
                </a:solidFill>
                <a:ea typeface="標楷體" pitchFamily="65" charset="-120"/>
              </a:rPr>
              <a:t>20</a:t>
            </a:r>
          </a:p>
        </p:txBody>
      </p:sp>
      <p:sp>
        <p:nvSpPr>
          <p:cNvPr id="198680" name="Text Box 24"/>
          <p:cNvSpPr txBox="1">
            <a:spLocks noChangeArrowheads="1"/>
          </p:cNvSpPr>
          <p:nvPr/>
        </p:nvSpPr>
        <p:spPr bwMode="auto">
          <a:xfrm>
            <a:off x="4930775" y="4941888"/>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a:t>
            </a:r>
          </a:p>
        </p:txBody>
      </p:sp>
      <p:sp>
        <p:nvSpPr>
          <p:cNvPr id="198681" name="Text Box 25"/>
          <p:cNvSpPr txBox="1">
            <a:spLocks noChangeArrowheads="1"/>
          </p:cNvSpPr>
          <p:nvPr/>
        </p:nvSpPr>
        <p:spPr bwMode="auto">
          <a:xfrm>
            <a:off x="4930775" y="5446713"/>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box(in)">
                                      <p:cBhvr>
                                        <p:cTn id="7" dur="500"/>
                                        <p:tgtEl>
                                          <p:spTgt spid="198659"/>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8658"/>
                                        </p:tgtEl>
                                        <p:attrNameLst>
                                          <p:attrName>style.visibility</p:attrName>
                                        </p:attrNameLst>
                                      </p:cBhvr>
                                      <p:to>
                                        <p:strVal val="visible"/>
                                      </p:to>
                                    </p:set>
                                    <p:animEffect transition="in" filter="dissolve">
                                      <p:cBhvr>
                                        <p:cTn id="11" dur="500"/>
                                        <p:tgtEl>
                                          <p:spTgt spid="198658"/>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98660">
                                            <p:txEl>
                                              <p:pRg st="0" end="0"/>
                                            </p:txEl>
                                          </p:spTgt>
                                        </p:tgtEl>
                                        <p:attrNameLst>
                                          <p:attrName>style.visibility</p:attrName>
                                        </p:attrNameLst>
                                      </p:cBhvr>
                                      <p:to>
                                        <p:strVal val="visible"/>
                                      </p:to>
                                    </p:set>
                                    <p:animEffect transition="in" filter="blinds(horizontal)">
                                      <p:cBhvr>
                                        <p:cTn id="15" dur="500"/>
                                        <p:tgtEl>
                                          <p:spTgt spid="198660">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98660">
                                            <p:txEl>
                                              <p:pRg st="1" end="1"/>
                                            </p:txEl>
                                          </p:spTgt>
                                        </p:tgtEl>
                                        <p:attrNameLst>
                                          <p:attrName>style.visibility</p:attrName>
                                        </p:attrNameLst>
                                      </p:cBhvr>
                                      <p:to>
                                        <p:strVal val="visible"/>
                                      </p:to>
                                    </p:set>
                                    <p:animEffect transition="in" filter="dissolve">
                                      <p:cBhvr>
                                        <p:cTn id="20" dur="500"/>
                                        <p:tgtEl>
                                          <p:spTgt spid="198660">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98661"/>
                                        </p:tgtEl>
                                        <p:attrNameLst>
                                          <p:attrName>style.visibility</p:attrName>
                                        </p:attrNameLst>
                                      </p:cBhvr>
                                      <p:to>
                                        <p:strVal val="visible"/>
                                      </p:to>
                                    </p:set>
                                    <p:animEffect transition="in" filter="blinds(vertical)">
                                      <p:cBhvr>
                                        <p:cTn id="25" dur="500"/>
                                        <p:tgtEl>
                                          <p:spTgt spid="198661"/>
                                        </p:tgtEl>
                                      </p:cBhvr>
                                    </p:animEffect>
                                  </p:childTnLst>
                                </p:cTn>
                              </p:par>
                            </p:childTnLst>
                          </p:cTn>
                        </p:par>
                        <p:par>
                          <p:cTn id="26" fill="hold" nodeType="afterGroup">
                            <p:stCondLst>
                              <p:cond delay="500"/>
                            </p:stCondLst>
                            <p:childTnLst>
                              <p:par>
                                <p:cTn id="27" presetID="3" presetClass="entr" presetSubtype="5" fill="hold" grpId="0" nodeType="afterEffect">
                                  <p:stCondLst>
                                    <p:cond delay="0"/>
                                  </p:stCondLst>
                                  <p:childTnLst>
                                    <p:set>
                                      <p:cBhvr>
                                        <p:cTn id="28" dur="1" fill="hold">
                                          <p:stCondLst>
                                            <p:cond delay="0"/>
                                          </p:stCondLst>
                                        </p:cTn>
                                        <p:tgtEl>
                                          <p:spTgt spid="198662"/>
                                        </p:tgtEl>
                                        <p:attrNameLst>
                                          <p:attrName>style.visibility</p:attrName>
                                        </p:attrNameLst>
                                      </p:cBhvr>
                                      <p:to>
                                        <p:strVal val="visible"/>
                                      </p:to>
                                    </p:set>
                                    <p:animEffect transition="in" filter="blinds(vertical)">
                                      <p:cBhvr>
                                        <p:cTn id="29" dur="500"/>
                                        <p:tgtEl>
                                          <p:spTgt spid="198662"/>
                                        </p:tgtEl>
                                      </p:cBhvr>
                                    </p:animEffect>
                                  </p:childTnLst>
                                </p:cTn>
                              </p:par>
                            </p:childTnLst>
                          </p:cTn>
                        </p:par>
                        <p:par>
                          <p:cTn id="30" fill="hold" nodeType="afterGroup">
                            <p:stCondLst>
                              <p:cond delay="1000"/>
                            </p:stCondLst>
                            <p:childTnLst>
                              <p:par>
                                <p:cTn id="31" presetID="5" presetClass="entr" presetSubtype="5" fill="hold" grpId="0" nodeType="afterEffect">
                                  <p:stCondLst>
                                    <p:cond delay="0"/>
                                  </p:stCondLst>
                                  <p:childTnLst>
                                    <p:set>
                                      <p:cBhvr>
                                        <p:cTn id="32" dur="1" fill="hold">
                                          <p:stCondLst>
                                            <p:cond delay="0"/>
                                          </p:stCondLst>
                                        </p:cTn>
                                        <p:tgtEl>
                                          <p:spTgt spid="198664"/>
                                        </p:tgtEl>
                                        <p:attrNameLst>
                                          <p:attrName>style.visibility</p:attrName>
                                        </p:attrNameLst>
                                      </p:cBhvr>
                                      <p:to>
                                        <p:strVal val="visible"/>
                                      </p:to>
                                    </p:set>
                                    <p:animEffect transition="in" filter="checkerboard(down)">
                                      <p:cBhvr>
                                        <p:cTn id="33" dur="500"/>
                                        <p:tgtEl>
                                          <p:spTgt spid="198664"/>
                                        </p:tgtEl>
                                      </p:cBhvr>
                                    </p:animEffect>
                                  </p:childTnLst>
                                </p:cTn>
                              </p:par>
                            </p:childTnLst>
                          </p:cTn>
                        </p:par>
                        <p:par>
                          <p:cTn id="34" fill="hold" nodeType="afterGroup">
                            <p:stCondLst>
                              <p:cond delay="1500"/>
                            </p:stCondLst>
                            <p:childTnLst>
                              <p:par>
                                <p:cTn id="35" presetID="5" presetClass="entr" presetSubtype="5" fill="hold" grpId="0" nodeType="afterEffect">
                                  <p:stCondLst>
                                    <p:cond delay="0"/>
                                  </p:stCondLst>
                                  <p:childTnLst>
                                    <p:set>
                                      <p:cBhvr>
                                        <p:cTn id="36" dur="1" fill="hold">
                                          <p:stCondLst>
                                            <p:cond delay="0"/>
                                          </p:stCondLst>
                                        </p:cTn>
                                        <p:tgtEl>
                                          <p:spTgt spid="198663"/>
                                        </p:tgtEl>
                                        <p:attrNameLst>
                                          <p:attrName>style.visibility</p:attrName>
                                        </p:attrNameLst>
                                      </p:cBhvr>
                                      <p:to>
                                        <p:strVal val="visible"/>
                                      </p:to>
                                    </p:set>
                                    <p:animEffect transition="in" filter="checkerboard(down)">
                                      <p:cBhvr>
                                        <p:cTn id="37" dur="500"/>
                                        <p:tgtEl>
                                          <p:spTgt spid="198663"/>
                                        </p:tgtEl>
                                      </p:cBhvr>
                                    </p:animEffect>
                                  </p:childTnLst>
                                </p:cTn>
                              </p:par>
                            </p:childTnLst>
                          </p:cTn>
                        </p:par>
                        <p:par>
                          <p:cTn id="38" fill="hold" nodeType="afterGroup">
                            <p:stCondLst>
                              <p:cond delay="2000"/>
                            </p:stCondLst>
                            <p:childTnLst>
                              <p:par>
                                <p:cTn id="39" presetID="5" presetClass="entr" presetSubtype="5" fill="hold" grpId="0" nodeType="afterEffect">
                                  <p:stCondLst>
                                    <p:cond delay="0"/>
                                  </p:stCondLst>
                                  <p:childTnLst>
                                    <p:set>
                                      <p:cBhvr>
                                        <p:cTn id="40" dur="1" fill="hold">
                                          <p:stCondLst>
                                            <p:cond delay="0"/>
                                          </p:stCondLst>
                                        </p:cTn>
                                        <p:tgtEl>
                                          <p:spTgt spid="198669"/>
                                        </p:tgtEl>
                                        <p:attrNameLst>
                                          <p:attrName>style.visibility</p:attrName>
                                        </p:attrNameLst>
                                      </p:cBhvr>
                                      <p:to>
                                        <p:strVal val="visible"/>
                                      </p:to>
                                    </p:set>
                                    <p:animEffect transition="in" filter="checkerboard(down)">
                                      <p:cBhvr>
                                        <p:cTn id="41" dur="500"/>
                                        <p:tgtEl>
                                          <p:spTgt spid="198669"/>
                                        </p:tgtEl>
                                      </p:cBhvr>
                                    </p:animEffect>
                                  </p:childTnLst>
                                </p:cTn>
                              </p:par>
                            </p:childTnLst>
                          </p:cTn>
                        </p:par>
                        <p:par>
                          <p:cTn id="42" fill="hold" nodeType="afterGroup">
                            <p:stCondLst>
                              <p:cond delay="2500"/>
                            </p:stCondLst>
                            <p:childTnLst>
                              <p:par>
                                <p:cTn id="43" presetID="5" presetClass="entr" presetSubtype="5" fill="hold" grpId="0" nodeType="afterEffect">
                                  <p:stCondLst>
                                    <p:cond delay="0"/>
                                  </p:stCondLst>
                                  <p:childTnLst>
                                    <p:set>
                                      <p:cBhvr>
                                        <p:cTn id="44" dur="1" fill="hold">
                                          <p:stCondLst>
                                            <p:cond delay="0"/>
                                          </p:stCondLst>
                                        </p:cTn>
                                        <p:tgtEl>
                                          <p:spTgt spid="198670"/>
                                        </p:tgtEl>
                                        <p:attrNameLst>
                                          <p:attrName>style.visibility</p:attrName>
                                        </p:attrNameLst>
                                      </p:cBhvr>
                                      <p:to>
                                        <p:strVal val="visible"/>
                                      </p:to>
                                    </p:set>
                                    <p:animEffect transition="in" filter="checkerboard(down)">
                                      <p:cBhvr>
                                        <p:cTn id="45" dur="500"/>
                                        <p:tgtEl>
                                          <p:spTgt spid="198670"/>
                                        </p:tgtEl>
                                      </p:cBhvr>
                                    </p:animEffect>
                                  </p:childTnLst>
                                </p:cTn>
                              </p:par>
                            </p:childTnLst>
                          </p:cTn>
                        </p:par>
                        <p:par>
                          <p:cTn id="46" fill="hold" nodeType="afterGroup">
                            <p:stCondLst>
                              <p:cond delay="3000"/>
                            </p:stCondLst>
                            <p:childTnLst>
                              <p:par>
                                <p:cTn id="47" presetID="3" presetClass="entr" presetSubtype="5" fill="hold" grpId="0" nodeType="afterEffect">
                                  <p:stCondLst>
                                    <p:cond delay="0"/>
                                  </p:stCondLst>
                                  <p:childTnLst>
                                    <p:set>
                                      <p:cBhvr>
                                        <p:cTn id="48" dur="1" fill="hold">
                                          <p:stCondLst>
                                            <p:cond delay="0"/>
                                          </p:stCondLst>
                                        </p:cTn>
                                        <p:tgtEl>
                                          <p:spTgt spid="198666"/>
                                        </p:tgtEl>
                                        <p:attrNameLst>
                                          <p:attrName>style.visibility</p:attrName>
                                        </p:attrNameLst>
                                      </p:cBhvr>
                                      <p:to>
                                        <p:strVal val="visible"/>
                                      </p:to>
                                    </p:set>
                                    <p:animEffect transition="in" filter="blinds(vertical)">
                                      <p:cBhvr>
                                        <p:cTn id="49" dur="500"/>
                                        <p:tgtEl>
                                          <p:spTgt spid="198666"/>
                                        </p:tgtEl>
                                      </p:cBhvr>
                                    </p:animEffect>
                                  </p:childTnLst>
                                </p:cTn>
                              </p:par>
                            </p:childTnLst>
                          </p:cTn>
                        </p:par>
                        <p:par>
                          <p:cTn id="50" fill="hold" nodeType="afterGroup">
                            <p:stCondLst>
                              <p:cond delay="3500"/>
                            </p:stCondLst>
                            <p:childTnLst>
                              <p:par>
                                <p:cTn id="51" presetID="3" presetClass="entr" presetSubtype="5" fill="hold" grpId="0" nodeType="afterEffect">
                                  <p:stCondLst>
                                    <p:cond delay="0"/>
                                  </p:stCondLst>
                                  <p:childTnLst>
                                    <p:set>
                                      <p:cBhvr>
                                        <p:cTn id="52" dur="1" fill="hold">
                                          <p:stCondLst>
                                            <p:cond delay="0"/>
                                          </p:stCondLst>
                                        </p:cTn>
                                        <p:tgtEl>
                                          <p:spTgt spid="198665"/>
                                        </p:tgtEl>
                                        <p:attrNameLst>
                                          <p:attrName>style.visibility</p:attrName>
                                        </p:attrNameLst>
                                      </p:cBhvr>
                                      <p:to>
                                        <p:strVal val="visible"/>
                                      </p:to>
                                    </p:set>
                                    <p:animEffect transition="in" filter="blinds(vertical)">
                                      <p:cBhvr>
                                        <p:cTn id="53" dur="500"/>
                                        <p:tgtEl>
                                          <p:spTgt spid="198665"/>
                                        </p:tgtEl>
                                      </p:cBhvr>
                                    </p:animEffect>
                                  </p:childTnLst>
                                </p:cTn>
                              </p:par>
                            </p:childTnLst>
                          </p:cTn>
                        </p:par>
                        <p:par>
                          <p:cTn id="54" fill="hold" nodeType="afterGroup">
                            <p:stCondLst>
                              <p:cond delay="4000"/>
                            </p:stCondLst>
                            <p:childTnLst>
                              <p:par>
                                <p:cTn id="55" presetID="3" presetClass="entr" presetSubtype="5" fill="hold" grpId="0" nodeType="afterEffect">
                                  <p:stCondLst>
                                    <p:cond delay="0"/>
                                  </p:stCondLst>
                                  <p:childTnLst>
                                    <p:set>
                                      <p:cBhvr>
                                        <p:cTn id="56" dur="1" fill="hold">
                                          <p:stCondLst>
                                            <p:cond delay="0"/>
                                          </p:stCondLst>
                                        </p:cTn>
                                        <p:tgtEl>
                                          <p:spTgt spid="198671"/>
                                        </p:tgtEl>
                                        <p:attrNameLst>
                                          <p:attrName>style.visibility</p:attrName>
                                        </p:attrNameLst>
                                      </p:cBhvr>
                                      <p:to>
                                        <p:strVal val="visible"/>
                                      </p:to>
                                    </p:set>
                                    <p:animEffect transition="in" filter="blinds(vertical)">
                                      <p:cBhvr>
                                        <p:cTn id="57" dur="500"/>
                                        <p:tgtEl>
                                          <p:spTgt spid="198671"/>
                                        </p:tgtEl>
                                      </p:cBhvr>
                                    </p:animEffect>
                                  </p:childTnLst>
                                </p:cTn>
                              </p:par>
                            </p:childTnLst>
                          </p:cTn>
                        </p:par>
                        <p:par>
                          <p:cTn id="58" fill="hold" nodeType="afterGroup">
                            <p:stCondLst>
                              <p:cond delay="4500"/>
                            </p:stCondLst>
                            <p:childTnLst>
                              <p:par>
                                <p:cTn id="59" presetID="3" presetClass="entr" presetSubtype="5" fill="hold" grpId="0" nodeType="afterEffect">
                                  <p:stCondLst>
                                    <p:cond delay="0"/>
                                  </p:stCondLst>
                                  <p:childTnLst>
                                    <p:set>
                                      <p:cBhvr>
                                        <p:cTn id="60" dur="1" fill="hold">
                                          <p:stCondLst>
                                            <p:cond delay="0"/>
                                          </p:stCondLst>
                                        </p:cTn>
                                        <p:tgtEl>
                                          <p:spTgt spid="198672"/>
                                        </p:tgtEl>
                                        <p:attrNameLst>
                                          <p:attrName>style.visibility</p:attrName>
                                        </p:attrNameLst>
                                      </p:cBhvr>
                                      <p:to>
                                        <p:strVal val="visible"/>
                                      </p:to>
                                    </p:set>
                                    <p:animEffect transition="in" filter="blinds(vertical)">
                                      <p:cBhvr>
                                        <p:cTn id="61" dur="500"/>
                                        <p:tgtEl>
                                          <p:spTgt spid="198672"/>
                                        </p:tgtEl>
                                      </p:cBhvr>
                                    </p:animEffect>
                                  </p:childTnLst>
                                </p:cTn>
                              </p:par>
                            </p:childTnLst>
                          </p:cTn>
                        </p:par>
                        <p:par>
                          <p:cTn id="62" fill="hold" nodeType="afterGroup">
                            <p:stCondLst>
                              <p:cond delay="5000"/>
                            </p:stCondLst>
                            <p:childTnLst>
                              <p:par>
                                <p:cTn id="63" presetID="3" presetClass="entr" presetSubtype="10" fill="hold" grpId="0" nodeType="afterEffect">
                                  <p:stCondLst>
                                    <p:cond delay="0"/>
                                  </p:stCondLst>
                                  <p:childTnLst>
                                    <p:set>
                                      <p:cBhvr>
                                        <p:cTn id="64" dur="1" fill="hold">
                                          <p:stCondLst>
                                            <p:cond delay="0"/>
                                          </p:stCondLst>
                                        </p:cTn>
                                        <p:tgtEl>
                                          <p:spTgt spid="198680"/>
                                        </p:tgtEl>
                                        <p:attrNameLst>
                                          <p:attrName>style.visibility</p:attrName>
                                        </p:attrNameLst>
                                      </p:cBhvr>
                                      <p:to>
                                        <p:strVal val="visible"/>
                                      </p:to>
                                    </p:set>
                                    <p:animEffect transition="in" filter="blinds(horizontal)">
                                      <p:cBhvr>
                                        <p:cTn id="65" dur="500"/>
                                        <p:tgtEl>
                                          <p:spTgt spid="198680"/>
                                        </p:tgtEl>
                                      </p:cBhvr>
                                    </p:animEffect>
                                  </p:childTnLst>
                                </p:cTn>
                              </p:par>
                            </p:childTnLst>
                          </p:cTn>
                        </p:par>
                        <p:par>
                          <p:cTn id="66" fill="hold" nodeType="afterGroup">
                            <p:stCondLst>
                              <p:cond delay="5500"/>
                            </p:stCondLst>
                            <p:childTnLst>
                              <p:par>
                                <p:cTn id="67" presetID="3" presetClass="entr" presetSubtype="10" fill="hold" grpId="0" nodeType="afterEffect">
                                  <p:stCondLst>
                                    <p:cond delay="0"/>
                                  </p:stCondLst>
                                  <p:childTnLst>
                                    <p:set>
                                      <p:cBhvr>
                                        <p:cTn id="68" dur="1" fill="hold">
                                          <p:stCondLst>
                                            <p:cond delay="0"/>
                                          </p:stCondLst>
                                        </p:cTn>
                                        <p:tgtEl>
                                          <p:spTgt spid="198681"/>
                                        </p:tgtEl>
                                        <p:attrNameLst>
                                          <p:attrName>style.visibility</p:attrName>
                                        </p:attrNameLst>
                                      </p:cBhvr>
                                      <p:to>
                                        <p:strVal val="visible"/>
                                      </p:to>
                                    </p:set>
                                    <p:animEffect transition="in" filter="blinds(horizontal)">
                                      <p:cBhvr>
                                        <p:cTn id="69" dur="500"/>
                                        <p:tgtEl>
                                          <p:spTgt spid="198681"/>
                                        </p:tgtEl>
                                      </p:cBhvr>
                                    </p:animEffect>
                                  </p:childTnLst>
                                </p:cTn>
                              </p:par>
                            </p:childTnLst>
                          </p:cTn>
                        </p:par>
                        <p:par>
                          <p:cTn id="70" fill="hold" nodeType="afterGroup">
                            <p:stCondLst>
                              <p:cond delay="6000"/>
                            </p:stCondLst>
                            <p:childTnLst>
                              <p:par>
                                <p:cTn id="71" presetID="5" presetClass="entr" presetSubtype="5" fill="hold" grpId="0" nodeType="afterEffect">
                                  <p:stCondLst>
                                    <p:cond delay="0"/>
                                  </p:stCondLst>
                                  <p:childTnLst>
                                    <p:set>
                                      <p:cBhvr>
                                        <p:cTn id="72" dur="1" fill="hold">
                                          <p:stCondLst>
                                            <p:cond delay="0"/>
                                          </p:stCondLst>
                                        </p:cTn>
                                        <p:tgtEl>
                                          <p:spTgt spid="198668"/>
                                        </p:tgtEl>
                                        <p:attrNameLst>
                                          <p:attrName>style.visibility</p:attrName>
                                        </p:attrNameLst>
                                      </p:cBhvr>
                                      <p:to>
                                        <p:strVal val="visible"/>
                                      </p:to>
                                    </p:set>
                                    <p:animEffect transition="in" filter="checkerboard(down)">
                                      <p:cBhvr>
                                        <p:cTn id="73" dur="500"/>
                                        <p:tgtEl>
                                          <p:spTgt spid="198668"/>
                                        </p:tgtEl>
                                      </p:cBhvr>
                                    </p:animEffect>
                                  </p:childTnLst>
                                </p:cTn>
                              </p:par>
                            </p:childTnLst>
                          </p:cTn>
                        </p:par>
                        <p:par>
                          <p:cTn id="74" fill="hold" nodeType="afterGroup">
                            <p:stCondLst>
                              <p:cond delay="6500"/>
                            </p:stCondLst>
                            <p:childTnLst>
                              <p:par>
                                <p:cTn id="75" presetID="5" presetClass="entr" presetSubtype="5" fill="hold" grpId="0" nodeType="afterEffect">
                                  <p:stCondLst>
                                    <p:cond delay="0"/>
                                  </p:stCondLst>
                                  <p:childTnLst>
                                    <p:set>
                                      <p:cBhvr>
                                        <p:cTn id="76" dur="1" fill="hold">
                                          <p:stCondLst>
                                            <p:cond delay="0"/>
                                          </p:stCondLst>
                                        </p:cTn>
                                        <p:tgtEl>
                                          <p:spTgt spid="198667"/>
                                        </p:tgtEl>
                                        <p:attrNameLst>
                                          <p:attrName>style.visibility</p:attrName>
                                        </p:attrNameLst>
                                      </p:cBhvr>
                                      <p:to>
                                        <p:strVal val="visible"/>
                                      </p:to>
                                    </p:set>
                                    <p:animEffect transition="in" filter="checkerboard(down)">
                                      <p:cBhvr>
                                        <p:cTn id="77" dur="500"/>
                                        <p:tgtEl>
                                          <p:spTgt spid="19866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5" presetClass="entr" presetSubtype="5" fill="hold" grpId="0" nodeType="clickEffect">
                                  <p:stCondLst>
                                    <p:cond delay="0"/>
                                  </p:stCondLst>
                                  <p:childTnLst>
                                    <p:set>
                                      <p:cBhvr>
                                        <p:cTn id="81" dur="1" fill="hold">
                                          <p:stCondLst>
                                            <p:cond delay="0"/>
                                          </p:stCondLst>
                                        </p:cTn>
                                        <p:tgtEl>
                                          <p:spTgt spid="198673"/>
                                        </p:tgtEl>
                                        <p:attrNameLst>
                                          <p:attrName>style.visibility</p:attrName>
                                        </p:attrNameLst>
                                      </p:cBhvr>
                                      <p:to>
                                        <p:strVal val="visible"/>
                                      </p:to>
                                    </p:set>
                                    <p:animEffect transition="in" filter="checkerboard(down)">
                                      <p:cBhvr>
                                        <p:cTn id="82" dur="500"/>
                                        <p:tgtEl>
                                          <p:spTgt spid="198673"/>
                                        </p:tgtEl>
                                      </p:cBhvr>
                                    </p:animEffect>
                                  </p:childTnLst>
                                </p:cTn>
                              </p:par>
                            </p:childTnLst>
                          </p:cTn>
                        </p:par>
                        <p:par>
                          <p:cTn id="83" fill="hold" nodeType="afterGroup">
                            <p:stCondLst>
                              <p:cond delay="500"/>
                            </p:stCondLst>
                            <p:childTnLst>
                              <p:par>
                                <p:cTn id="84" presetID="5" presetClass="entr" presetSubtype="5" fill="hold" grpId="0" nodeType="afterEffect">
                                  <p:stCondLst>
                                    <p:cond delay="0"/>
                                  </p:stCondLst>
                                  <p:childTnLst>
                                    <p:set>
                                      <p:cBhvr>
                                        <p:cTn id="85" dur="1" fill="hold">
                                          <p:stCondLst>
                                            <p:cond delay="0"/>
                                          </p:stCondLst>
                                        </p:cTn>
                                        <p:tgtEl>
                                          <p:spTgt spid="198674"/>
                                        </p:tgtEl>
                                        <p:attrNameLst>
                                          <p:attrName>style.visibility</p:attrName>
                                        </p:attrNameLst>
                                      </p:cBhvr>
                                      <p:to>
                                        <p:strVal val="visible"/>
                                      </p:to>
                                    </p:set>
                                    <p:animEffect transition="in" filter="checkerboard(down)">
                                      <p:cBhvr>
                                        <p:cTn id="86" dur="500"/>
                                        <p:tgtEl>
                                          <p:spTgt spid="19867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198675"/>
                                        </p:tgtEl>
                                        <p:attrNameLst>
                                          <p:attrName>style.visibility</p:attrName>
                                        </p:attrNameLst>
                                      </p:cBhvr>
                                      <p:to>
                                        <p:strVal val="visible"/>
                                      </p:to>
                                    </p:set>
                                    <p:animEffect transition="in" filter="dissolve">
                                      <p:cBhvr>
                                        <p:cTn id="91" dur="500"/>
                                        <p:tgtEl>
                                          <p:spTgt spid="19867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98676"/>
                                        </p:tgtEl>
                                        <p:attrNameLst>
                                          <p:attrName>style.visibility</p:attrName>
                                        </p:attrNameLst>
                                      </p:cBhvr>
                                      <p:to>
                                        <p:strVal val="visible"/>
                                      </p:to>
                                    </p:set>
                                    <p:animEffect transition="in" filter="dissolve">
                                      <p:cBhvr>
                                        <p:cTn id="94" dur="500"/>
                                        <p:tgtEl>
                                          <p:spTgt spid="198676"/>
                                        </p:tgtEl>
                                      </p:cBhvr>
                                    </p:animEffect>
                                  </p:childTnLst>
                                </p:cTn>
                              </p:par>
                            </p:childTnLst>
                          </p:cTn>
                        </p:par>
                        <p:par>
                          <p:cTn id="95" fill="hold" nodeType="afterGroup">
                            <p:stCondLst>
                              <p:cond delay="500"/>
                            </p:stCondLst>
                            <p:childTnLst>
                              <p:par>
                                <p:cTn id="96" presetID="3" presetClass="entr" presetSubtype="5" fill="hold" grpId="0" nodeType="afterEffect">
                                  <p:stCondLst>
                                    <p:cond delay="0"/>
                                  </p:stCondLst>
                                  <p:childTnLst>
                                    <p:set>
                                      <p:cBhvr>
                                        <p:cTn id="97" dur="1" fill="hold">
                                          <p:stCondLst>
                                            <p:cond delay="0"/>
                                          </p:stCondLst>
                                        </p:cTn>
                                        <p:tgtEl>
                                          <p:spTgt spid="198677"/>
                                        </p:tgtEl>
                                        <p:attrNameLst>
                                          <p:attrName>style.visibility</p:attrName>
                                        </p:attrNameLst>
                                      </p:cBhvr>
                                      <p:to>
                                        <p:strVal val="visible"/>
                                      </p:to>
                                    </p:set>
                                    <p:animEffect transition="in" filter="blinds(vertical)">
                                      <p:cBhvr>
                                        <p:cTn id="98" dur="500"/>
                                        <p:tgtEl>
                                          <p:spTgt spid="198677"/>
                                        </p:tgtEl>
                                      </p:cBhvr>
                                    </p:animEffect>
                                  </p:childTnLst>
                                </p:cTn>
                              </p:par>
                            </p:childTnLst>
                          </p:cTn>
                        </p:par>
                        <p:par>
                          <p:cTn id="99" fill="hold" nodeType="afterGroup">
                            <p:stCondLst>
                              <p:cond delay="1000"/>
                            </p:stCondLst>
                            <p:childTnLst>
                              <p:par>
                                <p:cTn id="100" presetID="3" presetClass="entr" presetSubtype="5" fill="hold" grpId="0" nodeType="afterEffect">
                                  <p:stCondLst>
                                    <p:cond delay="0"/>
                                  </p:stCondLst>
                                  <p:childTnLst>
                                    <p:set>
                                      <p:cBhvr>
                                        <p:cTn id="101" dur="1" fill="hold">
                                          <p:stCondLst>
                                            <p:cond delay="0"/>
                                          </p:stCondLst>
                                        </p:cTn>
                                        <p:tgtEl>
                                          <p:spTgt spid="198679"/>
                                        </p:tgtEl>
                                        <p:attrNameLst>
                                          <p:attrName>style.visibility</p:attrName>
                                        </p:attrNameLst>
                                      </p:cBhvr>
                                      <p:to>
                                        <p:strVal val="visible"/>
                                      </p:to>
                                    </p:set>
                                    <p:animEffect transition="in" filter="blinds(vertical)">
                                      <p:cBhvr>
                                        <p:cTn id="102" dur="500"/>
                                        <p:tgtEl>
                                          <p:spTgt spid="19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p:bldP spid="198659" grpId="0"/>
      <p:bldP spid="198661" grpId="0"/>
      <p:bldP spid="198662" grpId="0"/>
      <p:bldP spid="198663" grpId="0" animBg="1"/>
      <p:bldP spid="198664" grpId="0"/>
      <p:bldP spid="198665" grpId="0" animBg="1"/>
      <p:bldP spid="198666" grpId="0"/>
      <p:bldP spid="198667" grpId="0" animBg="1"/>
      <p:bldP spid="198668" grpId="0"/>
      <p:bldP spid="198669" grpId="0"/>
      <p:bldP spid="198670" grpId="0"/>
      <p:bldP spid="198671" grpId="0"/>
      <p:bldP spid="198672" grpId="0"/>
      <p:bldP spid="198673" grpId="0"/>
      <p:bldP spid="198674" grpId="0"/>
      <p:bldP spid="198675" grpId="0" animBg="1"/>
      <p:bldP spid="198676" grpId="0" animBg="1"/>
      <p:bldP spid="198677" grpId="0"/>
      <p:bldP spid="198679" grpId="0"/>
      <p:bldP spid="198680" grpId="0"/>
      <p:bldP spid="19868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82A67255-540A-4ECD-AFEB-74ABA12B4560}" type="slidenum">
              <a:rPr lang="zh-TW" altLang="en-US"/>
              <a:pPr>
                <a:defRPr/>
              </a:pPr>
              <a:t>103</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交易資料二</a:t>
            </a:r>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頁籤</a:t>
            </a:r>
          </a:p>
        </p:txBody>
      </p:sp>
    </p:spTree>
    <p:extLst>
      <p:ext uri="{BB962C8B-B14F-4D97-AF65-F5344CB8AC3E}">
        <p14:creationId xmlns:p14="http://schemas.microsoft.com/office/powerpoint/2010/main" val="1158938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C80BFC09-12EE-4B44-A5D3-7D870D5E1250}" type="slidenum">
              <a:rPr lang="zh-TW" altLang="en-US"/>
              <a:pPr>
                <a:defRPr/>
              </a:pPr>
              <a:t>104</a:t>
            </a:fld>
            <a:endParaRPr lang="en-US" altLang="zh-TW"/>
          </a:p>
        </p:txBody>
      </p:sp>
      <p:sp>
        <p:nvSpPr>
          <p:cNvPr id="128001" name="標題 1"/>
          <p:cNvSpPr>
            <a:spLocks noGrp="1"/>
          </p:cNvSpPr>
          <p:nvPr>
            <p:ph type="title"/>
          </p:nvPr>
        </p:nvSpPr>
        <p:spPr>
          <a:xfrm>
            <a:off x="428625" y="1268760"/>
            <a:ext cx="8229600" cy="1143000"/>
          </a:xfrm>
        </p:spPr>
        <p:txBody>
          <a:bodyPr/>
          <a:lstStyle/>
          <a:p>
            <a:r>
              <a:rPr lang="zh-TW" altLang="en-US" smtClean="0"/>
              <a:t>交易對象分類</a:t>
            </a:r>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428875"/>
            <a:ext cx="601662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1908175" y="3716338"/>
            <a:ext cx="1928813" cy="15017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 name="圓角矩形 5"/>
          <p:cNvSpPr>
            <a:spLocks noChangeArrowheads="1"/>
          </p:cNvSpPr>
          <p:nvPr/>
        </p:nvSpPr>
        <p:spPr bwMode="auto">
          <a:xfrm>
            <a:off x="4429125" y="4286250"/>
            <a:ext cx="3814763" cy="1285875"/>
          </a:xfrm>
          <a:prstGeom prst="roundRect">
            <a:avLst>
              <a:gd name="adj" fmla="val 16667"/>
            </a:avLst>
          </a:prstGeom>
          <a:gradFill rotWithShape="1">
            <a:gsLst>
              <a:gs pos="0">
                <a:srgbClr val="CCCCFF"/>
              </a:gs>
              <a:gs pos="50000">
                <a:schemeClr val="bg1"/>
              </a:gs>
              <a:gs pos="100000">
                <a:srgbClr val="CCCCFF"/>
              </a:gs>
            </a:gsLst>
            <a:lin ang="5400000" scaled="1"/>
          </a:gradFill>
          <a:ln w="12700" algn="ctr">
            <a:solidFill>
              <a:schemeClr val="tx1"/>
            </a:solidFill>
            <a:round/>
            <a:headEnd/>
            <a:tailEnd/>
          </a:ln>
        </p:spPr>
        <p:txBody>
          <a:bodyPr anchor="ctr"/>
          <a:lstStyle/>
          <a:p>
            <a:pPr>
              <a:defRPr/>
            </a:pPr>
            <a:r>
              <a:rPr lang="zh-TW" altLang="en-US" dirty="0">
                <a:ea typeface="標楷體" pitchFamily="65" charset="-120"/>
                <a:cs typeface="Times New Roman" pitchFamily="18" charset="0"/>
              </a:rPr>
              <a:t>可將客戶分別以</a:t>
            </a:r>
            <a:r>
              <a:rPr lang="en-US" altLang="zh-TW" dirty="0">
                <a:solidFill>
                  <a:schemeClr val="hlink"/>
                </a:solidFill>
                <a:ea typeface="標楷體" pitchFamily="65" charset="-120"/>
                <a:cs typeface="Times New Roman" pitchFamily="18" charset="0"/>
              </a:rPr>
              <a:t>6</a:t>
            </a:r>
            <a:r>
              <a:rPr lang="zh-TW" altLang="en-US" dirty="0">
                <a:solidFill>
                  <a:schemeClr val="hlink"/>
                </a:solidFill>
                <a:ea typeface="標楷體" pitchFamily="65" charset="-120"/>
                <a:cs typeface="Times New Roman" pitchFamily="18" charset="0"/>
              </a:rPr>
              <a:t>種</a:t>
            </a:r>
            <a:r>
              <a:rPr lang="zh-TW" altLang="en-US" dirty="0">
                <a:ea typeface="標楷體" pitchFamily="65" charset="-120"/>
                <a:cs typeface="Times New Roman" pitchFamily="18" charset="0"/>
              </a:rPr>
              <a:t>不同的分類方式進行分類。例如：通路別屬於量販店類，地區別屬於大台北地區</a:t>
            </a:r>
          </a:p>
        </p:txBody>
      </p:sp>
      <p:sp>
        <p:nvSpPr>
          <p:cNvPr id="8" name="Rectangle 5"/>
          <p:cNvSpPr>
            <a:spLocks noChangeArrowheads="1"/>
          </p:cNvSpPr>
          <p:nvPr/>
        </p:nvSpPr>
        <p:spPr bwMode="auto">
          <a:xfrm>
            <a:off x="2089450" y="6115451"/>
            <a:ext cx="1474438" cy="318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9" name="圓角矩形 8"/>
          <p:cNvSpPr>
            <a:spLocks noChangeArrowheads="1"/>
          </p:cNvSpPr>
          <p:nvPr/>
        </p:nvSpPr>
        <p:spPr bwMode="auto">
          <a:xfrm>
            <a:off x="3707904" y="5652057"/>
            <a:ext cx="5184576" cy="1089311"/>
          </a:xfrm>
          <a:prstGeom prst="roundRect">
            <a:avLst>
              <a:gd name="adj" fmla="val 16667"/>
            </a:avLst>
          </a:prstGeom>
          <a:gradFill rotWithShape="1">
            <a:gsLst>
              <a:gs pos="0">
                <a:srgbClr val="99FF99"/>
              </a:gs>
              <a:gs pos="100000">
                <a:schemeClr val="bg1"/>
              </a:gs>
              <a:gs pos="100000">
                <a:srgbClr val="CCCCFF"/>
              </a:gs>
            </a:gsLst>
            <a:lin ang="5400000" scaled="1"/>
          </a:gradFill>
          <a:ln w="12700" algn="ctr">
            <a:solidFill>
              <a:schemeClr val="tx1"/>
            </a:solidFill>
            <a:round/>
            <a:headEnd/>
            <a:tailEnd/>
          </a:ln>
        </p:spPr>
        <p:txBody>
          <a:bodyPr anchor="ctr"/>
          <a:lstStyle/>
          <a:p>
            <a:pPr>
              <a:defRPr/>
            </a:pPr>
            <a:r>
              <a:rPr lang="zh-TW" altLang="en-US" dirty="0">
                <a:ea typeface="標楷體" pitchFamily="65" charset="-120"/>
                <a:cs typeface="Times New Roman" pitchFamily="18" charset="0"/>
              </a:rPr>
              <a:t>為企業與客戶每月貨款的結算日期，一般</a:t>
            </a:r>
            <a:r>
              <a:rPr lang="zh-TW" altLang="en-US" u="sng" dirty="0">
                <a:solidFill>
                  <a:srgbClr val="FF0000"/>
                </a:solidFill>
                <a:ea typeface="標楷體" pitchFamily="65" charset="-120"/>
                <a:cs typeface="Times New Roman" pitchFamily="18" charset="0"/>
              </a:rPr>
              <a:t>用於以</a:t>
            </a:r>
            <a:r>
              <a:rPr lang="en-US" altLang="zh-TW" u="sng" dirty="0">
                <a:solidFill>
                  <a:srgbClr val="FF0000"/>
                </a:solidFill>
                <a:ea typeface="標楷體" pitchFamily="65" charset="-120"/>
                <a:cs typeface="Times New Roman" pitchFamily="18" charset="0"/>
              </a:rPr>
              <a:t>〈</a:t>
            </a:r>
            <a:r>
              <a:rPr lang="zh-TW" altLang="en-US" u="sng" dirty="0">
                <a:solidFill>
                  <a:srgbClr val="FF0000"/>
                </a:solidFill>
                <a:ea typeface="標楷體" pitchFamily="65" charset="-120"/>
                <a:cs typeface="Times New Roman" pitchFamily="18" charset="0"/>
              </a:rPr>
              <a:t>月結</a:t>
            </a:r>
            <a:r>
              <a:rPr lang="en-US" altLang="zh-TW" u="sng" dirty="0">
                <a:solidFill>
                  <a:srgbClr val="FF0000"/>
                </a:solidFill>
                <a:ea typeface="標楷體" pitchFamily="65" charset="-120"/>
                <a:cs typeface="Times New Roman" pitchFamily="18" charset="0"/>
              </a:rPr>
              <a:t>〉</a:t>
            </a:r>
            <a:r>
              <a:rPr lang="zh-TW" altLang="en-US" u="sng" dirty="0">
                <a:solidFill>
                  <a:srgbClr val="FF0000"/>
                </a:solidFill>
                <a:ea typeface="標楷體" pitchFamily="65" charset="-120"/>
                <a:cs typeface="Times New Roman" pitchFamily="18" charset="0"/>
              </a:rPr>
              <a:t>方式結帳之客戶</a:t>
            </a:r>
            <a:r>
              <a:rPr lang="zh-TW" altLang="en-US" dirty="0">
                <a:ea typeface="標楷體" pitchFamily="65" charset="-120"/>
                <a:cs typeface="Times New Roman" pitchFamily="18" charset="0"/>
              </a:rPr>
              <a:t>，在月底結算帳款時，依此日期整批產生該客戶之應收帳款</a:t>
            </a:r>
            <a:r>
              <a:rPr lang="en-US" altLang="zh-TW" dirty="0">
                <a:ea typeface="標楷體" pitchFamily="65" charset="-120"/>
                <a:cs typeface="Times New Roman" pitchFamily="18" charset="0"/>
              </a:rPr>
              <a:t>(</a:t>
            </a:r>
            <a:r>
              <a:rPr lang="zh-TW" altLang="en-US" dirty="0">
                <a:ea typeface="標楷體" pitchFamily="65" charset="-120"/>
                <a:cs typeface="Times New Roman" pitchFamily="18" charset="0"/>
              </a:rPr>
              <a:t>結帳單</a:t>
            </a:r>
            <a:r>
              <a:rPr lang="en-US" altLang="zh-TW" dirty="0">
                <a:ea typeface="標楷體" pitchFamily="65" charset="-120"/>
                <a:cs typeface="Times New Roman" pitchFamily="18" charset="0"/>
              </a:rPr>
              <a:t>)</a:t>
            </a:r>
            <a:endParaRPr lang="zh-TW" altLang="en-US" dirty="0">
              <a:ea typeface="標楷體" pitchFamily="65" charset="-12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8001"/>
                                        </p:tgtEl>
                                        <p:attrNameLst>
                                          <p:attrName>style.visibility</p:attrName>
                                        </p:attrNameLst>
                                      </p:cBhvr>
                                      <p:to>
                                        <p:strVal val="visible"/>
                                      </p:to>
                                    </p:set>
                                    <p:animEffect transition="in" filter="dissolve">
                                      <p:cBhvr>
                                        <p:cTn id="7" dur="500"/>
                                        <p:tgtEl>
                                          <p:spTgt spid="128001"/>
                                        </p:tgtEl>
                                      </p:cBhvr>
                                    </p:animEffect>
                                  </p:childTnLst>
                                </p:cTn>
                              </p:par>
                              <p:par>
                                <p:cTn id="8" presetID="5" presetClass="entr" presetSubtype="10" fill="hold" nodeType="withEffect">
                                  <p:stCondLst>
                                    <p:cond delay="0"/>
                                  </p:stCondLst>
                                  <p:childTnLst>
                                    <p:set>
                                      <p:cBhvr>
                                        <p:cTn id="9" dur="1" fill="hold">
                                          <p:stCondLst>
                                            <p:cond delay="0"/>
                                          </p:stCondLst>
                                        </p:cTn>
                                        <p:tgtEl>
                                          <p:spTgt spid="128002"/>
                                        </p:tgtEl>
                                        <p:attrNameLst>
                                          <p:attrName>style.visibility</p:attrName>
                                        </p:attrNameLst>
                                      </p:cBhvr>
                                      <p:to>
                                        <p:strVal val="visible"/>
                                      </p:to>
                                    </p:set>
                                    <p:animEffect transition="in" filter="checkerboard(across)">
                                      <p:cBhvr>
                                        <p:cTn id="10" dur="500"/>
                                        <p:tgtEl>
                                          <p:spTgt spid="128002"/>
                                        </p:tgtEl>
                                      </p:cBhvr>
                                    </p:animEffect>
                                  </p:childTnLst>
                                </p:cTn>
                              </p:par>
                            </p:childTnLst>
                          </p:cTn>
                        </p:par>
                        <p:par>
                          <p:cTn id="11" fill="hold" nodeType="afterGroup">
                            <p:stCondLst>
                              <p:cond delay="500"/>
                            </p:stCondLst>
                            <p:childTnLst>
                              <p:par>
                                <p:cTn id="12" presetID="5" presetClass="entr" presetSubtype="5"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heckerboard(down)">
                                      <p:cBhvr>
                                        <p:cTn id="14" dur="500"/>
                                        <p:tgtEl>
                                          <p:spTgt spid="5"/>
                                        </p:tgtEl>
                                      </p:cBhvr>
                                    </p:animEffect>
                                  </p:childTnLst>
                                </p:cTn>
                              </p:par>
                            </p:childTnLst>
                          </p:cTn>
                        </p:par>
                        <p:par>
                          <p:cTn id="15" fill="hold" nodeType="afterGroup">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trips(downRigh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3" presetClass="exit" presetSubtype="32" fill="hold" grpId="1" nodeType="clickEffect">
                                  <p:stCondLst>
                                    <p:cond delay="0"/>
                                  </p:stCondLst>
                                  <p:childTnLst>
                                    <p:animEffect transition="out" filter="plus(out)">
                                      <p:cBhvr>
                                        <p:cTn id="22" dur="2000"/>
                                        <p:tgtEl>
                                          <p:spTgt spid="5"/>
                                        </p:tgtEl>
                                      </p:cBhvr>
                                    </p:animEffect>
                                    <p:set>
                                      <p:cBhvr>
                                        <p:cTn id="23" dur="1" fill="hold">
                                          <p:stCondLst>
                                            <p:cond delay="1999"/>
                                          </p:stCondLst>
                                        </p:cTn>
                                        <p:tgtEl>
                                          <p:spTgt spid="5"/>
                                        </p:tgtEl>
                                        <p:attrNameLst>
                                          <p:attrName>style.visibility</p:attrName>
                                        </p:attrNameLst>
                                      </p:cBhvr>
                                      <p:to>
                                        <p:strVal val="hidden"/>
                                      </p:to>
                                    </p:set>
                                  </p:childTnLst>
                                </p:cTn>
                              </p:par>
                              <p:par>
                                <p:cTn id="24" presetID="13" presetClass="exit" presetSubtype="32" fill="hold" grpId="1" nodeType="withEffect">
                                  <p:stCondLst>
                                    <p:cond delay="0"/>
                                  </p:stCondLst>
                                  <p:childTnLst>
                                    <p:animEffect transition="out" filter="plus(out)">
                                      <p:cBhvr>
                                        <p:cTn id="25" dur="2000"/>
                                        <p:tgtEl>
                                          <p:spTgt spid="6"/>
                                        </p:tgtEl>
                                      </p:cBhvr>
                                    </p:animEffect>
                                    <p:set>
                                      <p:cBhvr>
                                        <p:cTn id="26" dur="1" fill="hold">
                                          <p:stCondLst>
                                            <p:cond delay="1999"/>
                                          </p:stCondLst>
                                        </p:cTn>
                                        <p:tgtEl>
                                          <p:spTgt spid="6"/>
                                        </p:tgtEl>
                                        <p:attrNameLst>
                                          <p:attrName>style.visibility</p:attrName>
                                        </p:attrNameLst>
                                      </p:cBhvr>
                                      <p:to>
                                        <p:strVal val="hidden"/>
                                      </p:to>
                                    </p:set>
                                  </p:childTnLst>
                                </p:cTn>
                              </p:par>
                            </p:childTnLst>
                          </p:cTn>
                        </p:par>
                        <p:par>
                          <p:cTn id="27" fill="hold">
                            <p:stCondLst>
                              <p:cond delay="2000"/>
                            </p:stCondLst>
                            <p:childTnLst>
                              <p:par>
                                <p:cTn id="28" presetID="5" presetClass="entr" presetSubtype="5"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heckerboard(down)">
                                      <p:cBhvr>
                                        <p:cTn id="30" dur="500"/>
                                        <p:tgtEl>
                                          <p:spTgt spid="8"/>
                                        </p:tgtEl>
                                      </p:cBhvr>
                                    </p:animEffect>
                                  </p:childTnLst>
                                </p:cTn>
                              </p:par>
                            </p:childTnLst>
                          </p:cTn>
                        </p:par>
                        <p:par>
                          <p:cTn id="31" fill="hold">
                            <p:stCondLst>
                              <p:cond delay="2500"/>
                            </p:stCondLst>
                            <p:childTnLst>
                              <p:par>
                                <p:cTn id="32" presetID="18" presetClass="entr" presetSubtype="6"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downRight)">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1" grpId="0"/>
      <p:bldP spid="5" grpId="0" animBg="1"/>
      <p:bldP spid="5" grpId="1" animBg="1"/>
      <p:bldP spid="6" grpId="0" animBg="1"/>
      <p:bldP spid="6" grpId="1"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pPr>
              <a:defRPr/>
            </a:pPr>
            <a:fld id="{ED45E044-D259-4145-9251-A84823D96635}" type="slidenum">
              <a:rPr lang="zh-TW" altLang="en-US"/>
              <a:pPr>
                <a:defRPr/>
              </a:pPr>
              <a:t>105</a:t>
            </a:fld>
            <a:endParaRPr lang="en-US" altLang="zh-TW"/>
          </a:p>
        </p:txBody>
      </p:sp>
      <p:sp>
        <p:nvSpPr>
          <p:cNvPr id="129025" name="標題 1"/>
          <p:cNvSpPr>
            <a:spLocks noGrp="1"/>
          </p:cNvSpPr>
          <p:nvPr>
            <p:ph type="title"/>
          </p:nvPr>
        </p:nvSpPr>
        <p:spPr>
          <a:xfrm>
            <a:off x="250825" y="1125538"/>
            <a:ext cx="1296988" cy="1800225"/>
          </a:xfrm>
        </p:spPr>
        <p:txBody>
          <a:bodyPr/>
          <a:lstStyle/>
          <a:p>
            <a:r>
              <a:rPr lang="zh-TW" altLang="en-US" smtClean="0"/>
              <a:t>取價順序</a:t>
            </a: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557338"/>
            <a:ext cx="6983413"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2124075" y="5300663"/>
            <a:ext cx="2016125"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29028" name="圓角矩形 5"/>
          <p:cNvSpPr>
            <a:spLocks noChangeArrowheads="1"/>
          </p:cNvSpPr>
          <p:nvPr/>
        </p:nvSpPr>
        <p:spPr bwMode="auto">
          <a:xfrm>
            <a:off x="1331913" y="3789363"/>
            <a:ext cx="6769100" cy="1079500"/>
          </a:xfrm>
          <a:prstGeom prst="roundRect">
            <a:avLst>
              <a:gd name="adj" fmla="val 16667"/>
            </a:avLst>
          </a:prstGeom>
          <a:gradFill rotWithShape="1">
            <a:gsLst>
              <a:gs pos="0">
                <a:srgbClr val="99FF66"/>
              </a:gs>
              <a:gs pos="50000">
                <a:srgbClr val="FFFFFF"/>
              </a:gs>
              <a:gs pos="100000">
                <a:srgbClr val="99FF66"/>
              </a:gs>
            </a:gsLst>
            <a:lin ang="5400000" scaled="1"/>
          </a:gradFill>
          <a:ln w="12700" algn="ctr">
            <a:solidFill>
              <a:schemeClr val="tx1"/>
            </a:solidFill>
            <a:round/>
            <a:headEnd/>
            <a:tailEnd/>
          </a:ln>
        </p:spPr>
        <p:txBody>
          <a:bodyPr anchor="ctr"/>
          <a:lstStyle/>
          <a:p>
            <a:r>
              <a:rPr lang="zh-TW" altLang="en-US">
                <a:ea typeface="標楷體" pitchFamily="65" charset="-120"/>
                <a:cs typeface="Times New Roman" pitchFamily="18" charset="0"/>
              </a:rPr>
              <a:t>運用於客戶訂單、銷貨單</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沒訂單來源</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及銷退單</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沒銷貨單來源</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的單價取位順序，必須根據公司給予每家客戶售價基準而定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9" presetClass="entr" presetSubtype="0" fill="hold" grpId="0" nodeType="afterEffect">
                                  <p:stCondLst>
                                    <p:cond delay="0"/>
                                  </p:stCondLst>
                                  <p:childTnLst>
                                    <p:set>
                                      <p:cBhvr>
                                        <p:cTn id="6" dur="1" fill="hold">
                                          <p:stCondLst>
                                            <p:cond delay="0"/>
                                          </p:stCondLst>
                                        </p:cTn>
                                        <p:tgtEl>
                                          <p:spTgt spid="129025"/>
                                        </p:tgtEl>
                                        <p:attrNameLst>
                                          <p:attrName>style.visibility</p:attrName>
                                        </p:attrNameLst>
                                      </p:cBhvr>
                                      <p:to>
                                        <p:strVal val="visible"/>
                                      </p:to>
                                    </p:set>
                                    <p:animEffect transition="in" filter="dissolve">
                                      <p:cBhvr>
                                        <p:cTn id="7" dur="500"/>
                                        <p:tgtEl>
                                          <p:spTgt spid="129025"/>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129026"/>
                                        </p:tgtEl>
                                        <p:attrNameLst>
                                          <p:attrName>style.visibility</p:attrName>
                                        </p:attrNameLst>
                                      </p:cBhvr>
                                      <p:to>
                                        <p:strVal val="visible"/>
                                      </p:to>
                                    </p:set>
                                    <p:animEffect transition="in" filter="dissolve">
                                      <p:cBhvr>
                                        <p:cTn id="11" dur="500"/>
                                        <p:tgtEl>
                                          <p:spTgt spid="129026"/>
                                        </p:tgtEl>
                                      </p:cBhvr>
                                    </p:animEffect>
                                  </p:childTnLst>
                                </p:cTn>
                              </p:par>
                            </p:childTnLst>
                          </p:cTn>
                        </p:par>
                        <p:par>
                          <p:cTn id="12" fill="hold" nodeType="afterGroup">
                            <p:stCondLst>
                              <p:cond delay="1500"/>
                            </p:stCondLst>
                            <p:childTnLst>
                              <p:par>
                                <p:cTn id="13" presetID="5" presetClass="entr" presetSubtype="5"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down)">
                                      <p:cBhvr>
                                        <p:cTn id="15" dur="500"/>
                                        <p:tgtEl>
                                          <p:spTgt spid="5"/>
                                        </p:tgtEl>
                                      </p:cBhvr>
                                    </p:animEffect>
                                  </p:childTnLst>
                                </p:cTn>
                              </p:par>
                            </p:childTnLst>
                          </p:cTn>
                        </p:par>
                        <p:par>
                          <p:cTn id="16" fill="hold" nodeType="afterGroup">
                            <p:stCondLst>
                              <p:cond delay="2000"/>
                            </p:stCondLst>
                            <p:childTnLst>
                              <p:par>
                                <p:cTn id="17" presetID="5" presetClass="entr" presetSubtype="10" fill="hold" grpId="0" nodeType="afterEffect">
                                  <p:stCondLst>
                                    <p:cond delay="0"/>
                                  </p:stCondLst>
                                  <p:childTnLst>
                                    <p:set>
                                      <p:cBhvr>
                                        <p:cTn id="18" dur="1" fill="hold">
                                          <p:stCondLst>
                                            <p:cond delay="0"/>
                                          </p:stCondLst>
                                        </p:cTn>
                                        <p:tgtEl>
                                          <p:spTgt spid="129028"/>
                                        </p:tgtEl>
                                        <p:attrNameLst>
                                          <p:attrName>style.visibility</p:attrName>
                                        </p:attrNameLst>
                                      </p:cBhvr>
                                      <p:to>
                                        <p:strVal val="visible"/>
                                      </p:to>
                                    </p:set>
                                    <p:animEffect transition="in" filter="checkerboard(across)">
                                      <p:cBhvr>
                                        <p:cTn id="19" dur="500"/>
                                        <p:tgtEl>
                                          <p:spTgt spid="129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5" grpId="0"/>
      <p:bldP spid="5" grpId="0" animBg="1"/>
      <p:bldP spid="12902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投影片編號版面配置區 5"/>
          <p:cNvSpPr>
            <a:spLocks noGrp="1"/>
          </p:cNvSpPr>
          <p:nvPr>
            <p:ph type="sldNum" sz="quarter" idx="12"/>
          </p:nvPr>
        </p:nvSpPr>
        <p:spPr/>
        <p:txBody>
          <a:bodyPr/>
          <a:lstStyle/>
          <a:p>
            <a:pPr>
              <a:defRPr/>
            </a:pPr>
            <a:fld id="{E526FF2D-332C-4FCD-8874-978574A927E9}" type="slidenum">
              <a:rPr lang="zh-TW" altLang="en-US"/>
              <a:pPr>
                <a:defRPr/>
              </a:pPr>
              <a:t>106</a:t>
            </a:fld>
            <a:endParaRPr lang="en-US" altLang="zh-TW"/>
          </a:p>
        </p:txBody>
      </p:sp>
      <p:sp>
        <p:nvSpPr>
          <p:cNvPr id="111619" name="標題 1"/>
          <p:cNvSpPr>
            <a:spLocks noGrp="1"/>
          </p:cNvSpPr>
          <p:nvPr>
            <p:ph type="title"/>
          </p:nvPr>
        </p:nvSpPr>
        <p:spPr/>
        <p:txBody>
          <a:bodyPr/>
          <a:lstStyle/>
          <a:p>
            <a:endParaRPr lang="zh-TW" altLang="en-US" smtClean="0"/>
          </a:p>
        </p:txBody>
      </p:sp>
      <p:sp>
        <p:nvSpPr>
          <p:cNvPr id="111620" name="內容版面配置區 2"/>
          <p:cNvSpPr>
            <a:spLocks noGrp="1"/>
          </p:cNvSpPr>
          <p:nvPr>
            <p:ph idx="1"/>
          </p:nvPr>
        </p:nvSpPr>
        <p:spPr/>
        <p:txBody>
          <a:bodyPr/>
          <a:lstStyle/>
          <a:p>
            <a:endParaRPr lang="zh-TW" altLang="en-US" smtClean="0"/>
          </a:p>
        </p:txBody>
      </p:sp>
      <p:pic>
        <p:nvPicPr>
          <p:cNvPr id="130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500063"/>
            <a:ext cx="8286750" cy="612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2627313" y="5013325"/>
            <a:ext cx="428625" cy="3571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7" name="圓角矩形 6"/>
          <p:cNvSpPr>
            <a:spLocks noChangeArrowheads="1"/>
          </p:cNvSpPr>
          <p:nvPr/>
        </p:nvSpPr>
        <p:spPr bwMode="auto">
          <a:xfrm>
            <a:off x="4140200" y="3141663"/>
            <a:ext cx="2786063" cy="571500"/>
          </a:xfrm>
          <a:prstGeom prst="roundRect">
            <a:avLst>
              <a:gd name="adj" fmla="val 16667"/>
            </a:avLst>
          </a:prstGeom>
          <a:gradFill rotWithShape="1">
            <a:gsLst>
              <a:gs pos="0">
                <a:srgbClr val="FFCCFF"/>
              </a:gs>
              <a:gs pos="50000">
                <a:srgbClr val="FFFFFF"/>
              </a:gs>
              <a:gs pos="100000">
                <a:srgbClr val="FFCCFF"/>
              </a:gs>
            </a:gsLst>
            <a:lin ang="5400000" scaled="1"/>
          </a:gradFill>
          <a:ln w="12700" algn="ctr">
            <a:solidFill>
              <a:schemeClr val="tx1"/>
            </a:solidFill>
            <a:round/>
            <a:headEnd/>
            <a:tailEnd/>
          </a:ln>
        </p:spPr>
        <p:txBody>
          <a:bodyPr anchor="ctr"/>
          <a:lstStyle/>
          <a:p>
            <a:pPr marL="342900" indent="-342900"/>
            <a:r>
              <a:rPr lang="zh-TW" altLang="en-US">
                <a:solidFill>
                  <a:schemeClr val="hlink"/>
                </a:solidFill>
                <a:ea typeface="標楷體" pitchFamily="65" charset="-120"/>
                <a:cs typeface="Times New Roman" pitchFamily="18" charset="0"/>
              </a:rPr>
              <a:t>大多</a:t>
            </a:r>
            <a:r>
              <a:rPr lang="en-US" altLang="zh-TW">
                <a:solidFill>
                  <a:schemeClr val="hlink"/>
                </a:solidFill>
                <a:ea typeface="標楷體" pitchFamily="65" charset="-120"/>
                <a:cs typeface="Times New Roman" pitchFamily="18" charset="0"/>
              </a:rPr>
              <a:t>(</a:t>
            </a:r>
            <a:r>
              <a:rPr lang="zh-TW" altLang="en-US">
                <a:solidFill>
                  <a:schemeClr val="hlink"/>
                </a:solidFill>
                <a:ea typeface="標楷體" pitchFamily="65" charset="-120"/>
                <a:cs typeface="Times New Roman" pitchFamily="18" charset="0"/>
              </a:rPr>
              <a:t>一般</a:t>
            </a:r>
            <a:r>
              <a:rPr lang="en-US" altLang="zh-TW">
                <a:solidFill>
                  <a:schemeClr val="hlink"/>
                </a:solidFill>
                <a:ea typeface="標楷體" pitchFamily="65" charset="-120"/>
                <a:cs typeface="Times New Roman" pitchFamily="18" charset="0"/>
              </a:rPr>
              <a:t>)</a:t>
            </a:r>
            <a:r>
              <a:rPr lang="zh-TW" altLang="en-US">
                <a:solidFill>
                  <a:schemeClr val="hlink"/>
                </a:solidFill>
                <a:ea typeface="標楷體" pitchFamily="65" charset="-120"/>
                <a:cs typeface="Times New Roman" pitchFamily="18" charset="0"/>
              </a:rPr>
              <a:t>設定順序</a:t>
            </a:r>
          </a:p>
        </p:txBody>
      </p:sp>
      <p:sp>
        <p:nvSpPr>
          <p:cNvPr id="30726" name="AutoShape 6"/>
          <p:cNvSpPr>
            <a:spLocks noChangeArrowheads="1"/>
          </p:cNvSpPr>
          <p:nvPr/>
        </p:nvSpPr>
        <p:spPr bwMode="auto">
          <a:xfrm>
            <a:off x="2339975" y="5589588"/>
            <a:ext cx="2447925" cy="863600"/>
          </a:xfrm>
          <a:prstGeom prst="wedgeRoundRectCallout">
            <a:avLst>
              <a:gd name="adj1" fmla="val -28597"/>
              <a:gd name="adj2" fmla="val -72977"/>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a:effectLst>
                  <a:outerShdw blurRad="38100" dist="38100" dir="2700000" algn="tl">
                    <a:srgbClr val="FFFFFF"/>
                  </a:outerShdw>
                </a:effectLst>
                <a:ea typeface="標楷體" pitchFamily="65" charset="-120"/>
              </a:rPr>
              <a:t>可以直接按</a:t>
            </a:r>
            <a:r>
              <a:rPr lang="en-US" altLang="zh-TW">
                <a:effectLst>
                  <a:outerShdw blurRad="38100" dist="38100" dir="2700000" algn="tl">
                    <a:srgbClr val="FFFFFF"/>
                  </a:outerShdw>
                </a:effectLst>
                <a:ea typeface="標楷體" pitchFamily="65" charset="-120"/>
              </a:rPr>
              <a:t>“F2” </a:t>
            </a:r>
            <a:r>
              <a:rPr lang="zh-TW" altLang="en-US">
                <a:effectLst>
                  <a:outerShdw blurRad="38100" dist="38100" dir="2700000" algn="tl">
                    <a:srgbClr val="FFFFFF"/>
                  </a:outerShdw>
                </a:effectLst>
                <a:ea typeface="標楷體" pitchFamily="65" charset="-120"/>
              </a:rPr>
              <a:t>或點選開窗鈕</a:t>
            </a:r>
          </a:p>
        </p:txBody>
      </p:sp>
      <p:sp>
        <p:nvSpPr>
          <p:cNvPr id="2" name="Rectangle 5"/>
          <p:cNvSpPr>
            <a:spLocks noChangeArrowheads="1"/>
          </p:cNvSpPr>
          <p:nvPr/>
        </p:nvSpPr>
        <p:spPr bwMode="auto">
          <a:xfrm>
            <a:off x="3419475" y="2205038"/>
            <a:ext cx="2952750" cy="7921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 name="Rectangle 5"/>
          <p:cNvSpPr>
            <a:spLocks noChangeArrowheads="1"/>
          </p:cNvSpPr>
          <p:nvPr/>
        </p:nvSpPr>
        <p:spPr bwMode="auto">
          <a:xfrm>
            <a:off x="3419475" y="2205038"/>
            <a:ext cx="2952750" cy="2873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0051"/>
                                        </p:tgtEl>
                                        <p:attrNameLst>
                                          <p:attrName>style.visibility</p:attrName>
                                        </p:attrNameLst>
                                      </p:cBhvr>
                                      <p:to>
                                        <p:strVal val="visible"/>
                                      </p:to>
                                    </p:set>
                                    <p:animEffect transition="in" filter="dissolve">
                                      <p:cBhvr>
                                        <p:cTn id="7" dur="500"/>
                                        <p:tgtEl>
                                          <p:spTgt spid="130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down)">
                                      <p:cBhvr>
                                        <p:cTn id="12" dur="500"/>
                                        <p:tgtEl>
                                          <p:spTgt spid="6"/>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0726"/>
                                        </p:tgtEl>
                                        <p:attrNameLst>
                                          <p:attrName>style.visibility</p:attrName>
                                        </p:attrNameLst>
                                      </p:cBhvr>
                                      <p:to>
                                        <p:strVal val="visible"/>
                                      </p:to>
                                    </p:set>
                                    <p:animEffect transition="in" filter="dissolve">
                                      <p:cBhvr>
                                        <p:cTn id="16" dur="500"/>
                                        <p:tgtEl>
                                          <p:spTgt spid="3072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xit" presetSubtype="16" fill="hold" grpId="1" nodeType="clickEffect">
                                  <p:stCondLst>
                                    <p:cond delay="0"/>
                                  </p:stCondLst>
                                  <p:childTnLst>
                                    <p:animEffect transition="out" filter="box(in)">
                                      <p:cBhvr>
                                        <p:cTn id="20" dur="500"/>
                                        <p:tgtEl>
                                          <p:spTgt spid="30726"/>
                                        </p:tgtEl>
                                      </p:cBhvr>
                                    </p:animEffect>
                                    <p:set>
                                      <p:cBhvr>
                                        <p:cTn id="21" dur="1" fill="hold">
                                          <p:stCondLst>
                                            <p:cond delay="499"/>
                                          </p:stCondLst>
                                        </p:cTn>
                                        <p:tgtEl>
                                          <p:spTgt spid="30726"/>
                                        </p:tgtEl>
                                        <p:attrNameLst>
                                          <p:attrName>style.visibility</p:attrName>
                                        </p:attrNameLst>
                                      </p:cBhvr>
                                      <p:to>
                                        <p:strVal val="hidden"/>
                                      </p:to>
                                    </p:set>
                                  </p:childTnLst>
                                </p:cTn>
                              </p:par>
                            </p:childTnLst>
                          </p:cTn>
                        </p:par>
                        <p:par>
                          <p:cTn id="22" fill="hold" nodeType="afterGroup">
                            <p:stCondLst>
                              <p:cond delay="500"/>
                            </p:stCondLst>
                            <p:childTnLst>
                              <p:par>
                                <p:cTn id="23" presetID="5" presetClass="entr" presetSubtype="5"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heckerboard(down)">
                                      <p:cBhvr>
                                        <p:cTn id="25" dur="500"/>
                                        <p:tgtEl>
                                          <p:spTgt spid="2"/>
                                        </p:tgtEl>
                                      </p:cBhvr>
                                    </p:animEffect>
                                  </p:childTnLst>
                                </p:cTn>
                              </p:par>
                            </p:childTnLst>
                          </p:cTn>
                        </p:par>
                        <p:par>
                          <p:cTn id="26" fill="hold" nodeType="afterGroup">
                            <p:stCondLst>
                              <p:cond delay="1000"/>
                            </p:stCondLst>
                            <p:childTnLst>
                              <p:par>
                                <p:cTn id="27" presetID="5" presetClass="entr" presetSubtype="1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heckerboard(across)">
                                      <p:cBhvr>
                                        <p:cTn id="29" dur="500"/>
                                        <p:tgtEl>
                                          <p:spTgt spid="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xit" presetSubtype="16" fill="hold" grpId="1" nodeType="clickEffect">
                                  <p:stCondLst>
                                    <p:cond delay="0"/>
                                  </p:stCondLst>
                                  <p:childTnLst>
                                    <p:animEffect transition="out" filter="box(in)">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4" presetClass="exit" presetSubtype="16" fill="hold" grpId="1" nodeType="withEffect">
                                  <p:stCondLst>
                                    <p:cond delay="0"/>
                                  </p:stCondLst>
                                  <p:childTnLst>
                                    <p:animEffect transition="out" filter="box(in)">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par>
                          <p:cTn id="38" fill="hold" nodeType="afterGroup">
                            <p:stCondLst>
                              <p:cond delay="500"/>
                            </p:stCondLst>
                            <p:childTnLst>
                              <p:par>
                                <p:cTn id="39" presetID="5" presetClass="entr" presetSubtype="5"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checkerboard(down)">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30726" grpId="0" animBg="1"/>
      <p:bldP spid="30726" grpId="1" animBg="1"/>
      <p:bldP spid="2" grpId="0" animBg="1"/>
      <p:bldP spid="2" grpId="1" animBg="1"/>
      <p:bldP spid="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959ADCEB-AC9E-41B6-AB26-7F71973C432F}" type="slidenum">
              <a:rPr lang="zh-TW" altLang="en-US"/>
              <a:pPr>
                <a:defRPr/>
              </a:pPr>
              <a:t>107</a:t>
            </a:fld>
            <a:endParaRPr lang="en-US" altLang="zh-TW"/>
          </a:p>
        </p:txBody>
      </p:sp>
      <p:sp>
        <p:nvSpPr>
          <p:cNvPr id="199682" name="Rectangle 2"/>
          <p:cNvSpPr>
            <a:spLocks noGrp="1"/>
          </p:cNvSpPr>
          <p:nvPr>
            <p:ph type="title"/>
          </p:nvPr>
        </p:nvSpPr>
        <p:spPr/>
        <p:txBody>
          <a:bodyPr/>
          <a:lstStyle/>
          <a:p>
            <a:r>
              <a:rPr lang="zh-TW" altLang="en-US" smtClean="0"/>
              <a:t>客戶商品計價作業</a:t>
            </a:r>
          </a:p>
        </p:txBody>
      </p:sp>
      <p:sp>
        <p:nvSpPr>
          <p:cNvPr id="199683" name="Rectangle 3"/>
          <p:cNvSpPr>
            <a:spLocks noGrp="1"/>
          </p:cNvSpPr>
          <p:nvPr>
            <p:ph type="body" idx="1"/>
          </p:nvPr>
        </p:nvSpPr>
        <p:spPr>
          <a:xfrm>
            <a:off x="457200" y="2643188"/>
            <a:ext cx="8229600" cy="498475"/>
          </a:xfrm>
        </p:spPr>
        <p:txBody>
          <a:bodyPr/>
          <a:lstStyle/>
          <a:p>
            <a:r>
              <a:rPr lang="zh-TW" altLang="en-US" sz="1800" smtClean="0">
                <a:solidFill>
                  <a:schemeClr val="tx1"/>
                </a:solidFill>
              </a:rPr>
              <a:t>訂單管理系統＼商品價格管理＼客戶商品計價作業</a:t>
            </a:r>
            <a:endParaRPr lang="en-US" altLang="zh-TW" sz="1800" smtClean="0">
              <a:solidFill>
                <a:schemeClr val="tx1"/>
              </a:solidFill>
            </a:endParaRPr>
          </a:p>
        </p:txBody>
      </p:sp>
      <p:pic>
        <p:nvPicPr>
          <p:cNvPr id="199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141663"/>
            <a:ext cx="6913562"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5"/>
          <p:cNvSpPr>
            <a:spLocks noChangeArrowheads="1"/>
          </p:cNvSpPr>
          <p:nvPr/>
        </p:nvSpPr>
        <p:spPr bwMode="auto">
          <a:xfrm>
            <a:off x="1116013" y="4221163"/>
            <a:ext cx="6696075" cy="15843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 name="Rectangle 5"/>
          <p:cNvSpPr>
            <a:spLocks noChangeArrowheads="1"/>
          </p:cNvSpPr>
          <p:nvPr/>
        </p:nvSpPr>
        <p:spPr bwMode="auto">
          <a:xfrm>
            <a:off x="1042988" y="3141663"/>
            <a:ext cx="2665412" cy="3587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9" presetClass="entr" presetSubtype="0" fill="hold" grpId="0" nodeType="afterEffect">
                                  <p:stCondLst>
                                    <p:cond delay="0"/>
                                  </p:stCondLst>
                                  <p:childTnLst>
                                    <p:set>
                                      <p:cBhvr>
                                        <p:cTn id="6" dur="1" fill="hold">
                                          <p:stCondLst>
                                            <p:cond delay="0"/>
                                          </p:stCondLst>
                                        </p:cTn>
                                        <p:tgtEl>
                                          <p:spTgt spid="199682"/>
                                        </p:tgtEl>
                                        <p:attrNameLst>
                                          <p:attrName>style.visibility</p:attrName>
                                        </p:attrNameLst>
                                      </p:cBhvr>
                                      <p:to>
                                        <p:strVal val="visible"/>
                                      </p:to>
                                    </p:set>
                                    <p:animEffect transition="in" filter="dissolve">
                                      <p:cBhvr>
                                        <p:cTn id="7" dur="500"/>
                                        <p:tgtEl>
                                          <p:spTgt spid="199682"/>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99683">
                                            <p:txEl>
                                              <p:pRg st="0" end="0"/>
                                            </p:txEl>
                                          </p:spTgt>
                                        </p:tgtEl>
                                        <p:attrNameLst>
                                          <p:attrName>style.visibility</p:attrName>
                                        </p:attrNameLst>
                                      </p:cBhvr>
                                      <p:to>
                                        <p:strVal val="visible"/>
                                      </p:to>
                                    </p:set>
                                    <p:animEffect transition="in" filter="dissolve">
                                      <p:cBhvr>
                                        <p:cTn id="11" dur="500"/>
                                        <p:tgtEl>
                                          <p:spTgt spid="199683">
                                            <p:txEl>
                                              <p:pRg st="0" end="0"/>
                                            </p:txEl>
                                          </p:spTgt>
                                        </p:tgtEl>
                                      </p:cBhvr>
                                    </p:animEffect>
                                  </p:childTnLst>
                                </p:cTn>
                              </p:par>
                            </p:childTnLst>
                          </p:cTn>
                        </p:par>
                        <p:par>
                          <p:cTn id="12" fill="hold" nodeType="afterGroup">
                            <p:stCondLst>
                              <p:cond delay="1500"/>
                            </p:stCondLst>
                            <p:childTnLst>
                              <p:par>
                                <p:cTn id="13" presetID="3" presetClass="entr" presetSubtype="10" fill="hold" nodeType="afterEffect">
                                  <p:stCondLst>
                                    <p:cond delay="0"/>
                                  </p:stCondLst>
                                  <p:childTnLst>
                                    <p:set>
                                      <p:cBhvr>
                                        <p:cTn id="14" dur="1" fill="hold">
                                          <p:stCondLst>
                                            <p:cond delay="0"/>
                                          </p:stCondLst>
                                        </p:cTn>
                                        <p:tgtEl>
                                          <p:spTgt spid="199684"/>
                                        </p:tgtEl>
                                        <p:attrNameLst>
                                          <p:attrName>style.visibility</p:attrName>
                                        </p:attrNameLst>
                                      </p:cBhvr>
                                      <p:to>
                                        <p:strVal val="visible"/>
                                      </p:to>
                                    </p:set>
                                    <p:animEffect transition="in" filter="blinds(horizontal)">
                                      <p:cBhvr>
                                        <p:cTn id="15" dur="500"/>
                                        <p:tgtEl>
                                          <p:spTgt spid="19968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5"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heckerboard(down)">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5"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heckerboard(down)">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p:bldP spid="199683" grpId="0" build="p"/>
      <p:bldP spid="2" grpId="0" animBg="1"/>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pPr>
              <a:defRPr/>
            </a:pPr>
            <a:fld id="{9F624696-B7FB-4267-A17A-3809704AC1BE}" type="slidenum">
              <a:rPr lang="zh-TW" altLang="en-US"/>
              <a:pPr>
                <a:defRPr/>
              </a:pPr>
              <a:t>108</a:t>
            </a:fld>
            <a:endParaRPr lang="en-US" altLang="zh-TW"/>
          </a:p>
        </p:txBody>
      </p:sp>
      <p:sp>
        <p:nvSpPr>
          <p:cNvPr id="113667" name="標題 1"/>
          <p:cNvSpPr>
            <a:spLocks noGrp="1"/>
          </p:cNvSpPr>
          <p:nvPr>
            <p:ph type="title" idx="4294967295"/>
          </p:nvPr>
        </p:nvSpPr>
        <p:spPr/>
        <p:txBody>
          <a:bodyPr/>
          <a:lstStyle/>
          <a:p>
            <a:endParaRPr lang="zh-TW" altLang="en-US" smtClean="0"/>
          </a:p>
        </p:txBody>
      </p:sp>
      <p:sp>
        <p:nvSpPr>
          <p:cNvPr id="113668" name="內容版面配置區 2"/>
          <p:cNvSpPr>
            <a:spLocks noGrp="1"/>
          </p:cNvSpPr>
          <p:nvPr>
            <p:ph idx="4294967295"/>
          </p:nvPr>
        </p:nvSpPr>
        <p:spPr/>
        <p:txBody>
          <a:bodyPr/>
          <a:lstStyle/>
          <a:p>
            <a:endParaRPr lang="zh-TW" altLang="en-US" smtClean="0"/>
          </a:p>
        </p:txBody>
      </p:sp>
      <p:pic>
        <p:nvPicPr>
          <p:cNvPr id="2007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500063"/>
            <a:ext cx="8286750" cy="612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5"/>
          <p:cNvSpPr>
            <a:spLocks noChangeArrowheads="1"/>
          </p:cNvSpPr>
          <p:nvPr/>
        </p:nvSpPr>
        <p:spPr bwMode="auto">
          <a:xfrm>
            <a:off x="3348038" y="2492375"/>
            <a:ext cx="2952750" cy="20304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00708"/>
                                        </p:tgtEl>
                                        <p:attrNameLst>
                                          <p:attrName>style.visibility</p:attrName>
                                        </p:attrNameLst>
                                      </p:cBhvr>
                                      <p:to>
                                        <p:strVal val="visible"/>
                                      </p:to>
                                    </p:set>
                                    <p:animEffect transition="in" filter="dissolve">
                                      <p:cBhvr>
                                        <p:cTn id="7" dur="500"/>
                                        <p:tgtEl>
                                          <p:spTgt spid="2007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投影片編號版面配置區 5"/>
          <p:cNvSpPr>
            <a:spLocks noGrp="1"/>
          </p:cNvSpPr>
          <p:nvPr>
            <p:ph type="sldNum" sz="quarter" idx="12"/>
          </p:nvPr>
        </p:nvSpPr>
        <p:spPr/>
        <p:txBody>
          <a:bodyPr/>
          <a:lstStyle/>
          <a:p>
            <a:pPr>
              <a:defRPr/>
            </a:pPr>
            <a:fld id="{128A6353-B121-4DAA-8DD8-71B21548C432}" type="slidenum">
              <a:rPr lang="zh-TW" altLang="en-US"/>
              <a:pPr>
                <a:defRPr/>
              </a:pPr>
              <a:t>109</a:t>
            </a:fld>
            <a:endParaRPr lang="en-US" altLang="zh-TW"/>
          </a:p>
        </p:txBody>
      </p:sp>
      <p:sp>
        <p:nvSpPr>
          <p:cNvPr id="131073" name="標題 1"/>
          <p:cNvSpPr>
            <a:spLocks noGrp="1"/>
          </p:cNvSpPr>
          <p:nvPr>
            <p:ph type="title"/>
          </p:nvPr>
        </p:nvSpPr>
        <p:spPr/>
        <p:txBody>
          <a:bodyPr/>
          <a:lstStyle/>
          <a:p>
            <a:r>
              <a:rPr lang="zh-TW" altLang="en-US" smtClean="0"/>
              <a:t>品號資料建立作業</a:t>
            </a:r>
          </a:p>
        </p:txBody>
      </p:sp>
      <p:pic>
        <p:nvPicPr>
          <p:cNvPr id="1310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852738"/>
            <a:ext cx="6480175"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5003800" y="4857750"/>
            <a:ext cx="2447925" cy="1811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 name="Rectangle 5"/>
          <p:cNvSpPr>
            <a:spLocks noChangeArrowheads="1"/>
          </p:cNvSpPr>
          <p:nvPr/>
        </p:nvSpPr>
        <p:spPr bwMode="auto">
          <a:xfrm>
            <a:off x="1403350" y="5157788"/>
            <a:ext cx="2160588" cy="2381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7" name="Rectangle 5"/>
          <p:cNvSpPr>
            <a:spLocks noChangeArrowheads="1"/>
          </p:cNvSpPr>
          <p:nvPr/>
        </p:nvSpPr>
        <p:spPr bwMode="auto">
          <a:xfrm>
            <a:off x="1403350" y="6040438"/>
            <a:ext cx="2160588"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8" name="圓角矩形 7"/>
          <p:cNvSpPr>
            <a:spLocks noChangeArrowheads="1"/>
          </p:cNvSpPr>
          <p:nvPr/>
        </p:nvSpPr>
        <p:spPr bwMode="auto">
          <a:xfrm>
            <a:off x="2195513" y="3860800"/>
            <a:ext cx="6429375" cy="720725"/>
          </a:xfrm>
          <a:prstGeom prst="roundRect">
            <a:avLst>
              <a:gd name="adj" fmla="val 16667"/>
            </a:avLst>
          </a:prstGeom>
          <a:gradFill rotWithShape="1">
            <a:gsLst>
              <a:gs pos="0">
                <a:srgbClr val="FFCCFF"/>
              </a:gs>
              <a:gs pos="50000">
                <a:srgbClr val="FFFFFF"/>
              </a:gs>
              <a:gs pos="100000">
                <a:srgbClr val="FFCCFF"/>
              </a:gs>
            </a:gsLst>
            <a:lin ang="5400000" scaled="1"/>
          </a:gradFill>
          <a:ln w="12700" algn="ctr">
            <a:solidFill>
              <a:schemeClr val="tx1"/>
            </a:solidFill>
            <a:round/>
            <a:headEnd/>
            <a:tailEnd/>
          </a:ln>
        </p:spPr>
        <p:txBody>
          <a:bodyPr anchor="ctr"/>
          <a:lstStyle/>
          <a:p>
            <a:pPr marL="85725"/>
            <a:r>
              <a:rPr lang="zh-TW" altLang="en-US">
                <a:ea typeface="標楷體" pitchFamily="65" charset="-120"/>
                <a:cs typeface="Times New Roman" pitchFamily="18" charset="0"/>
              </a:rPr>
              <a:t>如果公司對每位客戶售價基準一致，只需設定品號資料裡的</a:t>
            </a:r>
            <a:r>
              <a:rPr lang="zh-TW" altLang="en-US">
                <a:solidFill>
                  <a:schemeClr val="hlink"/>
                </a:solidFill>
                <a:ea typeface="標楷體" pitchFamily="65" charset="-120"/>
                <a:cs typeface="Times New Roman" pitchFamily="18" charset="0"/>
              </a:rPr>
              <a:t>標準售價</a:t>
            </a:r>
            <a:r>
              <a:rPr lang="zh-TW" altLang="en-US">
                <a:ea typeface="標楷體" pitchFamily="65" charset="-120"/>
                <a:cs typeface="Times New Roman" pitchFamily="18" charset="0"/>
              </a:rPr>
              <a:t>，取價順序為</a:t>
            </a:r>
            <a:r>
              <a:rPr lang="zh-TW" altLang="en-US">
                <a:solidFill>
                  <a:schemeClr val="hlink"/>
                </a:solidFill>
                <a:ea typeface="標楷體" pitchFamily="65" charset="-120"/>
                <a:cs typeface="Times New Roman" pitchFamily="18" charset="0"/>
              </a:rPr>
              <a:t>標準售價</a:t>
            </a:r>
            <a:r>
              <a:rPr lang="zh-TW" altLang="en-US">
                <a:ea typeface="標楷體" pitchFamily="65" charset="-120"/>
                <a:cs typeface="Times New Roman" pitchFamily="18" charset="0"/>
              </a:rPr>
              <a:t>即可</a:t>
            </a:r>
          </a:p>
        </p:txBody>
      </p:sp>
      <p:sp>
        <p:nvSpPr>
          <p:cNvPr id="2" name="Rectangle 5"/>
          <p:cNvSpPr>
            <a:spLocks noChangeArrowheads="1"/>
          </p:cNvSpPr>
          <p:nvPr/>
        </p:nvSpPr>
        <p:spPr bwMode="auto">
          <a:xfrm>
            <a:off x="1331913" y="2852738"/>
            <a:ext cx="2376487" cy="3587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31082" name="Rectangle 10"/>
          <p:cNvSpPr>
            <a:spLocks/>
          </p:cNvSpPr>
          <p:nvPr/>
        </p:nvSpPr>
        <p:spPr bwMode="auto">
          <a:xfrm>
            <a:off x="539750" y="2420938"/>
            <a:ext cx="8229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ts val="2400"/>
              </a:lnSpc>
              <a:spcBef>
                <a:spcPts val="1200"/>
              </a:spcBef>
              <a:buClr>
                <a:srgbClr val="FF3399"/>
              </a:buClr>
              <a:buSzPct val="65000"/>
              <a:buFont typeface="Wingdings" pitchFamily="2" charset="2"/>
              <a:buChar char="u"/>
            </a:pPr>
            <a:r>
              <a:rPr lang="zh-TW" altLang="en-US">
                <a:ea typeface="標楷體" pitchFamily="65" charset="-120"/>
                <a:cs typeface="Times New Roman" pitchFamily="18" charset="0"/>
              </a:rPr>
              <a:t>庫存管理系統＼基本資料管理＼品號資料建立作業</a:t>
            </a:r>
            <a:endParaRPr lang="en-US" altLang="zh-TW">
              <a:ea typeface="標楷體" pitchFamily="65" charset="-12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1073"/>
                                        </p:tgtEl>
                                        <p:attrNameLst>
                                          <p:attrName>style.visibility</p:attrName>
                                        </p:attrNameLst>
                                      </p:cBhvr>
                                      <p:to>
                                        <p:strVal val="visible"/>
                                      </p:to>
                                    </p:set>
                                    <p:animEffect transition="in" filter="dissolve">
                                      <p:cBhvr>
                                        <p:cTn id="7" dur="500"/>
                                        <p:tgtEl>
                                          <p:spTgt spid="13107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1082">
                                            <p:txEl>
                                              <p:pRg st="0" end="0"/>
                                            </p:txEl>
                                          </p:spTgt>
                                        </p:tgtEl>
                                        <p:attrNameLst>
                                          <p:attrName>style.visibility</p:attrName>
                                        </p:attrNameLst>
                                      </p:cBhvr>
                                      <p:to>
                                        <p:strVal val="visible"/>
                                      </p:to>
                                    </p:set>
                                    <p:animEffect transition="in" filter="dissolve">
                                      <p:cBhvr>
                                        <p:cTn id="11" dur="500"/>
                                        <p:tgtEl>
                                          <p:spTgt spid="131082">
                                            <p:txEl>
                                              <p:pRg st="0" end="0"/>
                                            </p:txEl>
                                          </p:spTgt>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31075"/>
                                        </p:tgtEl>
                                        <p:attrNameLst>
                                          <p:attrName>style.visibility</p:attrName>
                                        </p:attrNameLst>
                                      </p:cBhvr>
                                      <p:to>
                                        <p:strVal val="visible"/>
                                      </p:to>
                                    </p:set>
                                    <p:animEffect transition="in" filter="dissolve">
                                      <p:cBhvr>
                                        <p:cTn id="15" dur="500"/>
                                        <p:tgtEl>
                                          <p:spTgt spid="13107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par>
                          <p:cTn id="21" fill="hold" nodeType="afterGroup">
                            <p:stCondLst>
                              <p:cond delay="500"/>
                            </p:stCondLst>
                            <p:childTnLst>
                              <p:par>
                                <p:cTn id="22" presetID="5" presetClass="entr" presetSubtype="5"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heckerboard(down)">
                                      <p:cBhvr>
                                        <p:cTn id="24" dur="500"/>
                                        <p:tgtEl>
                                          <p:spTgt spid="6"/>
                                        </p:tgtEl>
                                      </p:cBhvr>
                                    </p:animEffect>
                                  </p:childTnLst>
                                </p:cTn>
                              </p:par>
                            </p:childTnLst>
                          </p:cTn>
                        </p:par>
                        <p:par>
                          <p:cTn id="25" fill="hold" nodeType="afterGroup">
                            <p:stCondLst>
                              <p:cond delay="1000"/>
                            </p:stCondLst>
                            <p:childTnLst>
                              <p:par>
                                <p:cTn id="26" presetID="5" presetClass="entr" presetSubtype="5"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heckerboard(down)">
                                      <p:cBhvr>
                                        <p:cTn id="28" dur="500"/>
                                        <p:tgtEl>
                                          <p:spTgt spid="7"/>
                                        </p:tgtEl>
                                      </p:cBhvr>
                                    </p:animEffect>
                                  </p:childTnLst>
                                </p:cTn>
                              </p:par>
                            </p:childTnLst>
                          </p:cTn>
                        </p:par>
                        <p:par>
                          <p:cTn id="29" fill="hold" nodeType="afterGroup">
                            <p:stCondLst>
                              <p:cond delay="1500"/>
                            </p:stCondLst>
                            <p:childTnLst>
                              <p:par>
                                <p:cTn id="30" presetID="5" presetClass="entr" presetSubtype="5"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heckerboard(down)">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3" grpId="0"/>
      <p:bldP spid="5" grpId="0" animBg="1"/>
      <p:bldP spid="6" grpId="0" animBg="1"/>
      <p:bldP spid="7" grpId="0" animBg="1"/>
      <p:bldP spid="8" grpId="0" animBg="1"/>
      <p:bldP spid="2" grpId="0" animBg="1"/>
      <p:bldP spid="131082"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08EFAD83-F294-4439-93A3-875A03128AF0}" type="slidenum">
              <a:rPr lang="zh-TW" altLang="en-US"/>
              <a:pPr>
                <a:defRPr/>
              </a:pPr>
              <a:t>11</a:t>
            </a:fld>
            <a:endParaRPr lang="en-US" altLang="zh-TW"/>
          </a:p>
        </p:txBody>
      </p:sp>
      <p:sp>
        <p:nvSpPr>
          <p:cNvPr id="61442" name="Rectangle 2"/>
          <p:cNvSpPr>
            <a:spLocks noGrp="1"/>
          </p:cNvSpPr>
          <p:nvPr>
            <p:ph type="title" idx="4294967295"/>
          </p:nvPr>
        </p:nvSpPr>
        <p:spPr>
          <a:xfrm>
            <a:off x="428625" y="1357313"/>
            <a:ext cx="8247063" cy="1143000"/>
          </a:xfrm>
        </p:spPr>
        <p:txBody>
          <a:bodyPr/>
          <a:lstStyle/>
          <a:p>
            <a:pPr>
              <a:defRPr/>
            </a:pPr>
            <a:r>
              <a:rPr lang="zh-TW" altLang="en-US" dirty="0" smtClean="0">
                <a:effectLst>
                  <a:outerShdw blurRad="38100" dist="38100" dir="2700000" algn="tl">
                    <a:srgbClr val="000000">
                      <a:alpha val="43137"/>
                    </a:srgbClr>
                  </a:outerShdw>
                </a:effectLst>
              </a:rPr>
              <a:t>進銷存參數設定</a:t>
            </a:r>
          </a:p>
        </p:txBody>
      </p:sp>
      <p:sp>
        <p:nvSpPr>
          <p:cNvPr id="61443" name="Rectangle 3"/>
          <p:cNvSpPr>
            <a:spLocks noGrp="1"/>
          </p:cNvSpPr>
          <p:nvPr>
            <p:ph type="body" idx="4294967295"/>
          </p:nvPr>
        </p:nvSpPr>
        <p:spPr/>
        <p:txBody>
          <a:bodyPr/>
          <a:lstStyle/>
          <a:p>
            <a:pPr>
              <a:defRPr/>
            </a:pPr>
            <a:r>
              <a:rPr lang="zh-TW" altLang="en-US" dirty="0" smtClean="0">
                <a:solidFill>
                  <a:schemeClr val="tx1"/>
                </a:solidFill>
              </a:rPr>
              <a:t>案例</a:t>
            </a:r>
          </a:p>
          <a:p>
            <a:pPr lvl="1">
              <a:defRPr/>
            </a:pPr>
            <a:r>
              <a:rPr lang="zh-TW" altLang="en-US" sz="1800" dirty="0" smtClean="0">
                <a:solidFill>
                  <a:schemeClr val="hlink"/>
                </a:solidFill>
              </a:rPr>
              <a:t>對象</a:t>
            </a:r>
            <a:r>
              <a:rPr lang="en-US" altLang="zh-TW" sz="1800" dirty="0" smtClean="0">
                <a:solidFill>
                  <a:schemeClr val="hlink"/>
                </a:solidFill>
              </a:rPr>
              <a:t>:</a:t>
            </a:r>
            <a:r>
              <a:rPr lang="en-US" altLang="zh-TW" sz="1800" dirty="0" smtClean="0"/>
              <a:t/>
            </a:r>
            <a:br>
              <a:rPr lang="en-US" altLang="zh-TW" sz="1800" dirty="0" smtClean="0"/>
            </a:br>
            <a:r>
              <a:rPr lang="zh-TW" altLang="en-US" sz="1800" dirty="0" smtClean="0"/>
              <a:t>成功科技公司</a:t>
            </a:r>
          </a:p>
          <a:p>
            <a:pPr lvl="1">
              <a:defRPr/>
            </a:pPr>
            <a:r>
              <a:rPr lang="zh-TW" altLang="en-US" sz="1800" dirty="0" smtClean="0">
                <a:solidFill>
                  <a:schemeClr val="hlink"/>
                </a:solidFill>
              </a:rPr>
              <a:t>目標：</a:t>
            </a:r>
            <a:br>
              <a:rPr lang="zh-TW" altLang="en-US" sz="1800" dirty="0" smtClean="0">
                <a:solidFill>
                  <a:schemeClr val="hlink"/>
                </a:solidFill>
              </a:rPr>
            </a:br>
            <a:r>
              <a:rPr lang="en-US" altLang="zh-TW" sz="1800" dirty="0" smtClean="0"/>
              <a:t>2010</a:t>
            </a:r>
            <a:r>
              <a:rPr lang="zh-TW" altLang="en-US" sz="1800" dirty="0" smtClean="0"/>
              <a:t>年</a:t>
            </a:r>
            <a:r>
              <a:rPr lang="en-US" altLang="zh-TW" sz="1800" dirty="0" smtClean="0"/>
              <a:t>01</a:t>
            </a:r>
            <a:r>
              <a:rPr lang="zh-TW" altLang="en-US" sz="1800" dirty="0" smtClean="0"/>
              <a:t>月</a:t>
            </a:r>
            <a:r>
              <a:rPr lang="en-US" altLang="zh-TW" sz="1800" dirty="0" smtClean="0"/>
              <a:t>01</a:t>
            </a:r>
            <a:r>
              <a:rPr lang="zh-TW" altLang="en-US" sz="1800" dirty="0" smtClean="0"/>
              <a:t>日正式上線鼎新</a:t>
            </a:r>
            <a:r>
              <a:rPr lang="en-US" altLang="zh-TW" sz="1800" dirty="0" smtClean="0"/>
              <a:t>Workflow ERP</a:t>
            </a:r>
            <a:r>
              <a:rPr lang="zh-TW" altLang="en-US" sz="1800" dirty="0" smtClean="0"/>
              <a:t> </a:t>
            </a:r>
            <a:r>
              <a:rPr lang="en-US" altLang="zh-TW" sz="1800" dirty="0" smtClean="0"/>
              <a:t>GP</a:t>
            </a:r>
            <a:r>
              <a:rPr lang="zh-TW" altLang="en-US" sz="1800" dirty="0" smtClean="0"/>
              <a:t>系統</a:t>
            </a:r>
          </a:p>
          <a:p>
            <a:pPr lvl="1">
              <a:defRPr/>
            </a:pPr>
            <a:r>
              <a:rPr lang="zh-TW" altLang="en-US" sz="1800" dirty="0" smtClean="0">
                <a:solidFill>
                  <a:schemeClr val="hlink"/>
                </a:solidFill>
              </a:rPr>
              <a:t>作業：</a:t>
            </a:r>
            <a:br>
              <a:rPr lang="zh-TW" altLang="en-US" sz="1800" dirty="0" smtClean="0">
                <a:solidFill>
                  <a:schemeClr val="hlink"/>
                </a:solidFill>
              </a:rPr>
            </a:br>
            <a:r>
              <a:rPr lang="zh-TW" altLang="en-US" sz="1800" dirty="0" smtClean="0"/>
              <a:t>決議公司成本計價方式採用實際成本之</a:t>
            </a:r>
            <a:r>
              <a:rPr lang="zh-TW" altLang="en-US" sz="1800" dirty="0" smtClean="0">
                <a:solidFill>
                  <a:srgbClr val="FF0000"/>
                </a:solidFill>
                <a:effectLst>
                  <a:outerShdw blurRad="38100" dist="38100" dir="2700000" algn="tl">
                    <a:srgbClr val="C0C0C0"/>
                  </a:outerShdw>
                </a:effectLst>
              </a:rPr>
              <a:t>月加權平均成本制</a:t>
            </a:r>
            <a:r>
              <a:rPr lang="zh-TW" altLang="en-US" sz="1800" dirty="0" smtClean="0"/>
              <a:t>，並將結果設定於</a:t>
            </a:r>
            <a:r>
              <a:rPr lang="zh-TW" altLang="en-US" sz="1800" dirty="0" smtClean="0">
                <a:solidFill>
                  <a:srgbClr val="FF0000"/>
                </a:solidFill>
                <a:effectLst>
                  <a:outerShdw blurRad="38100" dist="38100" dir="2700000" algn="tl">
                    <a:srgbClr val="C0C0C0"/>
                  </a:outerShdw>
                </a:effectLst>
              </a:rPr>
              <a:t>進銷存參數設定作業</a:t>
            </a:r>
            <a:r>
              <a:rPr lang="zh-TW" altLang="en-US" sz="1800" dirty="0" smtClean="0"/>
              <a:t>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blinds(horizontal)">
                                      <p:cBhvr>
                                        <p:cTn id="7" dur="500"/>
                                        <p:tgtEl>
                                          <p:spTgt spid="61442"/>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61443">
                                            <p:txEl>
                                              <p:pRg st="0" end="0"/>
                                            </p:txEl>
                                          </p:spTgt>
                                        </p:tgtEl>
                                        <p:attrNameLst>
                                          <p:attrName>style.visibility</p:attrName>
                                        </p:attrNameLst>
                                      </p:cBhvr>
                                      <p:to>
                                        <p:strVal val="visible"/>
                                      </p:to>
                                    </p:set>
                                    <p:animEffect transition="in" filter="checkerboard(down)">
                                      <p:cBhvr>
                                        <p:cTn id="11" dur="500"/>
                                        <p:tgtEl>
                                          <p:spTgt spid="61443">
                                            <p:txEl>
                                              <p:pRg st="0" end="0"/>
                                            </p:txEl>
                                          </p:spTgt>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61443">
                                            <p:txEl>
                                              <p:pRg st="1" end="1"/>
                                            </p:txEl>
                                          </p:spTgt>
                                        </p:tgtEl>
                                        <p:attrNameLst>
                                          <p:attrName>style.visibility</p:attrName>
                                        </p:attrNameLst>
                                      </p:cBhvr>
                                      <p:to>
                                        <p:strVal val="visible"/>
                                      </p:to>
                                    </p:set>
                                    <p:animEffect transition="in" filter="checkerboard(down)">
                                      <p:cBhvr>
                                        <p:cTn id="15" dur="500"/>
                                        <p:tgtEl>
                                          <p:spTgt spid="61443">
                                            <p:txEl>
                                              <p:pRg st="1" end="1"/>
                                            </p:txEl>
                                          </p:spTgt>
                                        </p:tgtEl>
                                      </p:cBhvr>
                                    </p:animEffect>
                                  </p:childTnLst>
                                </p:cTn>
                              </p:par>
                            </p:childTnLst>
                          </p:cTn>
                        </p:par>
                        <p:par>
                          <p:cTn id="16" fill="hold" nodeType="afterGroup">
                            <p:stCondLst>
                              <p:cond delay="1500"/>
                            </p:stCondLst>
                            <p:childTnLst>
                              <p:par>
                                <p:cTn id="17" presetID="5" presetClass="entr" presetSubtype="5" fill="hold" nodeType="afterEffect">
                                  <p:stCondLst>
                                    <p:cond delay="0"/>
                                  </p:stCondLst>
                                  <p:childTnLst>
                                    <p:set>
                                      <p:cBhvr>
                                        <p:cTn id="18" dur="1" fill="hold">
                                          <p:stCondLst>
                                            <p:cond delay="0"/>
                                          </p:stCondLst>
                                        </p:cTn>
                                        <p:tgtEl>
                                          <p:spTgt spid="61443">
                                            <p:txEl>
                                              <p:pRg st="2" end="2"/>
                                            </p:txEl>
                                          </p:spTgt>
                                        </p:tgtEl>
                                        <p:attrNameLst>
                                          <p:attrName>style.visibility</p:attrName>
                                        </p:attrNameLst>
                                      </p:cBhvr>
                                      <p:to>
                                        <p:strVal val="visible"/>
                                      </p:to>
                                    </p:set>
                                    <p:animEffect transition="in" filter="checkerboard(down)">
                                      <p:cBhvr>
                                        <p:cTn id="19" dur="500"/>
                                        <p:tgtEl>
                                          <p:spTgt spid="61443">
                                            <p:txEl>
                                              <p:pRg st="2" end="2"/>
                                            </p:txEl>
                                          </p:spTgt>
                                        </p:tgtEl>
                                      </p:cBhvr>
                                    </p:animEffect>
                                  </p:childTnLst>
                                </p:cTn>
                              </p:par>
                            </p:childTnLst>
                          </p:cTn>
                        </p:par>
                        <p:par>
                          <p:cTn id="20" fill="hold" nodeType="afterGroup">
                            <p:stCondLst>
                              <p:cond delay="2000"/>
                            </p:stCondLst>
                            <p:childTnLst>
                              <p:par>
                                <p:cTn id="21" presetID="5" presetClass="entr" presetSubtype="5" fill="hold" nodeType="afterEffect">
                                  <p:stCondLst>
                                    <p:cond delay="0"/>
                                  </p:stCondLst>
                                  <p:childTnLst>
                                    <p:set>
                                      <p:cBhvr>
                                        <p:cTn id="22" dur="1" fill="hold">
                                          <p:stCondLst>
                                            <p:cond delay="0"/>
                                          </p:stCondLst>
                                        </p:cTn>
                                        <p:tgtEl>
                                          <p:spTgt spid="61443">
                                            <p:txEl>
                                              <p:pRg st="3" end="3"/>
                                            </p:txEl>
                                          </p:spTgt>
                                        </p:tgtEl>
                                        <p:attrNameLst>
                                          <p:attrName>style.visibility</p:attrName>
                                        </p:attrNameLst>
                                      </p:cBhvr>
                                      <p:to>
                                        <p:strVal val="visible"/>
                                      </p:to>
                                    </p:set>
                                    <p:animEffect transition="in" filter="checkerboard(down)">
                                      <p:cBhvr>
                                        <p:cTn id="23" dur="500"/>
                                        <p:tgtEl>
                                          <p:spTgt spid="614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CFEB21C0-0C83-403C-94F3-529DFA6086D1}" type="slidenum">
              <a:rPr lang="zh-TW" altLang="en-US"/>
              <a:pPr>
                <a:defRPr/>
              </a:pPr>
              <a:t>110</a:t>
            </a:fld>
            <a:endParaRPr lang="en-US" altLang="zh-TW"/>
          </a:p>
        </p:txBody>
      </p:sp>
      <p:sp>
        <p:nvSpPr>
          <p:cNvPr id="132097" name="標題 1"/>
          <p:cNvSpPr>
            <a:spLocks noGrp="1"/>
          </p:cNvSpPr>
          <p:nvPr>
            <p:ph type="title"/>
          </p:nvPr>
        </p:nvSpPr>
        <p:spPr/>
        <p:txBody>
          <a:bodyPr/>
          <a:lstStyle/>
          <a:p>
            <a:r>
              <a:rPr lang="zh-TW" altLang="en-US" smtClean="0"/>
              <a:t>供應廠商資料</a:t>
            </a:r>
          </a:p>
        </p:txBody>
      </p:sp>
      <p:sp>
        <p:nvSpPr>
          <p:cNvPr id="132098" name="內容版面配置區 2"/>
          <p:cNvSpPr>
            <a:spLocks noGrp="1"/>
          </p:cNvSpPr>
          <p:nvPr>
            <p:ph idx="1"/>
          </p:nvPr>
        </p:nvSpPr>
        <p:spPr/>
        <p:txBody>
          <a:bodyPr/>
          <a:lstStyle/>
          <a:p>
            <a:r>
              <a:rPr lang="zh-TW" altLang="en-US" smtClean="0"/>
              <a:t>目標</a:t>
            </a:r>
            <a:endParaRPr lang="en-US" altLang="zh-TW" smtClean="0"/>
          </a:p>
          <a:p>
            <a:pPr lvl="1"/>
            <a:r>
              <a:rPr lang="zh-TW" altLang="en-US" sz="1800" smtClean="0"/>
              <a:t>將廠商名單中「優先公司」資料輸入到系統</a:t>
            </a:r>
            <a:endParaRPr lang="en-US" altLang="zh-TW" sz="1800" smtClean="0"/>
          </a:p>
          <a:p>
            <a:r>
              <a:rPr lang="zh-TW" altLang="en-US" smtClean="0"/>
              <a:t>作業</a:t>
            </a:r>
            <a:endParaRPr lang="en-US" altLang="zh-TW" smtClean="0"/>
          </a:p>
          <a:p>
            <a:pPr lvl="1"/>
            <a:r>
              <a:rPr lang="zh-TW" altLang="en-US" sz="1800" smtClean="0"/>
              <a:t>給予「優先公司」一個編號，然後將資料輸入到「</a:t>
            </a:r>
            <a:r>
              <a:rPr lang="zh-TW" altLang="en-US" sz="1800" smtClean="0">
                <a:solidFill>
                  <a:schemeClr val="hlink"/>
                </a:solidFill>
              </a:rPr>
              <a:t>供應廠商資料建立作業</a:t>
            </a:r>
            <a:r>
              <a:rPr lang="zh-TW" altLang="en-US" sz="180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2097"/>
                                        </p:tgtEl>
                                        <p:attrNameLst>
                                          <p:attrName>style.visibility</p:attrName>
                                        </p:attrNameLst>
                                      </p:cBhvr>
                                      <p:to>
                                        <p:strVal val="visible"/>
                                      </p:to>
                                    </p:set>
                                    <p:animEffect transition="in" filter="dissolve">
                                      <p:cBhvr>
                                        <p:cTn id="7" dur="500"/>
                                        <p:tgtEl>
                                          <p:spTgt spid="132097"/>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32098">
                                            <p:txEl>
                                              <p:pRg st="0" end="0"/>
                                            </p:txEl>
                                          </p:spTgt>
                                        </p:tgtEl>
                                        <p:attrNameLst>
                                          <p:attrName>style.visibility</p:attrName>
                                        </p:attrNameLst>
                                      </p:cBhvr>
                                      <p:to>
                                        <p:strVal val="visible"/>
                                      </p:to>
                                    </p:set>
                                    <p:animEffect transition="in" filter="blinds(horizontal)">
                                      <p:cBhvr>
                                        <p:cTn id="11" dur="500"/>
                                        <p:tgtEl>
                                          <p:spTgt spid="132098">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2098">
                                            <p:txEl>
                                              <p:pRg st="1" end="1"/>
                                            </p:txEl>
                                          </p:spTgt>
                                        </p:tgtEl>
                                        <p:attrNameLst>
                                          <p:attrName>style.visibility</p:attrName>
                                        </p:attrNameLst>
                                      </p:cBhvr>
                                      <p:to>
                                        <p:strVal val="visible"/>
                                      </p:to>
                                    </p:set>
                                    <p:animEffect transition="in" filter="blinds(horizontal)">
                                      <p:cBhvr>
                                        <p:cTn id="15" dur="500"/>
                                        <p:tgtEl>
                                          <p:spTgt spid="132098">
                                            <p:txEl>
                                              <p:pRg st="1" end="1"/>
                                            </p:txEl>
                                          </p:spTgt>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132098">
                                            <p:txEl>
                                              <p:pRg st="2" end="2"/>
                                            </p:txEl>
                                          </p:spTgt>
                                        </p:tgtEl>
                                        <p:attrNameLst>
                                          <p:attrName>style.visibility</p:attrName>
                                        </p:attrNameLst>
                                      </p:cBhvr>
                                      <p:to>
                                        <p:strVal val="visible"/>
                                      </p:to>
                                    </p:set>
                                    <p:animEffect transition="in" filter="blinds(horizontal)">
                                      <p:cBhvr>
                                        <p:cTn id="19" dur="500"/>
                                        <p:tgtEl>
                                          <p:spTgt spid="132098">
                                            <p:txEl>
                                              <p:pRg st="2" end="2"/>
                                            </p:txEl>
                                          </p:spTgt>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132098">
                                            <p:txEl>
                                              <p:pRg st="3" end="3"/>
                                            </p:txEl>
                                          </p:spTgt>
                                        </p:tgtEl>
                                        <p:attrNameLst>
                                          <p:attrName>style.visibility</p:attrName>
                                        </p:attrNameLst>
                                      </p:cBhvr>
                                      <p:to>
                                        <p:strVal val="visible"/>
                                      </p:to>
                                    </p:set>
                                    <p:animEffect transition="in" filter="blinds(horizontal)">
                                      <p:cBhvr>
                                        <p:cTn id="23" dur="500"/>
                                        <p:tgtEl>
                                          <p:spTgt spid="1320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pPr>
              <a:defRPr/>
            </a:pPr>
            <a:fld id="{681475F6-E824-4282-8DF3-D2389C2AF7F2}" type="slidenum">
              <a:rPr lang="zh-TW" altLang="en-US"/>
              <a:pPr>
                <a:defRPr/>
              </a:pPr>
              <a:t>111</a:t>
            </a:fld>
            <a:endParaRPr lang="en-US" altLang="zh-TW"/>
          </a:p>
        </p:txBody>
      </p:sp>
      <p:sp>
        <p:nvSpPr>
          <p:cNvPr id="133121" name="標題 1"/>
          <p:cNvSpPr>
            <a:spLocks noGrp="1"/>
          </p:cNvSpPr>
          <p:nvPr>
            <p:ph type="title"/>
          </p:nvPr>
        </p:nvSpPr>
        <p:spPr/>
        <p:txBody>
          <a:bodyPr/>
          <a:lstStyle/>
          <a:p>
            <a:r>
              <a:rPr lang="zh-TW" altLang="en-US" smtClean="0"/>
              <a:t>供應廠商資料 </a:t>
            </a:r>
            <a:r>
              <a:rPr lang="en-US" altLang="zh-TW" b="1" i="1" smtClean="0"/>
              <a:t>(Cont.)</a:t>
            </a:r>
            <a:endParaRPr lang="zh-TW" altLang="en-US" b="1" i="1" smtClean="0"/>
          </a:p>
        </p:txBody>
      </p:sp>
      <p:sp>
        <p:nvSpPr>
          <p:cNvPr id="116740" name="內容版面配置區 2"/>
          <p:cNvSpPr>
            <a:spLocks noGrp="1"/>
          </p:cNvSpPr>
          <p:nvPr>
            <p:ph idx="1"/>
          </p:nvPr>
        </p:nvSpPr>
        <p:spPr/>
        <p:txBody>
          <a:bodyPr/>
          <a:lstStyle/>
          <a:p>
            <a:endParaRPr lang="zh-TW" altLang="en-US" smtClean="0"/>
          </a:p>
        </p:txBody>
      </p:sp>
      <p:pic>
        <p:nvPicPr>
          <p:cNvPr id="1331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28875"/>
            <a:ext cx="7072313"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571625" y="3263900"/>
            <a:ext cx="6215063" cy="80803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7" name="矩形 6"/>
          <p:cNvSpPr/>
          <p:nvPr/>
        </p:nvSpPr>
        <p:spPr>
          <a:xfrm>
            <a:off x="1143000" y="4071938"/>
            <a:ext cx="785813" cy="214312"/>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3121"/>
                                        </p:tgtEl>
                                        <p:attrNameLst>
                                          <p:attrName>style.visibility</p:attrName>
                                        </p:attrNameLst>
                                      </p:cBhvr>
                                      <p:to>
                                        <p:strVal val="visible"/>
                                      </p:to>
                                    </p:set>
                                    <p:animEffect transition="in" filter="dissolve">
                                      <p:cBhvr>
                                        <p:cTn id="7" dur="500"/>
                                        <p:tgtEl>
                                          <p:spTgt spid="133121"/>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33123"/>
                                        </p:tgtEl>
                                        <p:attrNameLst>
                                          <p:attrName>style.visibility</p:attrName>
                                        </p:attrNameLst>
                                      </p:cBhvr>
                                      <p:to>
                                        <p:strVal val="visible"/>
                                      </p:to>
                                    </p:set>
                                    <p:animEffect transition="in" filter="dissolve">
                                      <p:cBhvr>
                                        <p:cTn id="11" dur="500"/>
                                        <p:tgtEl>
                                          <p:spTgt spid="1331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xit" presetSubtype="16" fill="hold" grpId="1" nodeType="clickEffect">
                                  <p:stCondLst>
                                    <p:cond delay="0"/>
                                  </p:stCondLst>
                                  <p:childTnLst>
                                    <p:animEffect transition="out" filter="box(in)">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nodeType="afterGroup">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1" grpId="0"/>
      <p:bldP spid="6" grpId="0" animBg="1"/>
      <p:bldP spid="6" grpId="1"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CAD58BA9-F5E9-4338-9FAE-1926443566AD}" type="slidenum">
              <a:rPr lang="zh-TW" altLang="en-US"/>
              <a:pPr>
                <a:defRPr/>
              </a:pPr>
              <a:t>112</a:t>
            </a:fld>
            <a:endParaRPr lang="en-US" altLang="zh-TW"/>
          </a:p>
        </p:txBody>
      </p:sp>
      <p:sp>
        <p:nvSpPr>
          <p:cNvPr id="201730" name="標題 1"/>
          <p:cNvSpPr>
            <a:spLocks noGrp="1"/>
          </p:cNvSpPr>
          <p:nvPr>
            <p:ph type="title" idx="4294967295"/>
          </p:nvPr>
        </p:nvSpPr>
        <p:spPr/>
        <p:txBody>
          <a:bodyPr/>
          <a:lstStyle/>
          <a:p>
            <a:r>
              <a:rPr lang="zh-TW" altLang="en-US" smtClean="0"/>
              <a:t>供應廠商資料 </a:t>
            </a:r>
            <a:r>
              <a:rPr lang="en-US" altLang="zh-TW" b="1" i="1" smtClean="0"/>
              <a:t>(Cont.)</a:t>
            </a:r>
            <a:endParaRPr lang="zh-TW" altLang="en-US" b="1" i="1" smtClean="0"/>
          </a:p>
        </p:txBody>
      </p:sp>
      <p:pic>
        <p:nvPicPr>
          <p:cNvPr id="2017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2357438"/>
            <a:ext cx="6786563"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214563" y="4143375"/>
            <a:ext cx="1214437" cy="71437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AutoShape 6"/>
          <p:cNvSpPr>
            <a:spLocks noChangeArrowheads="1"/>
          </p:cNvSpPr>
          <p:nvPr/>
        </p:nvSpPr>
        <p:spPr bwMode="auto">
          <a:xfrm>
            <a:off x="3492500" y="3500438"/>
            <a:ext cx="4679950" cy="936625"/>
          </a:xfrm>
          <a:prstGeom prst="wedgeRoundRectCallout">
            <a:avLst>
              <a:gd name="adj1" fmla="val -50644"/>
              <a:gd name="adj2" fmla="val 73222"/>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a:effectLst>
                  <a:outerShdw blurRad="38100" dist="38100" dir="2700000" algn="tl">
                    <a:srgbClr val="FFFFFF"/>
                  </a:outerShdw>
                </a:effectLst>
                <a:ea typeface="標楷體" pitchFamily="65" charset="-120"/>
              </a:rPr>
              <a:t>供應商的交易狀況說明，判斷是否可以繼續與該廠商交易</a:t>
            </a:r>
            <a:endParaRPr lang="en-US" altLang="zh-TW">
              <a:effectLst>
                <a:outerShdw blurRad="38100" dist="38100" dir="2700000" algn="tl">
                  <a:srgbClr val="FFFFFF"/>
                </a:outerShdw>
              </a:effectLst>
              <a:ea typeface="標楷體"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1730"/>
                                        </p:tgtEl>
                                        <p:attrNameLst>
                                          <p:attrName>style.visibility</p:attrName>
                                        </p:attrNameLst>
                                      </p:cBhvr>
                                      <p:to>
                                        <p:strVal val="visible"/>
                                      </p:to>
                                    </p:set>
                                    <p:animEffect transition="in" filter="dissolve">
                                      <p:cBhvr>
                                        <p:cTn id="11" dur="500"/>
                                        <p:tgtEl>
                                          <p:spTgt spid="201730"/>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1732"/>
                                        </p:tgtEl>
                                        <p:attrNameLst>
                                          <p:attrName>style.visibility</p:attrName>
                                        </p:attrNameLst>
                                      </p:cBhvr>
                                      <p:to>
                                        <p:strVal val="visible"/>
                                      </p:to>
                                    </p:set>
                                    <p:animEffect transition="in" filter="blinds(horizontal)">
                                      <p:cBhvr>
                                        <p:cTn id="15" dur="500"/>
                                        <p:tgtEl>
                                          <p:spTgt spid="201732"/>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1"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0" grpId="0"/>
      <p:bldP spid="5" grpId="0" animBg="1"/>
      <p:bldP spid="6" grpId="0" animBg="1"/>
      <p:bldP spid="6"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730097D3-DA28-4816-B125-77ED071B5E22}" type="slidenum">
              <a:rPr lang="zh-TW" altLang="en-US"/>
              <a:pPr>
                <a:defRPr/>
              </a:pPr>
              <a:t>113</a:t>
            </a:fld>
            <a:endParaRPr lang="en-US" altLang="zh-TW"/>
          </a:p>
        </p:txBody>
      </p:sp>
      <p:sp>
        <p:nvSpPr>
          <p:cNvPr id="134145" name="標題 1"/>
          <p:cNvSpPr>
            <a:spLocks noGrp="1"/>
          </p:cNvSpPr>
          <p:nvPr>
            <p:ph type="title"/>
          </p:nvPr>
        </p:nvSpPr>
        <p:spPr/>
        <p:txBody>
          <a:bodyPr/>
          <a:lstStyle/>
          <a:p>
            <a:r>
              <a:rPr lang="zh-TW" altLang="en-US" smtClean="0"/>
              <a:t>供應廠商資料 </a:t>
            </a:r>
            <a:r>
              <a:rPr lang="en-US" altLang="zh-TW" b="1" i="1" smtClean="0"/>
              <a:t>(Cont.)</a:t>
            </a:r>
            <a:endParaRPr lang="zh-TW" altLang="en-US" b="1" i="1" smtClean="0"/>
          </a:p>
        </p:txBody>
      </p:sp>
      <p:sp>
        <p:nvSpPr>
          <p:cNvPr id="134151" name="Rectangle 7"/>
          <p:cNvSpPr>
            <a:spLocks noGrp="1"/>
          </p:cNvSpPr>
          <p:nvPr>
            <p:ph type="body" idx="4294967295"/>
          </p:nvPr>
        </p:nvSpPr>
        <p:spPr/>
        <p:txBody>
          <a:bodyPr/>
          <a:lstStyle/>
          <a:p>
            <a:pPr marL="381000" indent="-381000">
              <a:lnSpc>
                <a:spcPct val="105000"/>
              </a:lnSpc>
              <a:spcBef>
                <a:spcPct val="45000"/>
              </a:spcBef>
              <a:defRPr/>
            </a:pPr>
            <a:r>
              <a:rPr lang="zh-TW" altLang="en-US" sz="1800" smtClean="0">
                <a:solidFill>
                  <a:schemeClr val="hlink"/>
                </a:solidFill>
                <a:effectLst>
                  <a:outerShdw blurRad="38100" dist="38100" dir="2700000" algn="tl">
                    <a:srgbClr val="C0C0C0"/>
                  </a:outerShdw>
                </a:effectLst>
              </a:rPr>
              <a:t>已核准</a:t>
            </a:r>
            <a:r>
              <a:rPr lang="zh-TW" altLang="en-US" sz="1800" smtClean="0">
                <a:solidFill>
                  <a:schemeClr val="tx1"/>
                </a:solidFill>
                <a:effectLst>
                  <a:outerShdw blurRad="38100" dist="38100" dir="2700000" algn="tl">
                    <a:srgbClr val="C0C0C0"/>
                  </a:outerShdw>
                </a:effectLst>
              </a:rPr>
              <a:t>：可正常與該廠商下採購單或進貨</a:t>
            </a:r>
            <a:endParaRPr lang="en-US" altLang="zh-TW" sz="1800" smtClean="0">
              <a:solidFill>
                <a:schemeClr val="tx1"/>
              </a:solidFill>
              <a:effectLst>
                <a:outerShdw blurRad="38100" dist="38100" dir="2700000" algn="tl">
                  <a:srgbClr val="C0C0C0"/>
                </a:outerShdw>
              </a:effectLst>
            </a:endParaRPr>
          </a:p>
          <a:p>
            <a:pPr marL="381000" indent="-381000">
              <a:lnSpc>
                <a:spcPct val="105000"/>
              </a:lnSpc>
              <a:spcBef>
                <a:spcPct val="45000"/>
              </a:spcBef>
              <a:defRPr/>
            </a:pPr>
            <a:r>
              <a:rPr lang="zh-TW" altLang="en-US" sz="1800" smtClean="0">
                <a:solidFill>
                  <a:schemeClr val="hlink"/>
                </a:solidFill>
                <a:effectLst>
                  <a:outerShdw blurRad="38100" dist="38100" dir="2700000" algn="tl">
                    <a:srgbClr val="C0C0C0"/>
                  </a:outerShdw>
                </a:effectLst>
              </a:rPr>
              <a:t>尚待核准</a:t>
            </a:r>
            <a:r>
              <a:rPr lang="zh-TW" altLang="en-US" sz="1800" smtClean="0">
                <a:solidFill>
                  <a:schemeClr val="tx1"/>
                </a:solidFill>
                <a:effectLst>
                  <a:outerShdw blurRad="38100" dist="38100" dir="2700000" algn="tl">
                    <a:srgbClr val="C0C0C0"/>
                  </a:outerShdw>
                </a:effectLst>
              </a:rPr>
              <a:t>：</a:t>
            </a:r>
          </a:p>
          <a:p>
            <a:pPr marL="817563" lvl="1" indent="-360363">
              <a:lnSpc>
                <a:spcPct val="105000"/>
              </a:lnSpc>
              <a:spcBef>
                <a:spcPct val="15000"/>
              </a:spcBef>
              <a:defRPr/>
            </a:pPr>
            <a:r>
              <a:rPr lang="zh-TW" altLang="en-US" sz="1800" smtClean="0">
                <a:effectLst>
                  <a:outerShdw blurRad="38100" dist="38100" dir="2700000" algn="tl">
                    <a:srgbClr val="C0C0C0"/>
                  </a:outerShdw>
                </a:effectLst>
              </a:rPr>
              <a:t>還不能與該廠商下採購，例如：開發中的新供應商</a:t>
            </a:r>
          </a:p>
          <a:p>
            <a:pPr marL="817563" lvl="1" indent="-360363">
              <a:lnSpc>
                <a:spcPct val="105000"/>
              </a:lnSpc>
              <a:spcBef>
                <a:spcPct val="15000"/>
              </a:spcBef>
              <a:defRPr/>
            </a:pPr>
            <a:r>
              <a:rPr lang="zh-TW" altLang="en-US" sz="1800" smtClean="0">
                <a:effectLst>
                  <a:outerShdw blurRad="38100" dist="38100" dir="2700000" algn="tl">
                    <a:srgbClr val="C0C0C0"/>
                  </a:outerShdw>
                </a:effectLst>
              </a:rPr>
              <a:t>採購單廠商欄位</a:t>
            </a:r>
            <a:r>
              <a:rPr lang="zh-TW" altLang="en-US" sz="1800" smtClean="0">
                <a:solidFill>
                  <a:srgbClr val="FF0000"/>
                </a:solidFill>
                <a:effectLst>
                  <a:outerShdw blurRad="38100" dist="38100" dir="2700000" algn="tl">
                    <a:srgbClr val="C0C0C0"/>
                  </a:outerShdw>
                </a:effectLst>
              </a:rPr>
              <a:t>開窗看不到</a:t>
            </a:r>
            <a:r>
              <a:rPr lang="zh-TW" altLang="en-US" sz="1800" smtClean="0">
                <a:effectLst>
                  <a:outerShdw blurRad="38100" dist="38100" dir="2700000" algn="tl">
                    <a:srgbClr val="C0C0C0"/>
                  </a:outerShdw>
                </a:effectLst>
              </a:rPr>
              <a:t>尚待核准的廠商資料</a:t>
            </a:r>
          </a:p>
          <a:p>
            <a:pPr marL="817563" lvl="1" indent="-360363">
              <a:lnSpc>
                <a:spcPct val="105000"/>
              </a:lnSpc>
              <a:spcBef>
                <a:spcPct val="15000"/>
              </a:spcBef>
              <a:defRPr/>
            </a:pPr>
            <a:r>
              <a:rPr lang="zh-TW" altLang="en-US" sz="1800" smtClean="0">
                <a:effectLst>
                  <a:outerShdw blurRad="38100" dist="38100" dir="2700000" algn="tl">
                    <a:srgbClr val="C0C0C0"/>
                  </a:outerShdw>
                </a:effectLst>
              </a:rPr>
              <a:t>直接輸入廠商代碼，會出現</a:t>
            </a:r>
            <a:r>
              <a:rPr lang="zh-TW" altLang="en-US" sz="1800" smtClean="0">
                <a:solidFill>
                  <a:srgbClr val="FF0000"/>
                </a:solidFill>
                <a:effectLst>
                  <a:outerShdw blurRad="38100" dist="38100" dir="2700000" algn="tl">
                    <a:srgbClr val="C0C0C0"/>
                  </a:outerShdw>
                </a:effectLst>
              </a:rPr>
              <a:t>警告訊息</a:t>
            </a:r>
            <a:endParaRPr lang="en-US" altLang="zh-TW" sz="1800" smtClean="0">
              <a:solidFill>
                <a:srgbClr val="FF0000"/>
              </a:solidFill>
              <a:effectLst>
                <a:outerShdw blurRad="38100" dist="38100" dir="2700000" algn="tl">
                  <a:srgbClr val="C0C0C0"/>
                </a:outerShdw>
              </a:effectLst>
            </a:endParaRPr>
          </a:p>
          <a:p>
            <a:pPr marL="381000" indent="-381000">
              <a:lnSpc>
                <a:spcPct val="105000"/>
              </a:lnSpc>
              <a:spcBef>
                <a:spcPct val="45000"/>
              </a:spcBef>
              <a:defRPr/>
            </a:pPr>
            <a:r>
              <a:rPr lang="zh-TW" altLang="en-US" sz="1800" smtClean="0">
                <a:solidFill>
                  <a:schemeClr val="hlink"/>
                </a:solidFill>
                <a:effectLst>
                  <a:outerShdw blurRad="38100" dist="38100" dir="2700000" algn="tl">
                    <a:srgbClr val="C0C0C0"/>
                  </a:outerShdw>
                </a:effectLst>
              </a:rPr>
              <a:t>不准交易</a:t>
            </a:r>
            <a:r>
              <a:rPr lang="zh-TW" altLang="en-US" sz="1800" smtClean="0">
                <a:solidFill>
                  <a:schemeClr val="tx1"/>
                </a:solidFill>
                <a:effectLst>
                  <a:outerShdw blurRad="38100" dist="38100" dir="2700000" algn="tl">
                    <a:srgbClr val="C0C0C0"/>
                  </a:outerShdw>
                </a:effectLst>
              </a:rPr>
              <a:t>：</a:t>
            </a:r>
          </a:p>
          <a:p>
            <a:pPr marL="817563" lvl="1" indent="-360363">
              <a:lnSpc>
                <a:spcPct val="105000"/>
              </a:lnSpc>
              <a:spcBef>
                <a:spcPct val="25000"/>
              </a:spcBef>
              <a:defRPr/>
            </a:pPr>
            <a:r>
              <a:rPr lang="zh-TW" altLang="en-US" sz="1800" smtClean="0">
                <a:effectLst>
                  <a:outerShdw blurRad="38100" dist="38100" dir="2700000" algn="tl">
                    <a:srgbClr val="C0C0C0"/>
                  </a:outerShdw>
                </a:effectLst>
              </a:rPr>
              <a:t>嚴格控管不可以與這家廠商有採購的交易往來</a:t>
            </a:r>
          </a:p>
          <a:p>
            <a:pPr marL="817563" lvl="1" indent="-360363">
              <a:lnSpc>
                <a:spcPct val="105000"/>
              </a:lnSpc>
              <a:spcBef>
                <a:spcPct val="25000"/>
              </a:spcBef>
              <a:defRPr/>
            </a:pPr>
            <a:r>
              <a:rPr lang="zh-TW" altLang="en-US" sz="1800" smtClean="0">
                <a:effectLst>
                  <a:outerShdw blurRad="38100" dist="38100" dir="2700000" algn="tl">
                    <a:srgbClr val="C0C0C0"/>
                  </a:outerShdw>
                </a:effectLst>
              </a:rPr>
              <a:t>採購單廠商欄位</a:t>
            </a:r>
            <a:r>
              <a:rPr lang="zh-TW" altLang="en-US" sz="1800" smtClean="0">
                <a:solidFill>
                  <a:srgbClr val="FF0000"/>
                </a:solidFill>
                <a:effectLst>
                  <a:outerShdw blurRad="38100" dist="38100" dir="2700000" algn="tl">
                    <a:srgbClr val="C0C0C0"/>
                  </a:outerShdw>
                </a:effectLst>
              </a:rPr>
              <a:t>開窗看不到</a:t>
            </a:r>
            <a:r>
              <a:rPr lang="zh-TW" altLang="en-US" sz="1800" smtClean="0">
                <a:effectLst>
                  <a:outerShdw blurRad="38100" dist="38100" dir="2700000" algn="tl">
                    <a:srgbClr val="C0C0C0"/>
                  </a:outerShdw>
                </a:effectLst>
              </a:rPr>
              <a:t>不准交易的廠商資料</a:t>
            </a:r>
          </a:p>
          <a:p>
            <a:pPr marL="817563" lvl="1" indent="-360363">
              <a:lnSpc>
                <a:spcPct val="105000"/>
              </a:lnSpc>
              <a:spcBef>
                <a:spcPct val="25000"/>
              </a:spcBef>
              <a:defRPr/>
            </a:pPr>
            <a:r>
              <a:rPr lang="zh-TW" altLang="en-US" sz="1800" smtClean="0">
                <a:effectLst>
                  <a:outerShdw blurRad="38100" dist="38100" dir="2700000" algn="tl">
                    <a:srgbClr val="C0C0C0"/>
                  </a:outerShdw>
                </a:effectLst>
              </a:rPr>
              <a:t>直接輸入廠商代碼，會出現</a:t>
            </a:r>
            <a:r>
              <a:rPr lang="en-US" altLang="zh-TW" sz="1800" smtClean="0">
                <a:effectLst>
                  <a:outerShdw blurRad="38100" dist="38100" dir="2700000" algn="tl">
                    <a:srgbClr val="C0C0C0"/>
                  </a:outerShdw>
                </a:effectLst>
              </a:rPr>
              <a:t>“</a:t>
            </a:r>
            <a:r>
              <a:rPr lang="zh-TW" altLang="en-US" sz="1800" smtClean="0">
                <a:solidFill>
                  <a:srgbClr val="FF0000"/>
                </a:solidFill>
                <a:effectLst>
                  <a:outerShdw blurRad="38100" dist="38100" dir="2700000" algn="tl">
                    <a:srgbClr val="C0C0C0"/>
                  </a:outerShdw>
                </a:effectLst>
              </a:rPr>
              <a:t>錯誤訊息</a:t>
            </a:r>
            <a:r>
              <a:rPr lang="en-US" altLang="zh-TW" sz="1800" smtClean="0">
                <a:effectLst>
                  <a:outerShdw blurRad="38100" dist="38100" dir="2700000" algn="tl">
                    <a:srgbClr val="C0C0C0"/>
                  </a:outerShdw>
                </a:effectLst>
              </a:rPr>
              <a:t>”</a:t>
            </a:r>
            <a:endParaRPr lang="zh-TW" altLang="en-US"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4145"/>
                                        </p:tgtEl>
                                        <p:attrNameLst>
                                          <p:attrName>style.visibility</p:attrName>
                                        </p:attrNameLst>
                                      </p:cBhvr>
                                      <p:to>
                                        <p:strVal val="visible"/>
                                      </p:to>
                                    </p:set>
                                    <p:animEffect transition="in" filter="dissolve">
                                      <p:cBhvr>
                                        <p:cTn id="7" dur="500"/>
                                        <p:tgtEl>
                                          <p:spTgt spid="134145"/>
                                        </p:tgtEl>
                                      </p:cBhvr>
                                    </p:animEffect>
                                  </p:childTnLst>
                                </p:cTn>
                              </p:par>
                            </p:childTnLst>
                          </p:cTn>
                        </p:par>
                        <p:par>
                          <p:cTn id="8" fill="hold" nodeType="afterGroup">
                            <p:stCondLst>
                              <p:cond delay="500"/>
                            </p:stCondLst>
                            <p:childTnLst>
                              <p:par>
                                <p:cTn id="9" presetID="3" presetClass="entr" presetSubtype="5" fill="hold" nodeType="afterEffect">
                                  <p:stCondLst>
                                    <p:cond delay="0"/>
                                  </p:stCondLst>
                                  <p:childTnLst>
                                    <p:set>
                                      <p:cBhvr>
                                        <p:cTn id="10" dur="1" fill="hold">
                                          <p:stCondLst>
                                            <p:cond delay="0"/>
                                          </p:stCondLst>
                                        </p:cTn>
                                        <p:tgtEl>
                                          <p:spTgt spid="134151">
                                            <p:txEl>
                                              <p:pRg st="0" end="0"/>
                                            </p:txEl>
                                          </p:spTgt>
                                        </p:tgtEl>
                                        <p:attrNameLst>
                                          <p:attrName>style.visibility</p:attrName>
                                        </p:attrNameLst>
                                      </p:cBhvr>
                                      <p:to>
                                        <p:strVal val="visible"/>
                                      </p:to>
                                    </p:set>
                                    <p:animEffect transition="in" filter="blinds(vertical)">
                                      <p:cBhvr>
                                        <p:cTn id="11" dur="500"/>
                                        <p:tgtEl>
                                          <p:spTgt spid="134151">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nodeType="clickEffect">
                                  <p:stCondLst>
                                    <p:cond delay="0"/>
                                  </p:stCondLst>
                                  <p:childTnLst>
                                    <p:set>
                                      <p:cBhvr>
                                        <p:cTn id="15" dur="1" fill="hold">
                                          <p:stCondLst>
                                            <p:cond delay="0"/>
                                          </p:stCondLst>
                                        </p:cTn>
                                        <p:tgtEl>
                                          <p:spTgt spid="134151">
                                            <p:txEl>
                                              <p:pRg st="1" end="1"/>
                                            </p:txEl>
                                          </p:spTgt>
                                        </p:tgtEl>
                                        <p:attrNameLst>
                                          <p:attrName>style.visibility</p:attrName>
                                        </p:attrNameLst>
                                      </p:cBhvr>
                                      <p:to>
                                        <p:strVal val="visible"/>
                                      </p:to>
                                    </p:set>
                                    <p:animEffect transition="in" filter="blinds(vertical)">
                                      <p:cBhvr>
                                        <p:cTn id="16" dur="500"/>
                                        <p:tgtEl>
                                          <p:spTgt spid="134151">
                                            <p:txEl>
                                              <p:pRg st="1" end="1"/>
                                            </p:txEl>
                                          </p:spTgt>
                                        </p:tgtEl>
                                      </p:cBhvr>
                                    </p:animEffect>
                                  </p:childTnLst>
                                </p:cTn>
                              </p:par>
                            </p:childTnLst>
                          </p:cTn>
                        </p:par>
                        <p:par>
                          <p:cTn id="17" fill="hold" nodeType="afterGroup">
                            <p:stCondLst>
                              <p:cond delay="500"/>
                            </p:stCondLst>
                            <p:childTnLst>
                              <p:par>
                                <p:cTn id="18" presetID="3" presetClass="entr" presetSubtype="5" fill="hold" nodeType="afterEffect">
                                  <p:stCondLst>
                                    <p:cond delay="0"/>
                                  </p:stCondLst>
                                  <p:childTnLst>
                                    <p:set>
                                      <p:cBhvr>
                                        <p:cTn id="19" dur="1" fill="hold">
                                          <p:stCondLst>
                                            <p:cond delay="0"/>
                                          </p:stCondLst>
                                        </p:cTn>
                                        <p:tgtEl>
                                          <p:spTgt spid="134151">
                                            <p:txEl>
                                              <p:pRg st="2" end="2"/>
                                            </p:txEl>
                                          </p:spTgt>
                                        </p:tgtEl>
                                        <p:attrNameLst>
                                          <p:attrName>style.visibility</p:attrName>
                                        </p:attrNameLst>
                                      </p:cBhvr>
                                      <p:to>
                                        <p:strVal val="visible"/>
                                      </p:to>
                                    </p:set>
                                    <p:animEffect transition="in" filter="blinds(vertical)">
                                      <p:cBhvr>
                                        <p:cTn id="20" dur="500"/>
                                        <p:tgtEl>
                                          <p:spTgt spid="134151">
                                            <p:txEl>
                                              <p:pRg st="2" end="2"/>
                                            </p:txEl>
                                          </p:spTgt>
                                        </p:tgtEl>
                                      </p:cBhvr>
                                    </p:animEffect>
                                  </p:childTnLst>
                                </p:cTn>
                              </p:par>
                            </p:childTnLst>
                          </p:cTn>
                        </p:par>
                        <p:par>
                          <p:cTn id="21" fill="hold" nodeType="afterGroup">
                            <p:stCondLst>
                              <p:cond delay="1000"/>
                            </p:stCondLst>
                            <p:childTnLst>
                              <p:par>
                                <p:cTn id="22" presetID="3" presetClass="entr" presetSubtype="5" fill="hold" nodeType="afterEffect">
                                  <p:stCondLst>
                                    <p:cond delay="0"/>
                                  </p:stCondLst>
                                  <p:childTnLst>
                                    <p:set>
                                      <p:cBhvr>
                                        <p:cTn id="23" dur="1" fill="hold">
                                          <p:stCondLst>
                                            <p:cond delay="0"/>
                                          </p:stCondLst>
                                        </p:cTn>
                                        <p:tgtEl>
                                          <p:spTgt spid="134151">
                                            <p:txEl>
                                              <p:pRg st="3" end="3"/>
                                            </p:txEl>
                                          </p:spTgt>
                                        </p:tgtEl>
                                        <p:attrNameLst>
                                          <p:attrName>style.visibility</p:attrName>
                                        </p:attrNameLst>
                                      </p:cBhvr>
                                      <p:to>
                                        <p:strVal val="visible"/>
                                      </p:to>
                                    </p:set>
                                    <p:animEffect transition="in" filter="blinds(vertical)">
                                      <p:cBhvr>
                                        <p:cTn id="24" dur="500"/>
                                        <p:tgtEl>
                                          <p:spTgt spid="134151">
                                            <p:txEl>
                                              <p:pRg st="3" end="3"/>
                                            </p:txEl>
                                          </p:spTgt>
                                        </p:tgtEl>
                                      </p:cBhvr>
                                    </p:animEffect>
                                  </p:childTnLst>
                                </p:cTn>
                              </p:par>
                            </p:childTnLst>
                          </p:cTn>
                        </p:par>
                        <p:par>
                          <p:cTn id="25" fill="hold" nodeType="afterGroup">
                            <p:stCondLst>
                              <p:cond delay="1500"/>
                            </p:stCondLst>
                            <p:childTnLst>
                              <p:par>
                                <p:cTn id="26" presetID="3" presetClass="entr" presetSubtype="5" fill="hold" nodeType="afterEffect">
                                  <p:stCondLst>
                                    <p:cond delay="0"/>
                                  </p:stCondLst>
                                  <p:childTnLst>
                                    <p:set>
                                      <p:cBhvr>
                                        <p:cTn id="27" dur="1" fill="hold">
                                          <p:stCondLst>
                                            <p:cond delay="0"/>
                                          </p:stCondLst>
                                        </p:cTn>
                                        <p:tgtEl>
                                          <p:spTgt spid="134151">
                                            <p:txEl>
                                              <p:pRg st="4" end="4"/>
                                            </p:txEl>
                                          </p:spTgt>
                                        </p:tgtEl>
                                        <p:attrNameLst>
                                          <p:attrName>style.visibility</p:attrName>
                                        </p:attrNameLst>
                                      </p:cBhvr>
                                      <p:to>
                                        <p:strVal val="visible"/>
                                      </p:to>
                                    </p:set>
                                    <p:animEffect transition="in" filter="blinds(vertical)">
                                      <p:cBhvr>
                                        <p:cTn id="28" dur="500"/>
                                        <p:tgtEl>
                                          <p:spTgt spid="134151">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5" fill="hold" nodeType="clickEffect">
                                  <p:stCondLst>
                                    <p:cond delay="0"/>
                                  </p:stCondLst>
                                  <p:childTnLst>
                                    <p:set>
                                      <p:cBhvr>
                                        <p:cTn id="32" dur="1" fill="hold">
                                          <p:stCondLst>
                                            <p:cond delay="0"/>
                                          </p:stCondLst>
                                        </p:cTn>
                                        <p:tgtEl>
                                          <p:spTgt spid="134151">
                                            <p:txEl>
                                              <p:pRg st="5" end="5"/>
                                            </p:txEl>
                                          </p:spTgt>
                                        </p:tgtEl>
                                        <p:attrNameLst>
                                          <p:attrName>style.visibility</p:attrName>
                                        </p:attrNameLst>
                                      </p:cBhvr>
                                      <p:to>
                                        <p:strVal val="visible"/>
                                      </p:to>
                                    </p:set>
                                    <p:animEffect transition="in" filter="blinds(vertical)">
                                      <p:cBhvr>
                                        <p:cTn id="33" dur="500"/>
                                        <p:tgtEl>
                                          <p:spTgt spid="134151">
                                            <p:txEl>
                                              <p:pRg st="5" end="5"/>
                                            </p:txEl>
                                          </p:spTgt>
                                        </p:tgtEl>
                                      </p:cBhvr>
                                    </p:animEffect>
                                  </p:childTnLst>
                                </p:cTn>
                              </p:par>
                            </p:childTnLst>
                          </p:cTn>
                        </p:par>
                        <p:par>
                          <p:cTn id="34" fill="hold" nodeType="afterGroup">
                            <p:stCondLst>
                              <p:cond delay="500"/>
                            </p:stCondLst>
                            <p:childTnLst>
                              <p:par>
                                <p:cTn id="35" presetID="3" presetClass="entr" presetSubtype="5" fill="hold" nodeType="afterEffect">
                                  <p:stCondLst>
                                    <p:cond delay="0"/>
                                  </p:stCondLst>
                                  <p:childTnLst>
                                    <p:set>
                                      <p:cBhvr>
                                        <p:cTn id="36" dur="1" fill="hold">
                                          <p:stCondLst>
                                            <p:cond delay="0"/>
                                          </p:stCondLst>
                                        </p:cTn>
                                        <p:tgtEl>
                                          <p:spTgt spid="134151">
                                            <p:txEl>
                                              <p:pRg st="6" end="6"/>
                                            </p:txEl>
                                          </p:spTgt>
                                        </p:tgtEl>
                                        <p:attrNameLst>
                                          <p:attrName>style.visibility</p:attrName>
                                        </p:attrNameLst>
                                      </p:cBhvr>
                                      <p:to>
                                        <p:strVal val="visible"/>
                                      </p:to>
                                    </p:set>
                                    <p:animEffect transition="in" filter="blinds(vertical)">
                                      <p:cBhvr>
                                        <p:cTn id="37" dur="500"/>
                                        <p:tgtEl>
                                          <p:spTgt spid="134151">
                                            <p:txEl>
                                              <p:pRg st="6" end="6"/>
                                            </p:txEl>
                                          </p:spTgt>
                                        </p:tgtEl>
                                      </p:cBhvr>
                                    </p:animEffect>
                                  </p:childTnLst>
                                </p:cTn>
                              </p:par>
                            </p:childTnLst>
                          </p:cTn>
                        </p:par>
                        <p:par>
                          <p:cTn id="38" fill="hold" nodeType="afterGroup">
                            <p:stCondLst>
                              <p:cond delay="1000"/>
                            </p:stCondLst>
                            <p:childTnLst>
                              <p:par>
                                <p:cTn id="39" presetID="3" presetClass="entr" presetSubtype="5" fill="hold" nodeType="afterEffect">
                                  <p:stCondLst>
                                    <p:cond delay="0"/>
                                  </p:stCondLst>
                                  <p:childTnLst>
                                    <p:set>
                                      <p:cBhvr>
                                        <p:cTn id="40" dur="1" fill="hold">
                                          <p:stCondLst>
                                            <p:cond delay="0"/>
                                          </p:stCondLst>
                                        </p:cTn>
                                        <p:tgtEl>
                                          <p:spTgt spid="134151">
                                            <p:txEl>
                                              <p:pRg st="7" end="7"/>
                                            </p:txEl>
                                          </p:spTgt>
                                        </p:tgtEl>
                                        <p:attrNameLst>
                                          <p:attrName>style.visibility</p:attrName>
                                        </p:attrNameLst>
                                      </p:cBhvr>
                                      <p:to>
                                        <p:strVal val="visible"/>
                                      </p:to>
                                    </p:set>
                                    <p:animEffect transition="in" filter="blinds(vertical)">
                                      <p:cBhvr>
                                        <p:cTn id="41" dur="500"/>
                                        <p:tgtEl>
                                          <p:spTgt spid="134151">
                                            <p:txEl>
                                              <p:pRg st="7" end="7"/>
                                            </p:txEl>
                                          </p:spTgt>
                                        </p:tgtEl>
                                      </p:cBhvr>
                                    </p:animEffect>
                                  </p:childTnLst>
                                </p:cTn>
                              </p:par>
                            </p:childTnLst>
                          </p:cTn>
                        </p:par>
                        <p:par>
                          <p:cTn id="42" fill="hold" nodeType="afterGroup">
                            <p:stCondLst>
                              <p:cond delay="1500"/>
                            </p:stCondLst>
                            <p:childTnLst>
                              <p:par>
                                <p:cTn id="43" presetID="3" presetClass="entr" presetSubtype="5" fill="hold" nodeType="afterEffect">
                                  <p:stCondLst>
                                    <p:cond delay="0"/>
                                  </p:stCondLst>
                                  <p:childTnLst>
                                    <p:set>
                                      <p:cBhvr>
                                        <p:cTn id="44" dur="1" fill="hold">
                                          <p:stCondLst>
                                            <p:cond delay="0"/>
                                          </p:stCondLst>
                                        </p:cTn>
                                        <p:tgtEl>
                                          <p:spTgt spid="134151">
                                            <p:txEl>
                                              <p:pRg st="8" end="8"/>
                                            </p:txEl>
                                          </p:spTgt>
                                        </p:tgtEl>
                                        <p:attrNameLst>
                                          <p:attrName>style.visibility</p:attrName>
                                        </p:attrNameLst>
                                      </p:cBhvr>
                                      <p:to>
                                        <p:strVal val="visible"/>
                                      </p:to>
                                    </p:set>
                                    <p:animEffect transition="in" filter="blinds(vertical)">
                                      <p:cBhvr>
                                        <p:cTn id="45" dur="500"/>
                                        <p:tgtEl>
                                          <p:spTgt spid="1341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5"/>
          <p:cNvSpPr>
            <a:spLocks noGrp="1"/>
          </p:cNvSpPr>
          <p:nvPr>
            <p:ph type="sldNum" sz="quarter" idx="12"/>
          </p:nvPr>
        </p:nvSpPr>
        <p:spPr/>
        <p:txBody>
          <a:bodyPr/>
          <a:lstStyle/>
          <a:p>
            <a:pPr>
              <a:defRPr/>
            </a:pPr>
            <a:fld id="{3E637055-2E0F-4D26-9BB1-23201E95F929}" type="slidenum">
              <a:rPr lang="zh-TW" altLang="en-US"/>
              <a:pPr>
                <a:defRPr/>
              </a:pPr>
              <a:t>114</a:t>
            </a:fld>
            <a:endParaRPr lang="en-US" altLang="zh-TW"/>
          </a:p>
        </p:txBody>
      </p:sp>
      <p:sp>
        <p:nvSpPr>
          <p:cNvPr id="135169" name="標題 1"/>
          <p:cNvSpPr>
            <a:spLocks noGrp="1"/>
          </p:cNvSpPr>
          <p:nvPr>
            <p:ph type="title"/>
          </p:nvPr>
        </p:nvSpPr>
        <p:spPr/>
        <p:txBody>
          <a:bodyPr/>
          <a:lstStyle/>
          <a:p>
            <a:r>
              <a:rPr lang="zh-TW" altLang="en-US" smtClean="0"/>
              <a:t>允許分批交貨</a:t>
            </a:r>
          </a:p>
        </p:txBody>
      </p:sp>
      <p:sp>
        <p:nvSpPr>
          <p:cNvPr id="119812" name="內容版面配置區 2"/>
          <p:cNvSpPr>
            <a:spLocks noGrp="1"/>
          </p:cNvSpPr>
          <p:nvPr>
            <p:ph idx="1"/>
          </p:nvPr>
        </p:nvSpPr>
        <p:spPr/>
        <p:txBody>
          <a:bodyPr/>
          <a:lstStyle/>
          <a:p>
            <a:endParaRPr lang="zh-TW" altLang="en-US" smtClean="0"/>
          </a:p>
        </p:txBody>
      </p:sp>
      <p:pic>
        <p:nvPicPr>
          <p:cNvPr id="1351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20938"/>
            <a:ext cx="78867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55650" y="4724400"/>
            <a:ext cx="1357313" cy="35718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矩形 5"/>
          <p:cNvSpPr/>
          <p:nvPr/>
        </p:nvSpPr>
        <p:spPr>
          <a:xfrm>
            <a:off x="1547813" y="4221163"/>
            <a:ext cx="785812" cy="214312"/>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7" name="圓角矩形 6"/>
          <p:cNvSpPr>
            <a:spLocks noChangeArrowheads="1"/>
          </p:cNvSpPr>
          <p:nvPr/>
        </p:nvSpPr>
        <p:spPr bwMode="auto">
          <a:xfrm>
            <a:off x="684213" y="5157788"/>
            <a:ext cx="6335712" cy="590550"/>
          </a:xfrm>
          <a:prstGeom prst="roundRect">
            <a:avLst>
              <a:gd name="adj" fmla="val 16667"/>
            </a:avLst>
          </a:prstGeom>
          <a:gradFill rotWithShape="1">
            <a:gsLst>
              <a:gs pos="0">
                <a:srgbClr val="FFFF00"/>
              </a:gs>
              <a:gs pos="50000">
                <a:srgbClr val="FFFFFF"/>
              </a:gs>
              <a:gs pos="100000">
                <a:srgbClr val="FFFF00"/>
              </a:gs>
            </a:gsLst>
            <a:lin ang="5400000" scaled="1"/>
          </a:gradFill>
          <a:ln w="12700" algn="ctr">
            <a:solidFill>
              <a:schemeClr val="tx1"/>
            </a:solidFill>
            <a:round/>
            <a:headEnd/>
            <a:tailEnd/>
          </a:ln>
        </p:spPr>
        <p:txBody>
          <a:bodyPr anchor="ctr"/>
          <a:lstStyle/>
          <a:p>
            <a:pPr marL="342900" indent="-342900"/>
            <a:r>
              <a:rPr lang="zh-TW" altLang="en-US">
                <a:ea typeface="標楷體" pitchFamily="65" charset="-120"/>
                <a:cs typeface="Times New Roman" pitchFamily="18" charset="0"/>
              </a:rPr>
              <a:t>表示採購單可以分多次進貨，一張採購單對應多張進貨單</a:t>
            </a:r>
          </a:p>
        </p:txBody>
      </p:sp>
      <p:sp>
        <p:nvSpPr>
          <p:cNvPr id="2" name="圓角矩形 6"/>
          <p:cNvSpPr>
            <a:spLocks noChangeArrowheads="1"/>
          </p:cNvSpPr>
          <p:nvPr/>
        </p:nvSpPr>
        <p:spPr bwMode="auto">
          <a:xfrm>
            <a:off x="323850" y="5157788"/>
            <a:ext cx="8640763" cy="1454150"/>
          </a:xfrm>
          <a:prstGeom prst="roundRect">
            <a:avLst>
              <a:gd name="adj" fmla="val 16667"/>
            </a:avLst>
          </a:prstGeom>
          <a:gradFill rotWithShape="1">
            <a:gsLst>
              <a:gs pos="0">
                <a:srgbClr val="99FF66"/>
              </a:gs>
              <a:gs pos="50000">
                <a:srgbClr val="FFFFFF"/>
              </a:gs>
              <a:gs pos="100000">
                <a:srgbClr val="99FF66"/>
              </a:gs>
            </a:gsLst>
            <a:lin ang="5400000" scaled="1"/>
          </a:gradFill>
          <a:ln w="12700" algn="ctr">
            <a:solidFill>
              <a:schemeClr val="bg1"/>
            </a:solidFill>
            <a:round/>
            <a:headEnd/>
            <a:tailEnd/>
          </a:ln>
        </p:spPr>
        <p:txBody>
          <a:bodyPr anchor="ctr"/>
          <a:lstStyle/>
          <a:p>
            <a:pPr marL="342900" indent="-342900">
              <a:buClr>
                <a:srgbClr val="FF0000"/>
              </a:buClr>
              <a:buSzPct val="65000"/>
              <a:buFont typeface="Wingdings" pitchFamily="2" charset="2"/>
              <a:buChar char="u"/>
            </a:pPr>
            <a:r>
              <a:rPr lang="zh-TW" altLang="en-US">
                <a:ea typeface="標楷體" pitchFamily="65" charset="-120"/>
                <a:cs typeface="Times New Roman" pitchFamily="18" charset="0"/>
              </a:rPr>
              <a:t>系統對</a:t>
            </a:r>
            <a:r>
              <a:rPr lang="zh-TW" altLang="en-US">
                <a:solidFill>
                  <a:srgbClr val="FF0000"/>
                </a:solidFill>
                <a:ea typeface="標楷體" pitchFamily="65" charset="-120"/>
                <a:cs typeface="Times New Roman" pitchFamily="18" charset="0"/>
              </a:rPr>
              <a:t>不允許分批交貨</a:t>
            </a:r>
            <a:r>
              <a:rPr lang="zh-TW" altLang="en-US">
                <a:ea typeface="標楷體" pitchFamily="65" charset="-120"/>
                <a:cs typeface="Times New Roman" pitchFamily="18" charset="0"/>
              </a:rPr>
              <a:t>的處理，於進貨單控管，進貨單需核對採購單，進貨單確認時：</a:t>
            </a:r>
          </a:p>
          <a:p>
            <a:pPr marL="800100" lvl="1" indent="-342900">
              <a:buClr>
                <a:srgbClr val="008000"/>
              </a:buClr>
              <a:buSzPct val="85000"/>
              <a:buFont typeface="Wingdings" pitchFamily="2" charset="2"/>
              <a:buChar char="Ø"/>
            </a:pPr>
            <a:r>
              <a:rPr lang="zh-TW" altLang="en-US">
                <a:ea typeface="標楷體" pitchFamily="65" charset="-120"/>
                <a:cs typeface="Times New Roman" pitchFamily="18" charset="0"/>
              </a:rPr>
              <a:t>當 </a:t>
            </a:r>
            <a:r>
              <a:rPr lang="en-US" altLang="zh-TW">
                <a:ea typeface="標楷體" pitchFamily="65" charset="-120"/>
                <a:cs typeface="Times New Roman" pitchFamily="18" charset="0"/>
              </a:rPr>
              <a:t>“</a:t>
            </a:r>
            <a:r>
              <a:rPr lang="zh-TW" altLang="en-US">
                <a:solidFill>
                  <a:schemeClr val="hlink"/>
                </a:solidFill>
                <a:ea typeface="標楷體" pitchFamily="65" charset="-120"/>
                <a:cs typeface="Times New Roman" pitchFamily="18" charset="0"/>
              </a:rPr>
              <a:t>驗收數量＞＝採購量</a:t>
            </a:r>
            <a:r>
              <a:rPr lang="en-US" altLang="zh-TW">
                <a:solidFill>
                  <a:schemeClr val="hlink"/>
                </a:solidFill>
                <a:ea typeface="標楷體" pitchFamily="65" charset="-120"/>
                <a:cs typeface="Times New Roman" pitchFamily="18" charset="0"/>
              </a:rPr>
              <a:t>” </a:t>
            </a:r>
            <a:r>
              <a:rPr lang="zh-TW" altLang="en-US">
                <a:ea typeface="標楷體" pitchFamily="65" charset="-120"/>
                <a:cs typeface="Times New Roman" pitchFamily="18" charset="0"/>
              </a:rPr>
              <a:t>時，則該採購單的結案碼更新為</a:t>
            </a:r>
            <a:r>
              <a:rPr lang="en-US" altLang="zh-TW">
                <a:ea typeface="標楷體" pitchFamily="65" charset="-120"/>
                <a:cs typeface="Times New Roman" pitchFamily="18" charset="0"/>
              </a:rPr>
              <a:t>『</a:t>
            </a:r>
            <a:r>
              <a:rPr lang="en-US" altLang="zh-TW">
                <a:solidFill>
                  <a:srgbClr val="FF0000"/>
                </a:solidFill>
                <a:ea typeface="標楷體" pitchFamily="65" charset="-120"/>
                <a:cs typeface="Times New Roman" pitchFamily="18" charset="0"/>
              </a:rPr>
              <a:t>Y.</a:t>
            </a:r>
            <a:r>
              <a:rPr lang="zh-TW" altLang="en-US">
                <a:solidFill>
                  <a:srgbClr val="FF0000"/>
                </a:solidFill>
                <a:ea typeface="標楷體" pitchFamily="65" charset="-120"/>
                <a:cs typeface="Times New Roman" pitchFamily="18" charset="0"/>
              </a:rPr>
              <a:t>自動結案</a:t>
            </a:r>
            <a:r>
              <a:rPr lang="en-US" altLang="zh-TW">
                <a:ea typeface="標楷體" pitchFamily="65" charset="-120"/>
                <a:cs typeface="Times New Roman" pitchFamily="18" charset="0"/>
              </a:rPr>
              <a:t>』</a:t>
            </a:r>
          </a:p>
          <a:p>
            <a:pPr marL="800100" lvl="1" indent="-342900">
              <a:buClr>
                <a:srgbClr val="008000"/>
              </a:buClr>
              <a:buSzPct val="85000"/>
              <a:buFont typeface="Wingdings" pitchFamily="2" charset="2"/>
              <a:buChar char="Ø"/>
            </a:pPr>
            <a:r>
              <a:rPr lang="zh-TW" altLang="en-US">
                <a:ea typeface="標楷體" pitchFamily="65" charset="-120"/>
                <a:cs typeface="Times New Roman" pitchFamily="18" charset="0"/>
              </a:rPr>
              <a:t>若 </a:t>
            </a:r>
            <a:r>
              <a:rPr lang="en-US" altLang="zh-TW">
                <a:ea typeface="標楷體" pitchFamily="65" charset="-120"/>
                <a:cs typeface="Times New Roman" pitchFamily="18" charset="0"/>
              </a:rPr>
              <a:t>“</a:t>
            </a:r>
            <a:r>
              <a:rPr lang="zh-TW" altLang="en-US">
                <a:solidFill>
                  <a:schemeClr val="hlink"/>
                </a:solidFill>
                <a:ea typeface="標楷體" pitchFamily="65" charset="-120"/>
                <a:cs typeface="Times New Roman" pitchFamily="18" charset="0"/>
              </a:rPr>
              <a:t>驗收數量＜採購量</a:t>
            </a:r>
            <a:r>
              <a:rPr lang="zh-TW" altLang="en-US">
                <a:ea typeface="標楷體" pitchFamily="65" charset="-120"/>
                <a:cs typeface="Times New Roman" pitchFamily="18" charset="0"/>
              </a:rPr>
              <a:t>時</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，則該採購單的結案碼更新為</a:t>
            </a:r>
            <a:r>
              <a:rPr lang="en-US" altLang="zh-TW">
                <a:ea typeface="標楷體" pitchFamily="65" charset="-120"/>
                <a:cs typeface="Times New Roman" pitchFamily="18" charset="0"/>
              </a:rPr>
              <a:t>『</a:t>
            </a:r>
            <a:r>
              <a:rPr lang="en-US" altLang="zh-TW">
                <a:solidFill>
                  <a:srgbClr val="FF0000"/>
                </a:solidFill>
                <a:ea typeface="標楷體" pitchFamily="65" charset="-120"/>
                <a:cs typeface="Times New Roman" pitchFamily="18" charset="0"/>
              </a:rPr>
              <a:t>y.</a:t>
            </a:r>
            <a:r>
              <a:rPr lang="zh-TW" altLang="en-US">
                <a:solidFill>
                  <a:srgbClr val="FF0000"/>
                </a:solidFill>
                <a:ea typeface="標楷體" pitchFamily="65" charset="-120"/>
                <a:cs typeface="Times New Roman" pitchFamily="18" charset="0"/>
              </a:rPr>
              <a:t> 指定結案</a:t>
            </a:r>
            <a:r>
              <a:rPr lang="en-US" altLang="zh-TW">
                <a:ea typeface="標楷體" pitchFamily="65" charset="-120"/>
                <a:cs typeface="Times New Roman" pitchFamily="18" charset="0"/>
              </a:rPr>
              <a:t>』</a:t>
            </a:r>
            <a:endParaRPr lang="zh-TW" altLang="en-US">
              <a:ea typeface="標楷體" pitchFamily="65" charset="-12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5169"/>
                                        </p:tgtEl>
                                        <p:attrNameLst>
                                          <p:attrName>style.visibility</p:attrName>
                                        </p:attrNameLst>
                                      </p:cBhvr>
                                      <p:to>
                                        <p:strVal val="visible"/>
                                      </p:to>
                                    </p:set>
                                    <p:animEffect transition="in" filter="blinds(horizontal)">
                                      <p:cBhvr>
                                        <p:cTn id="7" dur="500"/>
                                        <p:tgtEl>
                                          <p:spTgt spid="13516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35171"/>
                                        </p:tgtEl>
                                        <p:attrNameLst>
                                          <p:attrName>style.visibility</p:attrName>
                                        </p:attrNameLst>
                                      </p:cBhvr>
                                      <p:to>
                                        <p:strVal val="visible"/>
                                      </p:to>
                                    </p:set>
                                    <p:animEffect transition="in" filter="dissolve">
                                      <p:cBhvr>
                                        <p:cTn id="11" dur="500"/>
                                        <p:tgtEl>
                                          <p:spTgt spid="13517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par>
                          <p:cTn id="21" fill="hold" nodeType="afterGroup">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xit" presetSubtype="16" fill="hold" grpId="1" nodeType="clickEffect">
                                  <p:stCondLst>
                                    <p:cond delay="0"/>
                                  </p:stCondLst>
                                  <p:childTnLst>
                                    <p:animEffect transition="out" filter="box(in)">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4" presetClass="exit" presetSubtype="16" fill="hold" grpId="1" nodeType="withEffect">
                                  <p:stCondLst>
                                    <p:cond delay="0"/>
                                  </p:stCondLst>
                                  <p:childTnLst>
                                    <p:animEffect transition="out" filter="box(in)">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par>
                          <p:cTn id="33" fill="hold" nodeType="afterGroup">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69" grpId="0"/>
      <p:bldP spid="5" grpId="0" animBg="1"/>
      <p:bldP spid="5" grpId="1" animBg="1"/>
      <p:bldP spid="6" grpId="0" animBg="1"/>
      <p:bldP spid="7" grpId="0" animBg="1"/>
      <p:bldP spid="7" grpId="1" animBg="1"/>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pPr>
              <a:defRPr/>
            </a:pPr>
            <a:fld id="{35949DFA-A9F7-4537-BC26-964412F8765A}" type="slidenum">
              <a:rPr lang="zh-TW" altLang="en-US"/>
              <a:pPr>
                <a:defRPr/>
              </a:pPr>
              <a:t>115</a:t>
            </a:fld>
            <a:endParaRPr lang="en-US" altLang="zh-TW"/>
          </a:p>
        </p:txBody>
      </p:sp>
      <p:sp>
        <p:nvSpPr>
          <p:cNvPr id="136193" name="標題 1"/>
          <p:cNvSpPr>
            <a:spLocks noGrp="1"/>
          </p:cNvSpPr>
          <p:nvPr>
            <p:ph type="title"/>
          </p:nvPr>
        </p:nvSpPr>
        <p:spPr/>
        <p:txBody>
          <a:bodyPr/>
          <a:lstStyle/>
          <a:p>
            <a:r>
              <a:rPr lang="zh-TW" altLang="en-US" smtClean="0"/>
              <a:t>初次交易</a:t>
            </a:r>
          </a:p>
        </p:txBody>
      </p:sp>
      <p:sp>
        <p:nvSpPr>
          <p:cNvPr id="120836" name="內容版面配置區 2"/>
          <p:cNvSpPr>
            <a:spLocks noGrp="1"/>
          </p:cNvSpPr>
          <p:nvPr>
            <p:ph idx="1"/>
          </p:nvPr>
        </p:nvSpPr>
        <p:spPr/>
        <p:txBody>
          <a:bodyPr/>
          <a:lstStyle/>
          <a:p>
            <a:endParaRPr lang="zh-TW" altLang="en-US" smtClean="0"/>
          </a:p>
        </p:txBody>
      </p:sp>
      <p:pic>
        <p:nvPicPr>
          <p:cNvPr id="136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71750"/>
            <a:ext cx="6929438"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214438" y="4857750"/>
            <a:ext cx="1736725" cy="26193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7" name="圓角矩形 6"/>
          <p:cNvSpPr>
            <a:spLocks noChangeArrowheads="1"/>
          </p:cNvSpPr>
          <p:nvPr/>
        </p:nvSpPr>
        <p:spPr bwMode="auto">
          <a:xfrm>
            <a:off x="1187450" y="5229225"/>
            <a:ext cx="6048375" cy="519113"/>
          </a:xfrm>
          <a:prstGeom prst="roundRect">
            <a:avLst>
              <a:gd name="adj" fmla="val 16667"/>
            </a:avLst>
          </a:prstGeom>
          <a:gradFill rotWithShape="1">
            <a:gsLst>
              <a:gs pos="0">
                <a:srgbClr val="CC99FF"/>
              </a:gs>
              <a:gs pos="50000">
                <a:srgbClr val="FFFFFF"/>
              </a:gs>
              <a:gs pos="100000">
                <a:srgbClr val="CC99FF"/>
              </a:gs>
            </a:gsLst>
            <a:lin ang="5400000" scaled="1"/>
          </a:gradFill>
          <a:ln w="12700" algn="ctr">
            <a:solidFill>
              <a:schemeClr val="tx1"/>
            </a:solidFill>
            <a:round/>
            <a:headEnd/>
            <a:tailEnd/>
          </a:ln>
        </p:spPr>
        <p:txBody>
          <a:bodyPr anchor="ctr"/>
          <a:lstStyle/>
          <a:p>
            <a:pPr marL="342900" indent="-342900"/>
            <a:r>
              <a:rPr lang="zh-TW" altLang="en-US">
                <a:ea typeface="標楷體" pitchFamily="65" charset="-120"/>
                <a:cs typeface="Times New Roman" pitchFamily="18" charset="0"/>
              </a:rPr>
              <a:t>記錄第一次與廠商交易的日期，為註記欄位，自行輸入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6193"/>
                                        </p:tgtEl>
                                        <p:attrNameLst>
                                          <p:attrName>style.visibility</p:attrName>
                                        </p:attrNameLst>
                                      </p:cBhvr>
                                      <p:to>
                                        <p:strVal val="visible"/>
                                      </p:to>
                                    </p:set>
                                    <p:animEffect transition="in" filter="dissolve">
                                      <p:cBhvr>
                                        <p:cTn id="7" dur="500"/>
                                        <p:tgtEl>
                                          <p:spTgt spid="13619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36195"/>
                                        </p:tgtEl>
                                        <p:attrNameLst>
                                          <p:attrName>style.visibility</p:attrName>
                                        </p:attrNameLst>
                                      </p:cBhvr>
                                      <p:to>
                                        <p:strVal val="visible"/>
                                      </p:to>
                                    </p:set>
                                    <p:animEffect transition="in" filter="dissolve">
                                      <p:cBhvr>
                                        <p:cTn id="11" dur="500"/>
                                        <p:tgtEl>
                                          <p:spTgt spid="13619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3" grpId="0"/>
      <p:bldP spid="5" grpId="0" animBg="1"/>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pPr>
              <a:defRPr/>
            </a:pPr>
            <a:fld id="{C2EE8989-F47C-4749-A132-50A4CE293007}" type="slidenum">
              <a:rPr lang="zh-TW" altLang="en-US"/>
              <a:pPr>
                <a:defRPr/>
              </a:pPr>
              <a:t>116</a:t>
            </a:fld>
            <a:endParaRPr lang="en-US" altLang="zh-TW"/>
          </a:p>
        </p:txBody>
      </p:sp>
      <p:sp>
        <p:nvSpPr>
          <p:cNvPr id="137217" name="標題 1"/>
          <p:cNvSpPr>
            <a:spLocks noGrp="1"/>
          </p:cNvSpPr>
          <p:nvPr>
            <p:ph type="title"/>
          </p:nvPr>
        </p:nvSpPr>
        <p:spPr/>
        <p:txBody>
          <a:bodyPr/>
          <a:lstStyle/>
          <a:p>
            <a:r>
              <a:rPr lang="zh-TW" altLang="en-US" smtClean="0"/>
              <a:t>最近交易</a:t>
            </a:r>
          </a:p>
        </p:txBody>
      </p:sp>
      <p:pic>
        <p:nvPicPr>
          <p:cNvPr id="1372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2571750"/>
            <a:ext cx="6858000"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285875" y="5072063"/>
            <a:ext cx="1773238" cy="30162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7" name="圓角矩形 6"/>
          <p:cNvSpPr>
            <a:spLocks noChangeArrowheads="1"/>
          </p:cNvSpPr>
          <p:nvPr/>
        </p:nvSpPr>
        <p:spPr bwMode="auto">
          <a:xfrm>
            <a:off x="827088" y="5445125"/>
            <a:ext cx="5976937" cy="576263"/>
          </a:xfrm>
          <a:prstGeom prst="roundRect">
            <a:avLst>
              <a:gd name="adj" fmla="val 16667"/>
            </a:avLst>
          </a:prstGeom>
          <a:gradFill rotWithShape="1">
            <a:gsLst>
              <a:gs pos="0">
                <a:srgbClr val="FFFF99"/>
              </a:gs>
              <a:gs pos="50000">
                <a:srgbClr val="FFFFFF"/>
              </a:gs>
              <a:gs pos="100000">
                <a:srgbClr val="FFFF99"/>
              </a:gs>
            </a:gsLst>
            <a:lin ang="5400000" scaled="1"/>
          </a:gradFill>
          <a:ln w="12700" algn="ctr">
            <a:solidFill>
              <a:srgbClr val="000000"/>
            </a:solidFill>
            <a:round/>
            <a:headEnd/>
            <a:tailEnd/>
          </a:ln>
        </p:spPr>
        <p:txBody>
          <a:bodyPr anchor="ctr"/>
          <a:lstStyle/>
          <a:p>
            <a:pPr marL="342900" indent="-342900"/>
            <a:r>
              <a:rPr lang="zh-TW" altLang="en-US">
                <a:ea typeface="標楷體" pitchFamily="65" charset="-120"/>
                <a:cs typeface="Times New Roman" pitchFamily="18" charset="0"/>
              </a:rPr>
              <a:t>由進貨單確認時的進貨日期</a:t>
            </a:r>
            <a:r>
              <a:rPr lang="zh-TW" altLang="en-US">
                <a:solidFill>
                  <a:schemeClr val="hlink"/>
                </a:solidFill>
                <a:ea typeface="標楷體" pitchFamily="65" charset="-120"/>
                <a:cs typeface="Times New Roman" pitchFamily="18" charset="0"/>
              </a:rPr>
              <a:t>自動回寫</a:t>
            </a:r>
            <a:r>
              <a:rPr lang="zh-TW" altLang="en-US">
                <a:ea typeface="標楷體" pitchFamily="65" charset="-120"/>
                <a:cs typeface="Times New Roman" pitchFamily="18" charset="0"/>
              </a:rPr>
              <a:t>，不需要手動輸入</a:t>
            </a:r>
            <a:endParaRPr lang="en-US" altLang="zh-TW">
              <a:ea typeface="標楷體" pitchFamily="65" charset="-120"/>
              <a:cs typeface="Times New Roman" pitchFamily="18" charset="0"/>
            </a:endParaRPr>
          </a:p>
        </p:txBody>
      </p:sp>
      <p:sp>
        <p:nvSpPr>
          <p:cNvPr id="2" name="圓角矩形 6"/>
          <p:cNvSpPr>
            <a:spLocks noChangeArrowheads="1"/>
          </p:cNvSpPr>
          <p:nvPr/>
        </p:nvSpPr>
        <p:spPr bwMode="auto">
          <a:xfrm>
            <a:off x="250825" y="2852738"/>
            <a:ext cx="8429625" cy="2089150"/>
          </a:xfrm>
          <a:prstGeom prst="roundRect">
            <a:avLst>
              <a:gd name="adj" fmla="val 16667"/>
            </a:avLst>
          </a:prstGeom>
          <a:gradFill rotWithShape="1">
            <a:gsLst>
              <a:gs pos="0">
                <a:srgbClr val="99FFCC"/>
              </a:gs>
              <a:gs pos="50000">
                <a:srgbClr val="FFFFFF"/>
              </a:gs>
              <a:gs pos="100000">
                <a:srgbClr val="99FFCC"/>
              </a:gs>
            </a:gsLst>
            <a:lin ang="5400000" scaled="1"/>
          </a:gradFill>
          <a:ln w="12700" algn="ctr">
            <a:solidFill>
              <a:srgbClr val="000000"/>
            </a:solidFill>
            <a:round/>
            <a:headEnd/>
            <a:tailEnd/>
          </a:ln>
        </p:spPr>
        <p:txBody>
          <a:bodyPr anchor="ctr"/>
          <a:lstStyle/>
          <a:p>
            <a:pPr marL="342900" indent="-342900">
              <a:lnSpc>
                <a:spcPct val="105000"/>
              </a:lnSpc>
              <a:spcBef>
                <a:spcPct val="35000"/>
              </a:spcBef>
              <a:buClr>
                <a:srgbClr val="FF0000"/>
              </a:buClr>
              <a:buSzPct val="65000"/>
              <a:buFont typeface="Wingdings" pitchFamily="2" charset="2"/>
              <a:buChar char="u"/>
            </a:pPr>
            <a:r>
              <a:rPr lang="zh-TW" altLang="en-US">
                <a:ea typeface="標楷體" pitchFamily="65" charset="-120"/>
                <a:cs typeface="Times New Roman" pitchFamily="18" charset="0"/>
              </a:rPr>
              <a:t>例如：</a:t>
            </a:r>
            <a:br>
              <a:rPr lang="zh-TW" altLang="en-US">
                <a:ea typeface="標楷體" pitchFamily="65" charset="-120"/>
                <a:cs typeface="Times New Roman" pitchFamily="18" charset="0"/>
              </a:rPr>
            </a:br>
            <a:r>
              <a:rPr lang="zh-TW" altLang="en-US">
                <a:ea typeface="標楷體" pitchFamily="65" charset="-120"/>
                <a:cs typeface="Times New Roman" pitchFamily="18" charset="0"/>
              </a:rPr>
              <a:t>針對該廠商最近一次進貨日期為</a:t>
            </a:r>
            <a:r>
              <a:rPr lang="en-US" altLang="zh-TW">
                <a:ea typeface="標楷體" pitchFamily="65" charset="-120"/>
                <a:cs typeface="Times New Roman" pitchFamily="18" charset="0"/>
              </a:rPr>
              <a:t>2009/01/02</a:t>
            </a:r>
            <a:r>
              <a:rPr lang="zh-TW" altLang="en-US">
                <a:ea typeface="標楷體" pitchFamily="65" charset="-120"/>
                <a:cs typeface="Times New Roman" pitchFamily="18" charset="0"/>
              </a:rPr>
              <a:t>，則此</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最近交易</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為</a:t>
            </a:r>
            <a:r>
              <a:rPr lang="en-US" altLang="zh-TW">
                <a:ea typeface="標楷體" pitchFamily="65" charset="-120"/>
                <a:cs typeface="Times New Roman" pitchFamily="18" charset="0"/>
              </a:rPr>
              <a:t>2009/01/02</a:t>
            </a:r>
          </a:p>
          <a:p>
            <a:pPr marL="342900" indent="-342900">
              <a:lnSpc>
                <a:spcPct val="105000"/>
              </a:lnSpc>
              <a:spcBef>
                <a:spcPct val="35000"/>
              </a:spcBef>
              <a:buClr>
                <a:srgbClr val="FF0000"/>
              </a:buClr>
              <a:buSzPct val="65000"/>
              <a:buFont typeface="Wingdings" pitchFamily="2" charset="2"/>
              <a:buChar char="u"/>
            </a:pPr>
            <a:r>
              <a:rPr lang="zh-TW" altLang="en-US">
                <a:ea typeface="標楷體" pitchFamily="65" charset="-120"/>
                <a:cs typeface="Times New Roman" pitchFamily="18" charset="0"/>
              </a:rPr>
              <a:t>功用：</a:t>
            </a:r>
            <a:br>
              <a:rPr lang="zh-TW" altLang="en-US">
                <a:ea typeface="標楷體" pitchFamily="65" charset="-120"/>
                <a:cs typeface="Times New Roman" pitchFamily="18" charset="0"/>
              </a:rPr>
            </a:br>
            <a:r>
              <a:rPr lang="zh-TW" altLang="en-US">
                <a:ea typeface="標楷體" pitchFamily="65" charset="-120"/>
                <a:cs typeface="Times New Roman" pitchFamily="18" charset="0"/>
              </a:rPr>
              <a:t>如果廠商最近進的一批貨有問題時，可以先查詢最近交易的日期是哪一天，再到進貨單依據廠商跟進貨日期條件，這樣就可以找出進貨單的資料，來查看異常的商品</a:t>
            </a:r>
            <a:endParaRPr lang="en-US" altLang="zh-TW">
              <a:ea typeface="標楷體" pitchFamily="65" charset="-12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7217"/>
                                        </p:tgtEl>
                                        <p:attrNameLst>
                                          <p:attrName>style.visibility</p:attrName>
                                        </p:attrNameLst>
                                      </p:cBhvr>
                                      <p:to>
                                        <p:strVal val="visible"/>
                                      </p:to>
                                    </p:set>
                                    <p:animEffect transition="in" filter="blinds(horizontal)">
                                      <p:cBhvr>
                                        <p:cTn id="7" dur="500"/>
                                        <p:tgtEl>
                                          <p:spTgt spid="137217"/>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37219"/>
                                        </p:tgtEl>
                                        <p:attrNameLst>
                                          <p:attrName>style.visibility</p:attrName>
                                        </p:attrNameLst>
                                      </p:cBhvr>
                                      <p:to>
                                        <p:strVal val="visible"/>
                                      </p:to>
                                    </p:set>
                                    <p:animEffect transition="in" filter="blinds(horizontal)">
                                      <p:cBhvr>
                                        <p:cTn id="11" dur="500"/>
                                        <p:tgtEl>
                                          <p:spTgt spid="1372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grpId="1" nodeType="clickEffect">
                                  <p:stCondLst>
                                    <p:cond delay="0"/>
                                  </p:stCondLst>
                                  <p:childTnLst>
                                    <p:animEffect transition="out" filter="box(in)">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par>
                          <p:cTn id="26" fill="hold" nodeType="afterGroup">
                            <p:stCondLst>
                              <p:cond delay="500"/>
                            </p:stCondLst>
                            <p:childTnLst>
                              <p:par>
                                <p:cTn id="27" presetID="5" presetClass="entr" presetSubtype="5"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heckerboard(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7" grpId="0"/>
      <p:bldP spid="5" grpId="0" animBg="1"/>
      <p:bldP spid="7" grpId="0" animBg="1"/>
      <p:bldP spid="7" grpId="1"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pPr>
              <a:defRPr/>
            </a:pPr>
            <a:fld id="{5056EAD2-A0C9-4FA0-83CB-C5EDAE8A6404}" type="slidenum">
              <a:rPr lang="zh-TW" altLang="en-US"/>
              <a:pPr>
                <a:defRPr/>
              </a:pPr>
              <a:t>117</a:t>
            </a:fld>
            <a:endParaRPr lang="en-US" altLang="zh-TW"/>
          </a:p>
        </p:txBody>
      </p:sp>
      <p:pic>
        <p:nvPicPr>
          <p:cNvPr id="1382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360488"/>
            <a:ext cx="7265987"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2" name="標題 1"/>
          <p:cNvSpPr>
            <a:spLocks noGrp="1"/>
          </p:cNvSpPr>
          <p:nvPr>
            <p:ph type="title"/>
          </p:nvPr>
        </p:nvSpPr>
        <p:spPr>
          <a:xfrm>
            <a:off x="0" y="1285875"/>
            <a:ext cx="1571625" cy="1500188"/>
          </a:xfrm>
        </p:spPr>
        <p:txBody>
          <a:bodyPr/>
          <a:lstStyle/>
          <a:p>
            <a:r>
              <a:rPr lang="en-US" altLang="zh-TW" b="1" smtClean="0"/>
              <a:t>ABC</a:t>
            </a:r>
            <a:r>
              <a:rPr lang="zh-TW" altLang="en-US" smtClean="0"/>
              <a:t>等級</a:t>
            </a:r>
          </a:p>
        </p:txBody>
      </p:sp>
      <p:sp>
        <p:nvSpPr>
          <p:cNvPr id="5" name="矩形 4"/>
          <p:cNvSpPr/>
          <p:nvPr/>
        </p:nvSpPr>
        <p:spPr>
          <a:xfrm>
            <a:off x="5643563" y="5929313"/>
            <a:ext cx="1071562" cy="30797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7" name="圓角矩形 6"/>
          <p:cNvSpPr>
            <a:spLocks noChangeArrowheads="1"/>
          </p:cNvSpPr>
          <p:nvPr/>
        </p:nvSpPr>
        <p:spPr bwMode="auto">
          <a:xfrm>
            <a:off x="3635375" y="4581525"/>
            <a:ext cx="5184775" cy="1133475"/>
          </a:xfrm>
          <a:prstGeom prst="roundRect">
            <a:avLst>
              <a:gd name="adj" fmla="val 16667"/>
            </a:avLst>
          </a:prstGeom>
          <a:gradFill rotWithShape="1">
            <a:gsLst>
              <a:gs pos="0">
                <a:srgbClr val="99FFCC"/>
              </a:gs>
              <a:gs pos="50000">
                <a:srgbClr val="FFFFFF"/>
              </a:gs>
              <a:gs pos="100000">
                <a:srgbClr val="99FFCC"/>
              </a:gs>
            </a:gsLst>
            <a:lin ang="5400000" scaled="1"/>
          </a:gradFill>
          <a:ln w="12700" algn="ctr">
            <a:solidFill>
              <a:schemeClr val="tx1"/>
            </a:solidFill>
            <a:round/>
            <a:headEnd/>
            <a:tailEnd/>
          </a:ln>
        </p:spPr>
        <p:txBody>
          <a:bodyPr anchor="ctr"/>
          <a:lstStyle/>
          <a:p>
            <a:pPr marL="342900" indent="-342900">
              <a:buFontTx/>
              <a:buAutoNum type="arabicPeriod"/>
            </a:pPr>
            <a:r>
              <a:rPr lang="zh-TW" altLang="en-US">
                <a:ea typeface="標楷體" pitchFamily="65" charset="-120"/>
                <a:cs typeface="Times New Roman" pitchFamily="18" charset="0"/>
              </a:rPr>
              <a:t>評定廠商的重要性等級</a:t>
            </a:r>
            <a:endParaRPr lang="en-US" altLang="zh-TW">
              <a:ea typeface="標楷體" pitchFamily="65" charset="-120"/>
              <a:cs typeface="Times New Roman" pitchFamily="18" charset="0"/>
            </a:endParaRPr>
          </a:p>
          <a:p>
            <a:pPr marL="342900" indent="-342900">
              <a:buFontTx/>
              <a:buAutoNum type="arabicPeriod"/>
            </a:pPr>
            <a:r>
              <a:rPr lang="zh-TW" altLang="en-US">
                <a:ea typeface="標楷體" pitchFamily="65" charset="-120"/>
                <a:cs typeface="Times New Roman" pitchFamily="18" charset="0"/>
              </a:rPr>
              <a:t>可</a:t>
            </a:r>
            <a:r>
              <a:rPr lang="zh-TW" altLang="en-US">
                <a:solidFill>
                  <a:srgbClr val="FF0000"/>
                </a:solidFill>
                <a:ea typeface="標楷體" pitchFamily="65" charset="-120"/>
                <a:cs typeface="Times New Roman" pitchFamily="18" charset="0"/>
              </a:rPr>
              <a:t>自行輸入</a:t>
            </a:r>
            <a:endParaRPr lang="en-US" altLang="zh-TW">
              <a:solidFill>
                <a:srgbClr val="FF0000"/>
              </a:solidFill>
              <a:ea typeface="標楷體" pitchFamily="65" charset="-120"/>
              <a:cs typeface="Times New Roman" pitchFamily="18" charset="0"/>
            </a:endParaRPr>
          </a:p>
          <a:p>
            <a:pPr marL="342900" indent="-342900">
              <a:buFontTx/>
              <a:buAutoNum type="arabicPeriod"/>
            </a:pPr>
            <a:r>
              <a:rPr lang="zh-TW" altLang="en-US">
                <a:ea typeface="標楷體" pitchFamily="65" charset="-120"/>
                <a:cs typeface="Times New Roman" pitchFamily="18" charset="0"/>
              </a:rPr>
              <a:t>可透過採購系統的「</a:t>
            </a:r>
            <a:r>
              <a:rPr lang="zh-TW" altLang="en-US">
                <a:solidFill>
                  <a:srgbClr val="FF0000"/>
                </a:solidFill>
                <a:ea typeface="標楷體" pitchFamily="65" charset="-120"/>
                <a:cs typeface="Times New Roman" pitchFamily="18" charset="0"/>
              </a:rPr>
              <a:t>廠商</a:t>
            </a:r>
            <a:r>
              <a:rPr lang="en-US" altLang="zh-TW">
                <a:solidFill>
                  <a:srgbClr val="FF0000"/>
                </a:solidFill>
                <a:ea typeface="標楷體" pitchFamily="65" charset="-120"/>
                <a:cs typeface="Times New Roman" pitchFamily="18" charset="0"/>
              </a:rPr>
              <a:t>ABC</a:t>
            </a:r>
            <a:r>
              <a:rPr lang="zh-TW" altLang="en-US">
                <a:solidFill>
                  <a:srgbClr val="FF0000"/>
                </a:solidFill>
                <a:ea typeface="標楷體" pitchFamily="65" charset="-120"/>
                <a:cs typeface="Times New Roman" pitchFamily="18" charset="0"/>
              </a:rPr>
              <a:t>分析表</a:t>
            </a:r>
            <a:r>
              <a:rPr lang="zh-TW" altLang="en-US">
                <a:ea typeface="標楷體" pitchFamily="65" charset="-120"/>
                <a:cs typeface="Times New Roman" pitchFamily="18" charset="0"/>
              </a:rPr>
              <a:t>」 更新</a:t>
            </a:r>
            <a:endParaRPr lang="en-US" altLang="zh-TW">
              <a:ea typeface="標楷體" pitchFamily="65" charset="-12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8242"/>
                                        </p:tgtEl>
                                        <p:attrNameLst>
                                          <p:attrName>style.visibility</p:attrName>
                                        </p:attrNameLst>
                                      </p:cBhvr>
                                      <p:to>
                                        <p:strVal val="visible"/>
                                      </p:to>
                                    </p:set>
                                    <p:animEffect transition="in" filter="blinds(horizontal)">
                                      <p:cBhvr>
                                        <p:cTn id="7" dur="500"/>
                                        <p:tgtEl>
                                          <p:spTgt spid="13824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38241"/>
                                        </p:tgtEl>
                                        <p:attrNameLst>
                                          <p:attrName>style.visibility</p:attrName>
                                        </p:attrNameLst>
                                      </p:cBhvr>
                                      <p:to>
                                        <p:strVal val="visible"/>
                                      </p:to>
                                    </p:set>
                                    <p:animEffect transition="in" filter="blinds(horizontal)">
                                      <p:cBhvr>
                                        <p:cTn id="11" dur="500"/>
                                        <p:tgtEl>
                                          <p:spTgt spid="138241"/>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p:bldP spid="5" grpId="0" animBg="1"/>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pPr>
              <a:defRPr/>
            </a:pPr>
            <a:fld id="{7D1052A3-D9E7-47A2-A66A-CC1D6EF79BBE}" type="slidenum">
              <a:rPr lang="zh-TW" altLang="en-US"/>
              <a:pPr>
                <a:defRPr/>
              </a:pPr>
              <a:t>118</a:t>
            </a:fld>
            <a:endParaRPr lang="en-US" altLang="zh-TW"/>
          </a:p>
        </p:txBody>
      </p:sp>
      <p:sp>
        <p:nvSpPr>
          <p:cNvPr id="123907" name="標題 1"/>
          <p:cNvSpPr>
            <a:spLocks noGrp="1"/>
          </p:cNvSpPr>
          <p:nvPr>
            <p:ph type="title"/>
          </p:nvPr>
        </p:nvSpPr>
        <p:spPr/>
        <p:txBody>
          <a:bodyPr/>
          <a:lstStyle/>
          <a:p>
            <a:endParaRPr lang="zh-TW" altLang="en-US" smtClean="0"/>
          </a:p>
        </p:txBody>
      </p:sp>
      <p:sp>
        <p:nvSpPr>
          <p:cNvPr id="123908" name="內容版面配置區 2"/>
          <p:cNvSpPr>
            <a:spLocks noGrp="1"/>
          </p:cNvSpPr>
          <p:nvPr>
            <p:ph idx="1"/>
          </p:nvPr>
        </p:nvSpPr>
        <p:spPr/>
        <p:txBody>
          <a:bodyPr/>
          <a:lstStyle/>
          <a:p>
            <a:endParaRPr lang="zh-TW" altLang="en-US" smtClean="0"/>
          </a:p>
        </p:txBody>
      </p:sp>
      <p:pic>
        <p:nvPicPr>
          <p:cNvPr id="139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500188"/>
            <a:ext cx="657225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643063" y="2428875"/>
            <a:ext cx="3413125" cy="35718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矩形 5"/>
          <p:cNvSpPr/>
          <p:nvPr/>
        </p:nvSpPr>
        <p:spPr>
          <a:xfrm>
            <a:off x="1285875" y="1571625"/>
            <a:ext cx="2781300" cy="35718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2" name="矩形 4"/>
          <p:cNvSpPr/>
          <p:nvPr/>
        </p:nvSpPr>
        <p:spPr>
          <a:xfrm>
            <a:off x="2339975" y="1916113"/>
            <a:ext cx="1008063" cy="357187"/>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39267"/>
                                        </p:tgtEl>
                                        <p:attrNameLst>
                                          <p:attrName>style.visibility</p:attrName>
                                        </p:attrNameLst>
                                      </p:cBhvr>
                                      <p:to>
                                        <p:strVal val="visible"/>
                                      </p:to>
                                    </p:set>
                                    <p:animEffect transition="in" filter="dissolve">
                                      <p:cBhvr>
                                        <p:cTn id="7" dur="500"/>
                                        <p:tgtEl>
                                          <p:spTgt spid="139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1" nodeType="clickEffect">
                                  <p:stCondLst>
                                    <p:cond delay="0"/>
                                  </p:stCondLst>
                                  <p:childTnLst>
                                    <p:animEffect transition="out" filter="box(i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3" presetClass="entr" presetSubtype="1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pPr>
              <a:defRPr/>
            </a:pPr>
            <a:fld id="{7CB4F378-3ED0-4394-B224-BCD03CEC86B6}" type="slidenum">
              <a:rPr lang="zh-TW" altLang="en-US"/>
              <a:pPr>
                <a:defRPr/>
              </a:pPr>
              <a:t>119</a:t>
            </a:fld>
            <a:endParaRPr lang="en-US" altLang="zh-TW"/>
          </a:p>
        </p:txBody>
      </p:sp>
      <p:pic>
        <p:nvPicPr>
          <p:cNvPr id="1402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360488"/>
            <a:ext cx="7265987"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標題 1"/>
          <p:cNvSpPr>
            <a:spLocks noGrp="1"/>
          </p:cNvSpPr>
          <p:nvPr>
            <p:ph type="title"/>
          </p:nvPr>
        </p:nvSpPr>
        <p:spPr>
          <a:xfrm>
            <a:off x="0" y="1285875"/>
            <a:ext cx="1571625" cy="1500188"/>
          </a:xfrm>
        </p:spPr>
        <p:txBody>
          <a:bodyPr/>
          <a:lstStyle/>
          <a:p>
            <a:r>
              <a:rPr lang="zh-TW" altLang="en-US" smtClean="0"/>
              <a:t>評等</a:t>
            </a:r>
            <a:r>
              <a:rPr lang="en-US" altLang="zh-TW" smtClean="0"/>
              <a:t/>
            </a:r>
            <a:br>
              <a:rPr lang="en-US" altLang="zh-TW" smtClean="0"/>
            </a:br>
            <a:r>
              <a:rPr lang="zh-TW" altLang="en-US" smtClean="0"/>
              <a:t>設定</a:t>
            </a:r>
          </a:p>
        </p:txBody>
      </p:sp>
      <p:sp>
        <p:nvSpPr>
          <p:cNvPr id="5" name="矩形 4"/>
          <p:cNvSpPr/>
          <p:nvPr/>
        </p:nvSpPr>
        <p:spPr>
          <a:xfrm>
            <a:off x="6643688" y="5929313"/>
            <a:ext cx="2143125" cy="28575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7" name="圓角矩形 6"/>
          <p:cNvSpPr>
            <a:spLocks noChangeArrowheads="1"/>
          </p:cNvSpPr>
          <p:nvPr/>
        </p:nvSpPr>
        <p:spPr bwMode="auto">
          <a:xfrm>
            <a:off x="3786188" y="4221163"/>
            <a:ext cx="4962525" cy="1368425"/>
          </a:xfrm>
          <a:prstGeom prst="roundRect">
            <a:avLst>
              <a:gd name="adj" fmla="val 16667"/>
            </a:avLst>
          </a:prstGeom>
          <a:gradFill rotWithShape="1">
            <a:gsLst>
              <a:gs pos="0">
                <a:srgbClr val="CCFF99"/>
              </a:gs>
              <a:gs pos="50000">
                <a:srgbClr val="FFFFFF"/>
              </a:gs>
              <a:gs pos="100000">
                <a:srgbClr val="CCFF99"/>
              </a:gs>
            </a:gsLst>
            <a:lin ang="5400000" scaled="1"/>
          </a:gradFill>
          <a:ln w="12700" algn="ctr">
            <a:solidFill>
              <a:schemeClr val="tx1"/>
            </a:solidFill>
            <a:round/>
            <a:headEnd/>
            <a:tailEnd/>
          </a:ln>
        </p:spPr>
        <p:txBody>
          <a:bodyPr anchor="ctr"/>
          <a:lstStyle/>
          <a:p>
            <a:pPr marL="342900" indent="-342900">
              <a:buFontTx/>
              <a:buAutoNum type="arabicPeriod"/>
            </a:pPr>
            <a:r>
              <a:rPr lang="zh-TW" altLang="en-US">
                <a:ea typeface="標楷體" pitchFamily="65" charset="-120"/>
                <a:cs typeface="Times New Roman" pitchFamily="18" charset="0"/>
              </a:rPr>
              <a:t>評定廠商的交貨時程、品質狀況</a:t>
            </a:r>
            <a:endParaRPr lang="en-US" altLang="zh-TW">
              <a:ea typeface="標楷體" pitchFamily="65" charset="-120"/>
              <a:cs typeface="Times New Roman" pitchFamily="18" charset="0"/>
            </a:endParaRPr>
          </a:p>
          <a:p>
            <a:pPr marL="342900" indent="-342900">
              <a:buFontTx/>
              <a:buAutoNum type="arabicPeriod"/>
            </a:pPr>
            <a:r>
              <a:rPr lang="zh-TW" altLang="en-US">
                <a:ea typeface="標楷體" pitchFamily="65" charset="-120"/>
                <a:cs typeface="Times New Roman" pitchFamily="18" charset="0"/>
              </a:rPr>
              <a:t>可</a:t>
            </a:r>
            <a:r>
              <a:rPr lang="zh-TW" altLang="en-US">
                <a:solidFill>
                  <a:srgbClr val="FF0000"/>
                </a:solidFill>
                <a:ea typeface="標楷體" pitchFamily="65" charset="-120"/>
                <a:cs typeface="Times New Roman" pitchFamily="18" charset="0"/>
              </a:rPr>
              <a:t>自行輸入</a:t>
            </a:r>
            <a:endParaRPr lang="en-US" altLang="zh-TW">
              <a:solidFill>
                <a:srgbClr val="FF0000"/>
              </a:solidFill>
              <a:ea typeface="標楷體" pitchFamily="65" charset="-120"/>
              <a:cs typeface="Times New Roman" pitchFamily="18" charset="0"/>
            </a:endParaRPr>
          </a:p>
          <a:p>
            <a:pPr marL="342900" indent="-342900">
              <a:buFontTx/>
              <a:buAutoNum type="arabicPeriod"/>
            </a:pPr>
            <a:r>
              <a:rPr lang="zh-TW" altLang="en-US">
                <a:ea typeface="標楷體" pitchFamily="65" charset="-120"/>
                <a:cs typeface="Times New Roman" pitchFamily="18" charset="0"/>
              </a:rPr>
              <a:t>可透過採購系統的「廠商交貨／</a:t>
            </a:r>
            <a:r>
              <a:rPr lang="zh-TW" altLang="en-US">
                <a:solidFill>
                  <a:srgbClr val="FF0000"/>
                </a:solidFill>
                <a:ea typeface="標楷體" pitchFamily="65" charset="-120"/>
                <a:cs typeface="Times New Roman" pitchFamily="18" charset="0"/>
              </a:rPr>
              <a:t>品質評等作業</a:t>
            </a:r>
            <a:r>
              <a:rPr lang="zh-TW" altLang="en-US">
                <a:ea typeface="標楷體" pitchFamily="65" charset="-120"/>
                <a:cs typeface="Times New Roman" pitchFamily="18" charset="0"/>
              </a:rPr>
              <a:t>」 來更新</a:t>
            </a:r>
            <a:endParaRPr lang="en-US" altLang="zh-TW">
              <a:ea typeface="標楷體" pitchFamily="65" charset="-12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blinds(horizontal)">
                                      <p:cBhvr>
                                        <p:cTn id="7" dur="500"/>
                                        <p:tgtEl>
                                          <p:spTgt spid="140290"/>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40289"/>
                                        </p:tgtEl>
                                        <p:attrNameLst>
                                          <p:attrName>style.visibility</p:attrName>
                                        </p:attrNameLst>
                                      </p:cBhvr>
                                      <p:to>
                                        <p:strVal val="visible"/>
                                      </p:to>
                                    </p:set>
                                    <p:animEffect transition="in" filter="blinds(horizontal)">
                                      <p:cBhvr>
                                        <p:cTn id="11" dur="500"/>
                                        <p:tgtEl>
                                          <p:spTgt spid="140289"/>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P spid="5"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205038"/>
            <a:ext cx="5619750" cy="465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pPr>
              <a:defRPr/>
            </a:pPr>
            <a:fld id="{E2980247-0873-4806-91FE-E2DE6677AA9A}" type="slidenum">
              <a:rPr lang="zh-TW" altLang="en-US"/>
              <a:pPr>
                <a:defRPr/>
              </a:pPr>
              <a:t>12</a:t>
            </a:fld>
            <a:endParaRPr lang="en-US" altLang="zh-TW"/>
          </a:p>
        </p:txBody>
      </p:sp>
      <p:sp>
        <p:nvSpPr>
          <p:cNvPr id="31746" name="Rectangle 2"/>
          <p:cNvSpPr>
            <a:spLocks noGrp="1"/>
          </p:cNvSpPr>
          <p:nvPr>
            <p:ph type="title" idx="4294967295"/>
          </p:nvPr>
        </p:nvSpPr>
        <p:spPr>
          <a:xfrm>
            <a:off x="428625" y="1357313"/>
            <a:ext cx="8229600" cy="847725"/>
          </a:xfrm>
        </p:spPr>
        <p:txBody>
          <a:bodyPr/>
          <a:lstStyle/>
          <a:p>
            <a:r>
              <a:rPr lang="zh-TW" altLang="en-US" smtClean="0"/>
              <a:t>進銷存參數設定：商品分類</a:t>
            </a:r>
          </a:p>
        </p:txBody>
      </p:sp>
      <p:sp>
        <p:nvSpPr>
          <p:cNvPr id="22531" name="Rectangle 5"/>
          <p:cNvSpPr>
            <a:spLocks noChangeArrowheads="1"/>
          </p:cNvSpPr>
          <p:nvPr/>
        </p:nvSpPr>
        <p:spPr bwMode="auto">
          <a:xfrm>
            <a:off x="2124075" y="2924175"/>
            <a:ext cx="2347913" cy="12255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1750" name="AutoShape 6"/>
          <p:cNvSpPr>
            <a:spLocks noChangeArrowheads="1"/>
          </p:cNvSpPr>
          <p:nvPr/>
        </p:nvSpPr>
        <p:spPr bwMode="auto">
          <a:xfrm>
            <a:off x="4716463" y="2336800"/>
            <a:ext cx="3673475" cy="1439863"/>
          </a:xfrm>
          <a:prstGeom prst="wedgeRoundRectCallout">
            <a:avLst>
              <a:gd name="adj1" fmla="val -57259"/>
              <a:gd name="adj2" fmla="val 34676"/>
              <a:gd name="adj3" fmla="val 16667"/>
            </a:avLst>
          </a:prstGeom>
          <a:gradFill rotWithShape="1">
            <a:gsLst>
              <a:gs pos="0">
                <a:srgbClr val="99FFCC"/>
              </a:gs>
              <a:gs pos="100000">
                <a:schemeClr val="bg1"/>
              </a:gs>
            </a:gsLst>
            <a:lin ang="13500000" scaled="1"/>
          </a:gradFill>
          <a:ln w="9525">
            <a:solidFill>
              <a:schemeClr val="tx1"/>
            </a:solidFill>
            <a:miter lim="800000"/>
            <a:headEnd/>
            <a:tailEnd/>
          </a:ln>
        </p:spPr>
        <p:txBody>
          <a:bodyPr lIns="54000" rIns="54000" anchor="ctr"/>
          <a:lstStyle/>
          <a:p>
            <a:pPr marL="342900" indent="-342900">
              <a:defRPr/>
            </a:pPr>
            <a:r>
              <a:rPr kumimoji="1" lang="zh-TW" altLang="en-US">
                <a:effectLst>
                  <a:outerShdw blurRad="38100" dist="38100" dir="2700000" algn="tl">
                    <a:srgbClr val="FFFFFF"/>
                  </a:outerShdw>
                </a:effectLst>
                <a:ea typeface="標楷體" pitchFamily="65" charset="-120"/>
              </a:rPr>
              <a:t>目的：</a:t>
            </a:r>
          </a:p>
          <a:p>
            <a:pPr marL="342900" indent="-342900">
              <a:buFontTx/>
              <a:buAutoNum type="arabicPeriod"/>
              <a:defRPr/>
            </a:pPr>
            <a:r>
              <a:rPr lang="zh-TW" altLang="en-US">
                <a:effectLst>
                  <a:outerShdw blurRad="38100" dist="38100" dir="2700000" algn="tl">
                    <a:srgbClr val="FFFFFF"/>
                  </a:outerShdw>
                </a:effectLst>
                <a:latin typeface="Arial" charset="0"/>
                <a:ea typeface="標楷體" pitchFamily="65" charset="-120"/>
              </a:rPr>
              <a:t>針對不同的職能設定不同的分類。因為每一種職能管理料品的角度不同</a:t>
            </a:r>
          </a:p>
        </p:txBody>
      </p:sp>
      <p:sp>
        <p:nvSpPr>
          <p:cNvPr id="2" name="AutoShape 6"/>
          <p:cNvSpPr>
            <a:spLocks noChangeArrowheads="1"/>
          </p:cNvSpPr>
          <p:nvPr/>
        </p:nvSpPr>
        <p:spPr bwMode="auto">
          <a:xfrm>
            <a:off x="4716463" y="3236913"/>
            <a:ext cx="3600450" cy="1079500"/>
          </a:xfrm>
          <a:prstGeom prst="wedgeRoundRectCallout">
            <a:avLst>
              <a:gd name="adj1" fmla="val -57407"/>
              <a:gd name="adj2" fmla="val 17060"/>
              <a:gd name="adj3" fmla="val 16667"/>
            </a:avLst>
          </a:prstGeom>
          <a:gradFill rotWithShape="1">
            <a:gsLst>
              <a:gs pos="0">
                <a:srgbClr val="FF9966"/>
              </a:gs>
              <a:gs pos="100000">
                <a:schemeClr val="bg1"/>
              </a:gs>
            </a:gsLst>
            <a:lin ang="13500000" scaled="1"/>
          </a:gradFill>
          <a:ln w="9525">
            <a:solidFill>
              <a:schemeClr val="tx1"/>
            </a:solidFill>
            <a:miter lim="800000"/>
            <a:headEnd/>
            <a:tailEnd/>
          </a:ln>
        </p:spPr>
        <p:txBody>
          <a:bodyPr lIns="54000" rIns="54000" anchor="ctr"/>
          <a:lstStyle/>
          <a:p>
            <a:pPr marL="342900" indent="-342900">
              <a:defRPr/>
            </a:pPr>
            <a:r>
              <a:rPr kumimoji="1" lang="zh-TW" altLang="en-US">
                <a:effectLst>
                  <a:outerShdw blurRad="38100" dist="38100" dir="2700000" algn="tl">
                    <a:srgbClr val="FFFFFF"/>
                  </a:outerShdw>
                </a:effectLst>
                <a:ea typeface="標楷體" pitchFamily="65" charset="-120"/>
              </a:rPr>
              <a:t>目的：</a:t>
            </a:r>
            <a:endParaRPr lang="zh-TW" altLang="en-US">
              <a:effectLst>
                <a:outerShdw blurRad="38100" dist="38100" dir="2700000" algn="tl">
                  <a:srgbClr val="FFFFFF"/>
                </a:outerShdw>
              </a:effectLst>
              <a:latin typeface="Arial" charset="0"/>
              <a:ea typeface="標楷體" pitchFamily="65" charset="-120"/>
            </a:endParaRPr>
          </a:p>
          <a:p>
            <a:pPr marL="342900" indent="-342900">
              <a:defRPr/>
            </a:pPr>
            <a:r>
              <a:rPr lang="en-US" altLang="zh-TW" dirty="0">
                <a:effectLst>
                  <a:outerShdw blurRad="38100" dist="38100" dir="2700000" algn="tl">
                    <a:srgbClr val="FFFFFF"/>
                  </a:outerShdw>
                </a:effectLst>
                <a:latin typeface="Arial" charset="0"/>
                <a:ea typeface="標楷體" pitchFamily="65" charset="-120"/>
              </a:rPr>
              <a:t>2.  </a:t>
            </a:r>
            <a:r>
              <a:rPr lang="zh-TW" altLang="en-US">
                <a:effectLst>
                  <a:outerShdw blurRad="38100" dist="38100" dir="2700000" algn="tl">
                    <a:srgbClr val="FFFFFF"/>
                  </a:outerShdw>
                </a:effectLst>
                <a:latin typeface="Arial" charset="0"/>
                <a:ea typeface="標楷體" pitchFamily="65" charset="-120"/>
              </a:rPr>
              <a:t>方便為了相關存貨統計報表的彙總管理使用</a:t>
            </a:r>
          </a:p>
        </p:txBody>
      </p:sp>
      <p:sp>
        <p:nvSpPr>
          <p:cNvPr id="8" name="AutoShape 6"/>
          <p:cNvSpPr>
            <a:spLocks noChangeArrowheads="1"/>
          </p:cNvSpPr>
          <p:nvPr/>
        </p:nvSpPr>
        <p:spPr bwMode="auto">
          <a:xfrm>
            <a:off x="1497806" y="4653136"/>
            <a:ext cx="5666482" cy="1152128"/>
          </a:xfrm>
          <a:prstGeom prst="wedgeRoundRectCallout">
            <a:avLst>
              <a:gd name="adj1" fmla="val -22253"/>
              <a:gd name="adj2" fmla="val -73329"/>
              <a:gd name="adj3" fmla="val 16667"/>
            </a:avLst>
          </a:prstGeom>
          <a:gradFill rotWithShape="1">
            <a:gsLst>
              <a:gs pos="0">
                <a:srgbClr val="FF99CC"/>
              </a:gs>
              <a:gs pos="100000">
                <a:schemeClr val="bg1"/>
              </a:gs>
            </a:gsLst>
            <a:lin ang="13500000" scaled="1"/>
          </a:gradFill>
          <a:ln w="9525">
            <a:solidFill>
              <a:schemeClr val="tx1"/>
            </a:solidFill>
            <a:miter lim="800000"/>
            <a:headEnd/>
            <a:tailEnd/>
          </a:ln>
        </p:spPr>
        <p:txBody>
          <a:bodyPr lIns="54000" rIns="54000" anchor="ctr"/>
          <a:lstStyle/>
          <a:p>
            <a:pPr marL="342900" indent="-342900">
              <a:defRPr/>
            </a:pPr>
            <a:r>
              <a:rPr kumimoji="1" lang="zh-TW" altLang="en-US" dirty="0" smtClean="0">
                <a:effectLst>
                  <a:outerShdw blurRad="38100" dist="38100" dir="2700000" algn="tl">
                    <a:srgbClr val="FFFFFF"/>
                  </a:outerShdw>
                </a:effectLst>
                <a:ea typeface="標楷體" pitchFamily="65" charset="-120"/>
              </a:rPr>
              <a:t>例如：</a:t>
            </a:r>
            <a:endParaRPr lang="zh-TW" altLang="en-US" dirty="0">
              <a:effectLst>
                <a:outerShdw blurRad="38100" dist="38100" dir="2700000" algn="tl">
                  <a:srgbClr val="FFFFFF"/>
                </a:outerShdw>
              </a:effectLst>
              <a:latin typeface="Arial" charset="0"/>
              <a:ea typeface="標楷體" pitchFamily="65" charset="-120"/>
            </a:endParaRPr>
          </a:p>
          <a:p>
            <a:pPr marL="342900" indent="-342900">
              <a:buAutoNum type="arabicPeriod"/>
              <a:defRPr/>
            </a:pPr>
            <a:r>
              <a:rPr lang="zh-TW" altLang="en-US" dirty="0" smtClean="0">
                <a:effectLst>
                  <a:outerShdw blurRad="38100" dist="38100" dir="2700000" algn="tl">
                    <a:srgbClr val="FFFFFF"/>
                  </a:outerShdw>
                </a:effectLst>
                <a:latin typeface="Arial" charset="0"/>
                <a:ea typeface="標楷體" pitchFamily="65" charset="-120"/>
              </a:rPr>
              <a:t>業務：果汁、茶、咖啡、汽水、水</a:t>
            </a:r>
            <a:r>
              <a:rPr lang="en-US" altLang="zh-TW" dirty="0" smtClean="0">
                <a:effectLst>
                  <a:outerShdw blurRad="38100" dist="38100" dir="2700000" algn="tl">
                    <a:srgbClr val="FFFFFF"/>
                  </a:outerShdw>
                </a:effectLst>
                <a:latin typeface="Arial" charset="0"/>
                <a:ea typeface="標楷體" pitchFamily="65" charset="-120"/>
              </a:rPr>
              <a:t>…</a:t>
            </a:r>
          </a:p>
          <a:p>
            <a:pPr marL="342900" indent="-342900">
              <a:buAutoNum type="arabicPeriod"/>
              <a:defRPr/>
            </a:pPr>
            <a:r>
              <a:rPr lang="zh-TW" altLang="en-US" dirty="0" smtClean="0">
                <a:effectLst>
                  <a:outerShdw blurRad="38100" dist="38100" dir="2700000" algn="tl">
                    <a:srgbClr val="FFFFFF"/>
                  </a:outerShdw>
                </a:effectLst>
                <a:latin typeface="Arial" charset="0"/>
                <a:ea typeface="標楷體" pitchFamily="65" charset="-120"/>
              </a:rPr>
              <a:t>會計：原料、物料、半成品、製成品、商品</a:t>
            </a:r>
            <a:r>
              <a:rPr lang="en-US" altLang="zh-TW" dirty="0" smtClean="0">
                <a:effectLst>
                  <a:outerShdw blurRad="38100" dist="38100" dir="2700000" algn="tl">
                    <a:srgbClr val="FFFFFF"/>
                  </a:outerShdw>
                </a:effectLst>
                <a:latin typeface="Arial" charset="0"/>
                <a:ea typeface="標楷體" pitchFamily="65" charset="-120"/>
              </a:rPr>
              <a:t>…</a:t>
            </a:r>
            <a:endParaRPr lang="zh-TW" altLang="en-US" dirty="0">
              <a:effectLst>
                <a:outerShdw blurRad="38100" dist="38100" dir="2700000" algn="tl">
                  <a:srgbClr val="FFFFFF"/>
                </a:outerShdw>
              </a:effectLst>
              <a:latin typeface="Arial" charset="0"/>
              <a:ea typeface="標楷體"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checkerboard(down)">
                                      <p:cBhvr>
                                        <p:cTn id="7" dur="500"/>
                                        <p:tgtEl>
                                          <p:spTgt spid="31746"/>
                                        </p:tgtEl>
                                      </p:cBhvr>
                                    </p:animEffect>
                                  </p:childTnLst>
                                </p:cTn>
                              </p:par>
                            </p:childTnLst>
                          </p:cTn>
                        </p:par>
                        <p:par>
                          <p:cTn id="8" fill="hold" nodeType="afterGroup">
                            <p:stCondLst>
                              <p:cond delay="500"/>
                            </p:stCondLst>
                            <p:childTnLst>
                              <p:par>
                                <p:cTn id="9" presetID="16" presetClass="entr" presetSubtype="21" fill="hold" nodeType="afterEffect">
                                  <p:stCondLst>
                                    <p:cond delay="0"/>
                                  </p:stCondLst>
                                  <p:childTnLst>
                                    <p:set>
                                      <p:cBhvr>
                                        <p:cTn id="10" dur="1" fill="hold">
                                          <p:stCondLst>
                                            <p:cond delay="0"/>
                                          </p:stCondLst>
                                        </p:cTn>
                                        <p:tgtEl>
                                          <p:spTgt spid="199683"/>
                                        </p:tgtEl>
                                        <p:attrNameLst>
                                          <p:attrName>style.visibility</p:attrName>
                                        </p:attrNameLst>
                                      </p:cBhvr>
                                      <p:to>
                                        <p:strVal val="visible"/>
                                      </p:to>
                                    </p:set>
                                    <p:animEffect transition="in" filter="barn(inVertical)">
                                      <p:cBhvr>
                                        <p:cTn id="11" dur="500"/>
                                        <p:tgtEl>
                                          <p:spTgt spid="199683"/>
                                        </p:tgtEl>
                                      </p:cBhvr>
                                    </p:animEffect>
                                  </p:childTnLst>
                                </p:cTn>
                              </p:par>
                            </p:childTnLst>
                          </p:cTn>
                        </p:par>
                        <p:par>
                          <p:cTn id="12" fill="hold">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22531"/>
                                        </p:tgtEl>
                                        <p:attrNameLst>
                                          <p:attrName>style.visibility</p:attrName>
                                        </p:attrNameLst>
                                      </p:cBhvr>
                                      <p:to>
                                        <p:strVal val="visible"/>
                                      </p:to>
                                    </p:set>
                                    <p:animEffect transition="in" filter="checkerboard(down)">
                                      <p:cBhvr>
                                        <p:cTn id="15" dur="500"/>
                                        <p:tgtEl>
                                          <p:spTgt spid="22531"/>
                                        </p:tgtEl>
                                      </p:cBhvr>
                                    </p:animEffect>
                                  </p:childTnLst>
                                </p:cTn>
                              </p:par>
                            </p:childTnLst>
                          </p:cTn>
                        </p:par>
                      </p:childTnLst>
                    </p:cTn>
                  </p:par>
                  <p:par>
                    <p:cTn id="16" fill="hold">
                      <p:stCondLst>
                        <p:cond delay="indefinite"/>
                      </p:stCondLst>
                      <p:childTnLst>
                        <p:par>
                          <p:cTn id="17" fill="hold" nodeType="afterGroup">
                            <p:stCondLst>
                              <p:cond delay="0"/>
                            </p:stCondLst>
                            <p:childTnLst>
                              <p:par>
                                <p:cTn id="18" presetID="5" presetClass="entr" presetSubtype="5" fill="hold" grpId="0" nodeType="clickEffect">
                                  <p:stCondLst>
                                    <p:cond delay="0"/>
                                  </p:stCondLst>
                                  <p:childTnLst>
                                    <p:set>
                                      <p:cBhvr>
                                        <p:cTn id="19" dur="1" fill="hold">
                                          <p:stCondLst>
                                            <p:cond delay="0"/>
                                          </p:stCondLst>
                                        </p:cTn>
                                        <p:tgtEl>
                                          <p:spTgt spid="31750"/>
                                        </p:tgtEl>
                                        <p:attrNameLst>
                                          <p:attrName>style.visibility</p:attrName>
                                        </p:attrNameLst>
                                      </p:cBhvr>
                                      <p:to>
                                        <p:strVal val="visible"/>
                                      </p:to>
                                    </p:set>
                                    <p:animEffect transition="in" filter="checkerboard(down)">
                                      <p:cBhvr>
                                        <p:cTn id="20" dur="500"/>
                                        <p:tgtEl>
                                          <p:spTgt spid="3175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xit" presetSubtype="0" fill="hold" grpId="1" nodeType="clickEffect">
                                  <p:stCondLst>
                                    <p:cond delay="0"/>
                                  </p:stCondLst>
                                  <p:childTnLst>
                                    <p:animEffect transition="out" filter="fade">
                                      <p:cBhvr>
                                        <p:cTn id="24" dur="500"/>
                                        <p:tgtEl>
                                          <p:spTgt spid="31750"/>
                                        </p:tgtEl>
                                      </p:cBhvr>
                                    </p:animEffect>
                                    <p:set>
                                      <p:cBhvr>
                                        <p:cTn id="25" dur="1" fill="hold">
                                          <p:stCondLst>
                                            <p:cond delay="499"/>
                                          </p:stCondLst>
                                        </p:cTn>
                                        <p:tgtEl>
                                          <p:spTgt spid="31750"/>
                                        </p:tgtEl>
                                        <p:attrNameLst>
                                          <p:attrName>style.visibility</p:attrName>
                                        </p:attrNameLst>
                                      </p:cBhvr>
                                      <p:to>
                                        <p:strVal val="hidden"/>
                                      </p:to>
                                    </p:set>
                                  </p:childTnLst>
                                </p:cTn>
                              </p:par>
                            </p:childTnLst>
                          </p:cTn>
                        </p:par>
                        <p:par>
                          <p:cTn id="26" fill="hold" nodeType="afterGroup">
                            <p:stCondLst>
                              <p:cond delay="500"/>
                            </p:stCondLst>
                            <p:childTnLst>
                              <p:par>
                                <p:cTn id="27" presetID="5" presetClass="entr" presetSubtype="5"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heckerboard(down)">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par>
                          <p:cTn id="35" fill="hold">
                            <p:stCondLst>
                              <p:cond delay="500"/>
                            </p:stCondLst>
                            <p:childTnLst>
                              <p:par>
                                <p:cTn id="36" presetID="5" presetClass="entr" presetSubtype="5"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checkerboard(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22531" grpId="0" animBg="1"/>
      <p:bldP spid="31750" grpId="0" animBg="1"/>
      <p:bldP spid="31750" grpId="1" animBg="1"/>
      <p:bldP spid="2" grpId="0" animBg="1"/>
      <p:bldP spid="2" grpId="1"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投影片編號版面配置區 5"/>
          <p:cNvSpPr>
            <a:spLocks noGrp="1"/>
          </p:cNvSpPr>
          <p:nvPr>
            <p:ph type="sldNum" sz="quarter" idx="12"/>
          </p:nvPr>
        </p:nvSpPr>
        <p:spPr/>
        <p:txBody>
          <a:bodyPr/>
          <a:lstStyle/>
          <a:p>
            <a:pPr>
              <a:defRPr/>
            </a:pPr>
            <a:fld id="{6A25CD38-0E3B-478D-B77E-4536A9746F51}" type="slidenum">
              <a:rPr lang="zh-TW" altLang="en-US"/>
              <a:pPr>
                <a:defRPr/>
              </a:pPr>
              <a:t>120</a:t>
            </a:fld>
            <a:endParaRPr lang="en-US" altLang="zh-TW"/>
          </a:p>
        </p:txBody>
      </p:sp>
      <p:sp>
        <p:nvSpPr>
          <p:cNvPr id="125955" name="標題 1"/>
          <p:cNvSpPr>
            <a:spLocks noGrp="1"/>
          </p:cNvSpPr>
          <p:nvPr>
            <p:ph type="title"/>
          </p:nvPr>
        </p:nvSpPr>
        <p:spPr/>
        <p:txBody>
          <a:bodyPr/>
          <a:lstStyle/>
          <a:p>
            <a:endParaRPr lang="zh-TW" altLang="en-US" smtClean="0"/>
          </a:p>
        </p:txBody>
      </p:sp>
      <p:sp>
        <p:nvSpPr>
          <p:cNvPr id="125956" name="內容版面配置區 2"/>
          <p:cNvSpPr>
            <a:spLocks noGrp="1"/>
          </p:cNvSpPr>
          <p:nvPr>
            <p:ph idx="1"/>
          </p:nvPr>
        </p:nvSpPr>
        <p:spPr/>
        <p:txBody>
          <a:bodyPr/>
          <a:lstStyle/>
          <a:p>
            <a:endParaRPr lang="zh-TW" altLang="en-US" smtClean="0"/>
          </a:p>
        </p:txBody>
      </p:sp>
      <p:pic>
        <p:nvPicPr>
          <p:cNvPr id="141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00188"/>
            <a:ext cx="72739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285875" y="2500313"/>
            <a:ext cx="2786063" cy="4214812"/>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矩形 5"/>
          <p:cNvSpPr/>
          <p:nvPr/>
        </p:nvSpPr>
        <p:spPr>
          <a:xfrm>
            <a:off x="1143000" y="1571625"/>
            <a:ext cx="2214563" cy="42862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9" name="圓角矩形 8"/>
          <p:cNvSpPr>
            <a:spLocks noChangeArrowheads="1"/>
          </p:cNvSpPr>
          <p:nvPr/>
        </p:nvSpPr>
        <p:spPr bwMode="auto">
          <a:xfrm>
            <a:off x="4356100" y="2852738"/>
            <a:ext cx="4464050" cy="1282700"/>
          </a:xfrm>
          <a:prstGeom prst="roundRect">
            <a:avLst>
              <a:gd name="adj" fmla="val 16667"/>
            </a:avLst>
          </a:prstGeom>
          <a:gradFill rotWithShape="1">
            <a:gsLst>
              <a:gs pos="0">
                <a:srgbClr val="FFCC00"/>
              </a:gs>
              <a:gs pos="50000">
                <a:srgbClr val="FFFFFF"/>
              </a:gs>
              <a:gs pos="100000">
                <a:srgbClr val="FFCC00"/>
              </a:gs>
            </a:gsLst>
            <a:lin ang="5400000" scaled="1"/>
          </a:gradFill>
          <a:ln w="12700" algn="ctr">
            <a:solidFill>
              <a:schemeClr val="tx1"/>
            </a:solidFill>
            <a:round/>
            <a:headEnd/>
            <a:tailEnd/>
          </a:ln>
        </p:spPr>
        <p:txBody>
          <a:bodyPr anchor="ctr"/>
          <a:lstStyle/>
          <a:p>
            <a:r>
              <a:rPr lang="zh-TW" altLang="en-US">
                <a:ea typeface="標楷體" pitchFamily="65" charset="-120"/>
                <a:cs typeface="Times New Roman" pitchFamily="18" charset="0"/>
              </a:rPr>
              <a:t>透過此作業，可分析廠商「</a:t>
            </a:r>
            <a:r>
              <a:rPr lang="zh-TW" altLang="en-US">
                <a:solidFill>
                  <a:schemeClr val="hlink"/>
                </a:solidFill>
                <a:ea typeface="標楷體" pitchFamily="65" charset="-120"/>
                <a:cs typeface="Times New Roman" pitchFamily="18" charset="0"/>
              </a:rPr>
              <a:t>交貨逾期率</a:t>
            </a:r>
            <a:r>
              <a:rPr lang="zh-TW" altLang="en-US">
                <a:ea typeface="標楷體" pitchFamily="65" charset="-120"/>
                <a:cs typeface="Times New Roman" pitchFamily="18" charset="0"/>
              </a:rPr>
              <a:t>」與「</a:t>
            </a:r>
            <a:r>
              <a:rPr lang="zh-TW" altLang="en-US">
                <a:solidFill>
                  <a:schemeClr val="hlink"/>
                </a:solidFill>
                <a:ea typeface="標楷體" pitchFamily="65" charset="-120"/>
                <a:cs typeface="Times New Roman" pitchFamily="18" charset="0"/>
              </a:rPr>
              <a:t>交貨不良率</a:t>
            </a:r>
            <a:r>
              <a:rPr lang="zh-TW" altLang="en-US">
                <a:ea typeface="標楷體" pitchFamily="65" charset="-120"/>
                <a:cs typeface="Times New Roman" pitchFamily="18" charset="0"/>
              </a:rPr>
              <a:t>」，並將結果更新至供應廠商資料建立之交貨評等與品質評等欄位</a:t>
            </a:r>
            <a:endParaRPr lang="en-US" altLang="zh-TW">
              <a:ea typeface="標楷體" pitchFamily="65" charset="-120"/>
              <a:cs typeface="Times New Roman" pitchFamily="18" charset="0"/>
            </a:endParaRPr>
          </a:p>
        </p:txBody>
      </p:sp>
      <p:sp>
        <p:nvSpPr>
          <p:cNvPr id="2" name="矩形 5"/>
          <p:cNvSpPr/>
          <p:nvPr/>
        </p:nvSpPr>
        <p:spPr>
          <a:xfrm>
            <a:off x="2124075" y="1989138"/>
            <a:ext cx="1079500" cy="360362"/>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41315"/>
                                        </p:tgtEl>
                                        <p:attrNameLst>
                                          <p:attrName>style.visibility</p:attrName>
                                        </p:attrNameLst>
                                      </p:cBhvr>
                                      <p:to>
                                        <p:strVal val="visible"/>
                                      </p:to>
                                    </p:set>
                                    <p:animEffect transition="in" filter="dissolve">
                                      <p:cBhvr>
                                        <p:cTn id="7" dur="500"/>
                                        <p:tgtEl>
                                          <p:spTgt spid="14131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xit" presetSubtype="16" fill="hold" grpId="1" nodeType="clickEffect">
                                  <p:stCondLst>
                                    <p:cond delay="0"/>
                                  </p:stCondLst>
                                  <p:childTnLst>
                                    <p:animEffect transition="out" filter="box(in)">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par>
                          <p:cTn id="25" fill="hold" nodeType="afterGroup">
                            <p:stCondLst>
                              <p:cond delay="1500"/>
                            </p:stCondLst>
                            <p:childTnLst>
                              <p:par>
                                <p:cTn id="26" presetID="5" presetClass="entr" presetSubtype="5"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heckerboard(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9" grpId="0" animBg="1"/>
      <p:bldP spid="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1A43F37F-8EEF-481A-8238-82E2528AD1D6}" type="slidenum">
              <a:rPr lang="zh-TW" altLang="en-US"/>
              <a:pPr>
                <a:defRPr/>
              </a:pPr>
              <a:t>121</a:t>
            </a:fld>
            <a:endParaRPr lang="en-US" altLang="zh-TW"/>
          </a:p>
        </p:txBody>
      </p:sp>
      <p:sp>
        <p:nvSpPr>
          <p:cNvPr id="227329" name="標題 1"/>
          <p:cNvSpPr>
            <a:spLocks noGrp="1"/>
          </p:cNvSpPr>
          <p:nvPr>
            <p:ph type="title"/>
          </p:nvPr>
        </p:nvSpPr>
        <p:spPr/>
        <p:txBody>
          <a:bodyPr/>
          <a:lstStyle/>
          <a:p>
            <a:r>
              <a:rPr lang="zh-TW" altLang="en-US" smtClean="0"/>
              <a:t>單據性質：訂單</a:t>
            </a:r>
            <a:endParaRPr lang="zh-TW" altLang="en-US" b="1" i="1" smtClean="0"/>
          </a:p>
        </p:txBody>
      </p:sp>
      <p:sp>
        <p:nvSpPr>
          <p:cNvPr id="227330" name="內容版面配置區 2"/>
          <p:cNvSpPr>
            <a:spLocks noGrp="1"/>
          </p:cNvSpPr>
          <p:nvPr>
            <p:ph idx="1"/>
          </p:nvPr>
        </p:nvSpPr>
        <p:spPr>
          <a:xfrm>
            <a:off x="457200" y="2643188"/>
            <a:ext cx="8229600" cy="2298700"/>
          </a:xfrm>
        </p:spPr>
        <p:txBody>
          <a:bodyPr/>
          <a:lstStyle/>
          <a:p>
            <a:r>
              <a:rPr lang="zh-TW" altLang="en-US" smtClean="0"/>
              <a:t>目標</a:t>
            </a:r>
            <a:endParaRPr lang="en-US" altLang="zh-TW" smtClean="0"/>
          </a:p>
          <a:p>
            <a:pPr lvl="1"/>
            <a:r>
              <a:rPr lang="zh-TW" altLang="en-US" sz="1800" smtClean="0"/>
              <a:t>凡於訂單系統所使用的單據，必須先編設</a:t>
            </a:r>
            <a:r>
              <a:rPr lang="zh-TW" altLang="en-US" sz="1800" smtClean="0">
                <a:solidFill>
                  <a:srgbClr val="FF0000"/>
                </a:solidFill>
              </a:rPr>
              <a:t>單據代碼</a:t>
            </a:r>
            <a:r>
              <a:rPr lang="zh-TW" altLang="en-US" sz="1800" smtClean="0"/>
              <a:t>及</a:t>
            </a:r>
            <a:r>
              <a:rPr lang="zh-TW" altLang="en-US" sz="1800" smtClean="0">
                <a:solidFill>
                  <a:srgbClr val="FF0000"/>
                </a:solidFill>
              </a:rPr>
              <a:t>相關基礎資料</a:t>
            </a:r>
            <a:r>
              <a:rPr lang="zh-TW" altLang="en-US" sz="1800" smtClean="0"/>
              <a:t>，以方便日後異動單據輸入</a:t>
            </a:r>
            <a:endParaRPr lang="en-US" altLang="zh-TW" sz="1800" smtClean="0"/>
          </a:p>
          <a:p>
            <a:r>
              <a:rPr lang="zh-TW" altLang="en-US" smtClean="0"/>
              <a:t>作業</a:t>
            </a:r>
            <a:endParaRPr lang="en-US" altLang="zh-TW" smtClean="0"/>
          </a:p>
          <a:p>
            <a:pPr lvl="1"/>
            <a:r>
              <a:rPr lang="zh-TW" altLang="en-US" sz="1800" smtClean="0"/>
              <a:t>單據性質設定作業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27329"/>
                                        </p:tgtEl>
                                        <p:attrNameLst>
                                          <p:attrName>style.visibility</p:attrName>
                                        </p:attrNameLst>
                                      </p:cBhvr>
                                      <p:to>
                                        <p:strVal val="visible"/>
                                      </p:to>
                                    </p:set>
                                    <p:animEffect transition="in" filter="checkerboard(across)">
                                      <p:cBhvr>
                                        <p:cTn id="7" dur="500"/>
                                        <p:tgtEl>
                                          <p:spTgt spid="227329"/>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227330">
                                            <p:txEl>
                                              <p:pRg st="0" end="0"/>
                                            </p:txEl>
                                          </p:spTgt>
                                        </p:tgtEl>
                                        <p:attrNameLst>
                                          <p:attrName>style.visibility</p:attrName>
                                        </p:attrNameLst>
                                      </p:cBhvr>
                                      <p:to>
                                        <p:strVal val="visible"/>
                                      </p:to>
                                    </p:set>
                                    <p:animEffect transition="in" filter="checkerboard(down)">
                                      <p:cBhvr>
                                        <p:cTn id="11" dur="500"/>
                                        <p:tgtEl>
                                          <p:spTgt spid="227330">
                                            <p:txEl>
                                              <p:pRg st="0" end="0"/>
                                            </p:txEl>
                                          </p:spTgt>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227330">
                                            <p:txEl>
                                              <p:pRg st="1" end="1"/>
                                            </p:txEl>
                                          </p:spTgt>
                                        </p:tgtEl>
                                        <p:attrNameLst>
                                          <p:attrName>style.visibility</p:attrName>
                                        </p:attrNameLst>
                                      </p:cBhvr>
                                      <p:to>
                                        <p:strVal val="visible"/>
                                      </p:to>
                                    </p:set>
                                    <p:animEffect transition="in" filter="checkerboard(down)">
                                      <p:cBhvr>
                                        <p:cTn id="15" dur="500"/>
                                        <p:tgtEl>
                                          <p:spTgt spid="227330">
                                            <p:txEl>
                                              <p:pRg st="1" end="1"/>
                                            </p:txEl>
                                          </p:spTgt>
                                        </p:tgtEl>
                                      </p:cBhvr>
                                    </p:animEffect>
                                  </p:childTnLst>
                                </p:cTn>
                              </p:par>
                            </p:childTnLst>
                          </p:cTn>
                        </p:par>
                        <p:par>
                          <p:cTn id="16" fill="hold" nodeType="afterGroup">
                            <p:stCondLst>
                              <p:cond delay="1500"/>
                            </p:stCondLst>
                            <p:childTnLst>
                              <p:par>
                                <p:cTn id="17" presetID="5" presetClass="entr" presetSubtype="5" fill="hold" nodeType="afterEffect">
                                  <p:stCondLst>
                                    <p:cond delay="0"/>
                                  </p:stCondLst>
                                  <p:childTnLst>
                                    <p:set>
                                      <p:cBhvr>
                                        <p:cTn id="18" dur="1" fill="hold">
                                          <p:stCondLst>
                                            <p:cond delay="0"/>
                                          </p:stCondLst>
                                        </p:cTn>
                                        <p:tgtEl>
                                          <p:spTgt spid="227330">
                                            <p:txEl>
                                              <p:pRg st="2" end="2"/>
                                            </p:txEl>
                                          </p:spTgt>
                                        </p:tgtEl>
                                        <p:attrNameLst>
                                          <p:attrName>style.visibility</p:attrName>
                                        </p:attrNameLst>
                                      </p:cBhvr>
                                      <p:to>
                                        <p:strVal val="visible"/>
                                      </p:to>
                                    </p:set>
                                    <p:animEffect transition="in" filter="checkerboard(down)">
                                      <p:cBhvr>
                                        <p:cTn id="19" dur="500"/>
                                        <p:tgtEl>
                                          <p:spTgt spid="227330">
                                            <p:txEl>
                                              <p:pRg st="2" end="2"/>
                                            </p:txEl>
                                          </p:spTgt>
                                        </p:tgtEl>
                                      </p:cBhvr>
                                    </p:animEffect>
                                  </p:childTnLst>
                                </p:cTn>
                              </p:par>
                            </p:childTnLst>
                          </p:cTn>
                        </p:par>
                        <p:par>
                          <p:cTn id="20" fill="hold" nodeType="afterGroup">
                            <p:stCondLst>
                              <p:cond delay="2000"/>
                            </p:stCondLst>
                            <p:childTnLst>
                              <p:par>
                                <p:cTn id="21" presetID="5" presetClass="entr" presetSubtype="5" fill="hold" nodeType="afterEffect">
                                  <p:stCondLst>
                                    <p:cond delay="0"/>
                                  </p:stCondLst>
                                  <p:childTnLst>
                                    <p:set>
                                      <p:cBhvr>
                                        <p:cTn id="22" dur="1" fill="hold">
                                          <p:stCondLst>
                                            <p:cond delay="0"/>
                                          </p:stCondLst>
                                        </p:cTn>
                                        <p:tgtEl>
                                          <p:spTgt spid="227330">
                                            <p:txEl>
                                              <p:pRg st="3" end="3"/>
                                            </p:txEl>
                                          </p:spTgt>
                                        </p:tgtEl>
                                        <p:attrNameLst>
                                          <p:attrName>style.visibility</p:attrName>
                                        </p:attrNameLst>
                                      </p:cBhvr>
                                      <p:to>
                                        <p:strVal val="visible"/>
                                      </p:to>
                                    </p:set>
                                    <p:animEffect transition="in" filter="checkerboard(down)">
                                      <p:cBhvr>
                                        <p:cTn id="23" dur="500"/>
                                        <p:tgtEl>
                                          <p:spTgt spid="227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29"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DFC28BAC-DEA8-4B36-9DA9-7A5AD5EAFF3E}" type="slidenum">
              <a:rPr lang="zh-TW" altLang="en-US"/>
              <a:pPr>
                <a:defRPr/>
              </a:pPr>
              <a:t>122</a:t>
            </a:fld>
            <a:endParaRPr lang="en-US" altLang="zh-TW"/>
          </a:p>
        </p:txBody>
      </p:sp>
      <p:sp>
        <p:nvSpPr>
          <p:cNvPr id="228353" name="標題 1"/>
          <p:cNvSpPr>
            <a:spLocks noGrp="1"/>
          </p:cNvSpPr>
          <p:nvPr>
            <p:ph type="title"/>
          </p:nvPr>
        </p:nvSpPr>
        <p:spPr/>
        <p:txBody>
          <a:bodyPr/>
          <a:lstStyle/>
          <a:p>
            <a:r>
              <a:rPr lang="zh-TW" altLang="en-US" smtClean="0"/>
              <a:t>單據性質：訂單 </a:t>
            </a:r>
            <a:r>
              <a:rPr lang="en-US" altLang="zh-TW" b="1" i="1" smtClean="0"/>
              <a:t>(Cont.)</a:t>
            </a:r>
            <a:endParaRPr lang="zh-TW" altLang="en-US" smtClean="0"/>
          </a:p>
        </p:txBody>
      </p:sp>
      <p:sp>
        <p:nvSpPr>
          <p:cNvPr id="228354" name="內容版面配置區 2"/>
          <p:cNvSpPr>
            <a:spLocks noGrp="1"/>
          </p:cNvSpPr>
          <p:nvPr>
            <p:ph idx="1"/>
          </p:nvPr>
        </p:nvSpPr>
        <p:spPr/>
        <p:txBody>
          <a:bodyPr/>
          <a:lstStyle/>
          <a:p>
            <a:r>
              <a:rPr lang="en-US" altLang="zh-TW" smtClean="0">
                <a:solidFill>
                  <a:schemeClr val="tx1"/>
                </a:solidFill>
              </a:rPr>
              <a:t>1.  </a:t>
            </a:r>
            <a:r>
              <a:rPr lang="zh-TW" altLang="en-US" smtClean="0">
                <a:solidFill>
                  <a:schemeClr val="tx1"/>
                </a:solidFill>
              </a:rPr>
              <a:t>單據性質</a:t>
            </a:r>
            <a:endParaRPr lang="en-US" altLang="zh-TW" smtClean="0">
              <a:solidFill>
                <a:schemeClr val="tx1"/>
              </a:solidFill>
            </a:endParaRPr>
          </a:p>
          <a:p>
            <a:r>
              <a:rPr lang="en-US" altLang="zh-TW" smtClean="0">
                <a:solidFill>
                  <a:schemeClr val="tx1"/>
                </a:solidFill>
              </a:rPr>
              <a:t>2.  </a:t>
            </a:r>
            <a:r>
              <a:rPr lang="zh-TW" altLang="en-US" smtClean="0">
                <a:solidFill>
                  <a:schemeClr val="tx1"/>
                </a:solidFill>
              </a:rPr>
              <a:t>編碼方式</a:t>
            </a:r>
            <a:endParaRPr lang="en-US" altLang="zh-TW" smtClean="0">
              <a:solidFill>
                <a:schemeClr val="tx1"/>
              </a:solidFill>
            </a:endParaRPr>
          </a:p>
          <a:p>
            <a:r>
              <a:rPr lang="en-US" altLang="zh-TW" smtClean="0">
                <a:solidFill>
                  <a:schemeClr val="tx1"/>
                </a:solidFill>
              </a:rPr>
              <a:t>3.  </a:t>
            </a:r>
            <a:r>
              <a:rPr lang="zh-TW" altLang="en-US" smtClean="0">
                <a:solidFill>
                  <a:schemeClr val="tx1"/>
                </a:solidFill>
              </a:rPr>
              <a:t>更新核價</a:t>
            </a:r>
            <a:endParaRPr lang="en-US" altLang="zh-TW" smtClean="0">
              <a:solidFill>
                <a:schemeClr val="tx1"/>
              </a:solidFill>
            </a:endParaRPr>
          </a:p>
          <a:p>
            <a:r>
              <a:rPr lang="en-US" altLang="zh-TW" smtClean="0">
                <a:solidFill>
                  <a:schemeClr val="tx1"/>
                </a:solidFill>
              </a:rPr>
              <a:t>4.  </a:t>
            </a:r>
            <a:r>
              <a:rPr lang="zh-TW" altLang="en-US" smtClean="0">
                <a:solidFill>
                  <a:schemeClr val="tx1"/>
                </a:solidFill>
              </a:rPr>
              <a:t>核對訂單</a:t>
            </a:r>
            <a:endParaRPr lang="en-US" altLang="zh-TW" smtClean="0">
              <a:solidFill>
                <a:schemeClr val="tx1"/>
              </a:solidFill>
            </a:endParaRPr>
          </a:p>
          <a:p>
            <a:r>
              <a:rPr lang="en-US" altLang="zh-TW" smtClean="0">
                <a:solidFill>
                  <a:schemeClr val="tx1"/>
                </a:solidFill>
              </a:rPr>
              <a:t>5.  </a:t>
            </a:r>
            <a:r>
              <a:rPr lang="zh-TW" altLang="en-US" smtClean="0">
                <a:solidFill>
                  <a:schemeClr val="tx1"/>
                </a:solidFill>
              </a:rPr>
              <a:t>直接結帳</a:t>
            </a:r>
            <a:endParaRPr lang="en-US" altLang="zh-TW" smtClean="0">
              <a:solidFill>
                <a:schemeClr val="tx1"/>
              </a:solidFill>
            </a:endParaRPr>
          </a:p>
          <a:p>
            <a:r>
              <a:rPr lang="en-US" altLang="zh-TW" smtClean="0">
                <a:solidFill>
                  <a:schemeClr val="tx1"/>
                </a:solidFill>
              </a:rPr>
              <a:t>6.  </a:t>
            </a:r>
            <a:r>
              <a:rPr lang="zh-TW" altLang="en-US" smtClean="0">
                <a:solidFill>
                  <a:schemeClr val="tx1"/>
                </a:solidFill>
              </a:rPr>
              <a:t>自動產生發票號碼</a:t>
            </a:r>
            <a:endParaRPr lang="en-US" altLang="zh-TW" smtClean="0">
              <a:solidFill>
                <a:schemeClr val="tx1"/>
              </a:solidFill>
            </a:endParaRPr>
          </a:p>
          <a:p>
            <a:r>
              <a:rPr lang="en-US" altLang="zh-TW" smtClean="0">
                <a:solidFill>
                  <a:schemeClr val="tx1"/>
                </a:solidFill>
              </a:rPr>
              <a:t>7.  </a:t>
            </a:r>
            <a:r>
              <a:rPr lang="zh-TW" altLang="en-US" smtClean="0">
                <a:solidFill>
                  <a:schemeClr val="tx1"/>
                </a:solidFill>
              </a:rPr>
              <a:t>單據性質設定整理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28353"/>
                                        </p:tgtEl>
                                        <p:attrNameLst>
                                          <p:attrName>style.visibility</p:attrName>
                                        </p:attrNameLst>
                                      </p:cBhvr>
                                      <p:to>
                                        <p:strVal val="visible"/>
                                      </p:to>
                                    </p:set>
                                    <p:animEffect transition="in" filter="checkerboard(across)">
                                      <p:cBhvr>
                                        <p:cTn id="7" dur="500"/>
                                        <p:tgtEl>
                                          <p:spTgt spid="228353"/>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228354">
                                            <p:txEl>
                                              <p:pRg st="0" end="0"/>
                                            </p:txEl>
                                          </p:spTgt>
                                        </p:tgtEl>
                                        <p:attrNameLst>
                                          <p:attrName>style.visibility</p:attrName>
                                        </p:attrNameLst>
                                      </p:cBhvr>
                                      <p:to>
                                        <p:strVal val="visible"/>
                                      </p:to>
                                    </p:set>
                                    <p:animEffect transition="in" filter="checkerboard(down)">
                                      <p:cBhvr>
                                        <p:cTn id="11" dur="500"/>
                                        <p:tgtEl>
                                          <p:spTgt spid="228354">
                                            <p:txEl>
                                              <p:pRg st="0" end="0"/>
                                            </p:txEl>
                                          </p:spTgt>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228354">
                                            <p:txEl>
                                              <p:pRg st="1" end="1"/>
                                            </p:txEl>
                                          </p:spTgt>
                                        </p:tgtEl>
                                        <p:attrNameLst>
                                          <p:attrName>style.visibility</p:attrName>
                                        </p:attrNameLst>
                                      </p:cBhvr>
                                      <p:to>
                                        <p:strVal val="visible"/>
                                      </p:to>
                                    </p:set>
                                    <p:animEffect transition="in" filter="checkerboard(down)">
                                      <p:cBhvr>
                                        <p:cTn id="15" dur="500"/>
                                        <p:tgtEl>
                                          <p:spTgt spid="228354">
                                            <p:txEl>
                                              <p:pRg st="1" end="1"/>
                                            </p:txEl>
                                          </p:spTgt>
                                        </p:tgtEl>
                                      </p:cBhvr>
                                    </p:animEffect>
                                  </p:childTnLst>
                                </p:cTn>
                              </p:par>
                            </p:childTnLst>
                          </p:cTn>
                        </p:par>
                        <p:par>
                          <p:cTn id="16" fill="hold" nodeType="afterGroup">
                            <p:stCondLst>
                              <p:cond delay="1500"/>
                            </p:stCondLst>
                            <p:childTnLst>
                              <p:par>
                                <p:cTn id="17" presetID="5" presetClass="entr" presetSubtype="5" fill="hold" nodeType="afterEffect">
                                  <p:stCondLst>
                                    <p:cond delay="0"/>
                                  </p:stCondLst>
                                  <p:childTnLst>
                                    <p:set>
                                      <p:cBhvr>
                                        <p:cTn id="18" dur="1" fill="hold">
                                          <p:stCondLst>
                                            <p:cond delay="0"/>
                                          </p:stCondLst>
                                        </p:cTn>
                                        <p:tgtEl>
                                          <p:spTgt spid="228354">
                                            <p:txEl>
                                              <p:pRg st="2" end="2"/>
                                            </p:txEl>
                                          </p:spTgt>
                                        </p:tgtEl>
                                        <p:attrNameLst>
                                          <p:attrName>style.visibility</p:attrName>
                                        </p:attrNameLst>
                                      </p:cBhvr>
                                      <p:to>
                                        <p:strVal val="visible"/>
                                      </p:to>
                                    </p:set>
                                    <p:animEffect transition="in" filter="checkerboard(down)">
                                      <p:cBhvr>
                                        <p:cTn id="19" dur="500"/>
                                        <p:tgtEl>
                                          <p:spTgt spid="228354">
                                            <p:txEl>
                                              <p:pRg st="2" end="2"/>
                                            </p:txEl>
                                          </p:spTgt>
                                        </p:tgtEl>
                                      </p:cBhvr>
                                    </p:animEffect>
                                  </p:childTnLst>
                                </p:cTn>
                              </p:par>
                            </p:childTnLst>
                          </p:cTn>
                        </p:par>
                        <p:par>
                          <p:cTn id="20" fill="hold" nodeType="afterGroup">
                            <p:stCondLst>
                              <p:cond delay="2000"/>
                            </p:stCondLst>
                            <p:childTnLst>
                              <p:par>
                                <p:cTn id="21" presetID="5" presetClass="entr" presetSubtype="5" fill="hold" nodeType="afterEffect">
                                  <p:stCondLst>
                                    <p:cond delay="0"/>
                                  </p:stCondLst>
                                  <p:childTnLst>
                                    <p:set>
                                      <p:cBhvr>
                                        <p:cTn id="22" dur="1" fill="hold">
                                          <p:stCondLst>
                                            <p:cond delay="0"/>
                                          </p:stCondLst>
                                        </p:cTn>
                                        <p:tgtEl>
                                          <p:spTgt spid="228354">
                                            <p:txEl>
                                              <p:pRg st="3" end="3"/>
                                            </p:txEl>
                                          </p:spTgt>
                                        </p:tgtEl>
                                        <p:attrNameLst>
                                          <p:attrName>style.visibility</p:attrName>
                                        </p:attrNameLst>
                                      </p:cBhvr>
                                      <p:to>
                                        <p:strVal val="visible"/>
                                      </p:to>
                                    </p:set>
                                    <p:animEffect transition="in" filter="checkerboard(down)">
                                      <p:cBhvr>
                                        <p:cTn id="23" dur="500"/>
                                        <p:tgtEl>
                                          <p:spTgt spid="228354">
                                            <p:txEl>
                                              <p:pRg st="3" end="3"/>
                                            </p:txEl>
                                          </p:spTgt>
                                        </p:tgtEl>
                                      </p:cBhvr>
                                    </p:animEffect>
                                  </p:childTnLst>
                                </p:cTn>
                              </p:par>
                            </p:childTnLst>
                          </p:cTn>
                        </p:par>
                        <p:par>
                          <p:cTn id="24" fill="hold" nodeType="afterGroup">
                            <p:stCondLst>
                              <p:cond delay="2500"/>
                            </p:stCondLst>
                            <p:childTnLst>
                              <p:par>
                                <p:cTn id="25" presetID="5" presetClass="entr" presetSubtype="5" fill="hold" nodeType="afterEffect">
                                  <p:stCondLst>
                                    <p:cond delay="0"/>
                                  </p:stCondLst>
                                  <p:childTnLst>
                                    <p:set>
                                      <p:cBhvr>
                                        <p:cTn id="26" dur="1" fill="hold">
                                          <p:stCondLst>
                                            <p:cond delay="0"/>
                                          </p:stCondLst>
                                        </p:cTn>
                                        <p:tgtEl>
                                          <p:spTgt spid="228354">
                                            <p:txEl>
                                              <p:pRg st="4" end="4"/>
                                            </p:txEl>
                                          </p:spTgt>
                                        </p:tgtEl>
                                        <p:attrNameLst>
                                          <p:attrName>style.visibility</p:attrName>
                                        </p:attrNameLst>
                                      </p:cBhvr>
                                      <p:to>
                                        <p:strVal val="visible"/>
                                      </p:to>
                                    </p:set>
                                    <p:animEffect transition="in" filter="checkerboard(down)">
                                      <p:cBhvr>
                                        <p:cTn id="27" dur="500"/>
                                        <p:tgtEl>
                                          <p:spTgt spid="228354">
                                            <p:txEl>
                                              <p:pRg st="4" end="4"/>
                                            </p:txEl>
                                          </p:spTgt>
                                        </p:tgtEl>
                                      </p:cBhvr>
                                    </p:animEffect>
                                  </p:childTnLst>
                                </p:cTn>
                              </p:par>
                            </p:childTnLst>
                          </p:cTn>
                        </p:par>
                        <p:par>
                          <p:cTn id="28" fill="hold" nodeType="afterGroup">
                            <p:stCondLst>
                              <p:cond delay="3000"/>
                            </p:stCondLst>
                            <p:childTnLst>
                              <p:par>
                                <p:cTn id="29" presetID="5" presetClass="entr" presetSubtype="5" fill="hold" nodeType="afterEffect">
                                  <p:stCondLst>
                                    <p:cond delay="0"/>
                                  </p:stCondLst>
                                  <p:childTnLst>
                                    <p:set>
                                      <p:cBhvr>
                                        <p:cTn id="30" dur="1" fill="hold">
                                          <p:stCondLst>
                                            <p:cond delay="0"/>
                                          </p:stCondLst>
                                        </p:cTn>
                                        <p:tgtEl>
                                          <p:spTgt spid="228354">
                                            <p:txEl>
                                              <p:pRg st="5" end="5"/>
                                            </p:txEl>
                                          </p:spTgt>
                                        </p:tgtEl>
                                        <p:attrNameLst>
                                          <p:attrName>style.visibility</p:attrName>
                                        </p:attrNameLst>
                                      </p:cBhvr>
                                      <p:to>
                                        <p:strVal val="visible"/>
                                      </p:to>
                                    </p:set>
                                    <p:animEffect transition="in" filter="checkerboard(down)">
                                      <p:cBhvr>
                                        <p:cTn id="31" dur="500"/>
                                        <p:tgtEl>
                                          <p:spTgt spid="228354">
                                            <p:txEl>
                                              <p:pRg st="5" end="5"/>
                                            </p:txEl>
                                          </p:spTgt>
                                        </p:tgtEl>
                                      </p:cBhvr>
                                    </p:animEffect>
                                  </p:childTnLst>
                                </p:cTn>
                              </p:par>
                            </p:childTnLst>
                          </p:cTn>
                        </p:par>
                        <p:par>
                          <p:cTn id="32" fill="hold" nodeType="afterGroup">
                            <p:stCondLst>
                              <p:cond delay="3500"/>
                            </p:stCondLst>
                            <p:childTnLst>
                              <p:par>
                                <p:cTn id="33" presetID="5" presetClass="entr" presetSubtype="5" fill="hold" nodeType="afterEffect">
                                  <p:stCondLst>
                                    <p:cond delay="0"/>
                                  </p:stCondLst>
                                  <p:childTnLst>
                                    <p:set>
                                      <p:cBhvr>
                                        <p:cTn id="34" dur="1" fill="hold">
                                          <p:stCondLst>
                                            <p:cond delay="0"/>
                                          </p:stCondLst>
                                        </p:cTn>
                                        <p:tgtEl>
                                          <p:spTgt spid="228354">
                                            <p:txEl>
                                              <p:pRg st="6" end="6"/>
                                            </p:txEl>
                                          </p:spTgt>
                                        </p:tgtEl>
                                        <p:attrNameLst>
                                          <p:attrName>style.visibility</p:attrName>
                                        </p:attrNameLst>
                                      </p:cBhvr>
                                      <p:to>
                                        <p:strVal val="visible"/>
                                      </p:to>
                                    </p:set>
                                    <p:animEffect transition="in" filter="checkerboard(down)">
                                      <p:cBhvr>
                                        <p:cTn id="35" dur="500"/>
                                        <p:tgtEl>
                                          <p:spTgt spid="2283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53AB8CAE-BE82-4389-B5D1-BF63CB3EC8F0}" type="slidenum">
              <a:rPr lang="zh-TW" altLang="en-US"/>
              <a:pPr>
                <a:defRPr/>
              </a:pPr>
              <a:t>123</a:t>
            </a:fld>
            <a:endParaRPr lang="en-US" altLang="zh-TW"/>
          </a:p>
        </p:txBody>
      </p:sp>
      <p:sp>
        <p:nvSpPr>
          <p:cNvPr id="129027" name="標題 1"/>
          <p:cNvSpPr>
            <a:spLocks noGrp="1"/>
          </p:cNvSpPr>
          <p:nvPr>
            <p:ph type="title"/>
          </p:nvPr>
        </p:nvSpPr>
        <p:spPr/>
        <p:txBody>
          <a:bodyPr/>
          <a:lstStyle/>
          <a:p>
            <a:endParaRPr lang="zh-TW" altLang="en-US" smtClean="0"/>
          </a:p>
        </p:txBody>
      </p:sp>
      <p:sp>
        <p:nvSpPr>
          <p:cNvPr id="129028" name="內容版面配置區 2"/>
          <p:cNvSpPr>
            <a:spLocks noGrp="1"/>
          </p:cNvSpPr>
          <p:nvPr>
            <p:ph idx="1"/>
          </p:nvPr>
        </p:nvSpPr>
        <p:spPr/>
        <p:txBody>
          <a:bodyPr/>
          <a:lstStyle/>
          <a:p>
            <a:endParaRPr lang="zh-TW" altLang="en-US" smtClean="0"/>
          </a:p>
        </p:txBody>
      </p:sp>
      <p:pic>
        <p:nvPicPr>
          <p:cNvPr id="2293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500063"/>
            <a:ext cx="6926263" cy="635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268538" y="1628775"/>
            <a:ext cx="3000375" cy="92868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229382" name="標題 1"/>
          <p:cNvSpPr>
            <a:spLocks/>
          </p:cNvSpPr>
          <p:nvPr/>
        </p:nvSpPr>
        <p:spPr bwMode="auto">
          <a:xfrm>
            <a:off x="0" y="1341438"/>
            <a:ext cx="21955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TW" altLang="en-US" sz="3600" b="0">
                <a:solidFill>
                  <a:srgbClr val="0000FF"/>
                </a:solidFill>
                <a:ea typeface="書法家顏楷體" pitchFamily="49" charset="-120"/>
                <a:cs typeface="Times New Roman" pitchFamily="18" charset="0"/>
              </a:rPr>
              <a:t>單據性質設定作業</a:t>
            </a:r>
            <a:endParaRPr lang="en-US" altLang="zh-TW" sz="3600" b="0">
              <a:solidFill>
                <a:srgbClr val="0000FF"/>
              </a:solidFill>
              <a:ea typeface="書法家顏楷體" pitchFamily="49" charset="-12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9382"/>
                                        </p:tgtEl>
                                        <p:attrNameLst>
                                          <p:attrName>style.visibility</p:attrName>
                                        </p:attrNameLst>
                                      </p:cBhvr>
                                      <p:to>
                                        <p:strVal val="visible"/>
                                      </p:to>
                                    </p:set>
                                    <p:animEffect transition="in" filter="blinds(horizontal)">
                                      <p:cBhvr>
                                        <p:cTn id="7" dur="500"/>
                                        <p:tgtEl>
                                          <p:spTgt spid="229382"/>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29379"/>
                                        </p:tgtEl>
                                        <p:attrNameLst>
                                          <p:attrName>style.visibility</p:attrName>
                                        </p:attrNameLst>
                                      </p:cBhvr>
                                      <p:to>
                                        <p:strVal val="visible"/>
                                      </p:to>
                                    </p:set>
                                    <p:animEffect transition="in" filter="checkerboard(across)">
                                      <p:cBhvr>
                                        <p:cTn id="11" dur="500"/>
                                        <p:tgtEl>
                                          <p:spTgt spid="229379"/>
                                        </p:tgtEl>
                                      </p:cBhvr>
                                    </p:animEffect>
                                  </p:childTnLst>
                                </p:cTn>
                              </p:par>
                            </p:childTnLst>
                          </p:cTn>
                        </p:par>
                        <p:par>
                          <p:cTn id="12" fill="hold" nodeType="afterGroup">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938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pPr>
              <a:defRPr/>
            </a:pPr>
            <a:fld id="{A379445D-4AC1-4D1B-85A2-27C74B0AD31B}" type="slidenum">
              <a:rPr lang="zh-TW" altLang="en-US"/>
              <a:pPr>
                <a:defRPr/>
              </a:pPr>
              <a:t>124</a:t>
            </a:fld>
            <a:endParaRPr lang="en-US" altLang="zh-TW"/>
          </a:p>
        </p:txBody>
      </p:sp>
      <p:sp>
        <p:nvSpPr>
          <p:cNvPr id="230401" name="標題 1"/>
          <p:cNvSpPr>
            <a:spLocks noGrp="1"/>
          </p:cNvSpPr>
          <p:nvPr>
            <p:ph type="title"/>
          </p:nvPr>
        </p:nvSpPr>
        <p:spPr>
          <a:xfrm>
            <a:off x="0" y="1357313"/>
            <a:ext cx="2500313" cy="1143000"/>
          </a:xfrm>
        </p:spPr>
        <p:txBody>
          <a:bodyPr/>
          <a:lstStyle/>
          <a:p>
            <a:r>
              <a:rPr lang="zh-TW" altLang="en-US" smtClean="0"/>
              <a:t>單據性質</a:t>
            </a:r>
          </a:p>
        </p:txBody>
      </p:sp>
      <p:pic>
        <p:nvPicPr>
          <p:cNvPr id="230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13" y="714375"/>
            <a:ext cx="6537325"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429000" y="2643188"/>
            <a:ext cx="1571625" cy="114300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5" name="圓角矩形圖說文字 4"/>
          <p:cNvSpPr>
            <a:spLocks noChangeArrowheads="1"/>
          </p:cNvSpPr>
          <p:nvPr/>
        </p:nvSpPr>
        <p:spPr bwMode="auto">
          <a:xfrm>
            <a:off x="5219700" y="2420938"/>
            <a:ext cx="2808288" cy="1152525"/>
          </a:xfrm>
          <a:prstGeom prst="wedgeRoundRectCallout">
            <a:avLst>
              <a:gd name="adj1" fmla="val -56500"/>
              <a:gd name="adj2" fmla="val -16528"/>
              <a:gd name="adj3" fmla="val 16667"/>
            </a:avLst>
          </a:prstGeom>
          <a:gradFill rotWithShape="1">
            <a:gsLst>
              <a:gs pos="0">
                <a:srgbClr val="FFFF99"/>
              </a:gs>
              <a:gs pos="50000">
                <a:srgbClr val="FFFFFF"/>
              </a:gs>
              <a:gs pos="100000">
                <a:srgbClr val="FFFF99"/>
              </a:gs>
            </a:gsLst>
            <a:lin ang="5400000" scaled="1"/>
          </a:gradFill>
          <a:ln w="12700" algn="ctr">
            <a:solidFill>
              <a:schemeClr val="tx1"/>
            </a:solidFill>
            <a:miter lim="800000"/>
            <a:headEnd/>
            <a:tailEnd/>
          </a:ln>
        </p:spPr>
        <p:txBody>
          <a:bodyPr anchor="ctr"/>
          <a:lstStyle/>
          <a:p>
            <a:pPr>
              <a:lnSpc>
                <a:spcPct val="105000"/>
              </a:lnSpc>
            </a:pPr>
            <a:r>
              <a:rPr lang="zh-TW" altLang="en-US">
                <a:ea typeface="標楷體" pitchFamily="65" charset="-120"/>
                <a:cs typeface="Times New Roman" pitchFamily="18" charset="0"/>
              </a:rPr>
              <a:t>共可設定</a:t>
            </a:r>
            <a:r>
              <a:rPr lang="en-US" altLang="zh-TW">
                <a:solidFill>
                  <a:schemeClr val="hlink"/>
                </a:solidFill>
                <a:ea typeface="標楷體" pitchFamily="65" charset="-120"/>
                <a:cs typeface="Times New Roman" pitchFamily="18" charset="0"/>
              </a:rPr>
              <a:t>8</a:t>
            </a:r>
            <a:r>
              <a:rPr lang="zh-TW" altLang="en-US">
                <a:solidFill>
                  <a:schemeClr val="hlink"/>
                </a:solidFill>
                <a:ea typeface="標楷體" pitchFamily="65" charset="-120"/>
                <a:cs typeface="Times New Roman" pitchFamily="18" charset="0"/>
              </a:rPr>
              <a:t>種</a:t>
            </a:r>
            <a:r>
              <a:rPr lang="zh-TW" altLang="en-US">
                <a:ea typeface="標楷體" pitchFamily="65" charset="-120"/>
                <a:cs typeface="Times New Roman" pitchFamily="18" charset="0"/>
              </a:rPr>
              <a:t>單據性質。</a:t>
            </a:r>
            <a:br>
              <a:rPr lang="zh-TW" altLang="en-US">
                <a:ea typeface="標楷體" pitchFamily="65" charset="-120"/>
                <a:cs typeface="Times New Roman" pitchFamily="18" charset="0"/>
              </a:rPr>
            </a:br>
            <a:r>
              <a:rPr lang="zh-TW" altLang="en-US">
                <a:ea typeface="標楷體" pitchFamily="65" charset="-120"/>
                <a:cs typeface="Times New Roman" pitchFamily="18" charset="0"/>
              </a:rPr>
              <a:t>每一種單據性質不限定可以設多少種單別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30401"/>
                                        </p:tgtEl>
                                        <p:attrNameLst>
                                          <p:attrName>style.visibility</p:attrName>
                                        </p:attrNameLst>
                                      </p:cBhvr>
                                      <p:to>
                                        <p:strVal val="visible"/>
                                      </p:to>
                                    </p:set>
                                    <p:animEffect transition="in" filter="checkerboard(across)">
                                      <p:cBhvr>
                                        <p:cTn id="7" dur="500"/>
                                        <p:tgtEl>
                                          <p:spTgt spid="230401"/>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30402"/>
                                        </p:tgtEl>
                                        <p:attrNameLst>
                                          <p:attrName>style.visibility</p:attrName>
                                        </p:attrNameLst>
                                      </p:cBhvr>
                                      <p:to>
                                        <p:strVal val="visible"/>
                                      </p:to>
                                    </p:set>
                                    <p:animEffect transition="in" filter="checkerboard(across)">
                                      <p:cBhvr>
                                        <p:cTn id="11" dur="500"/>
                                        <p:tgtEl>
                                          <p:spTgt spid="2304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500"/>
                                        <p:tgtEl>
                                          <p:spTgt spid="4"/>
                                        </p:tgtEl>
                                      </p:cBhvr>
                                    </p:animEffect>
                                  </p:childTnLst>
                                </p:cTn>
                              </p:par>
                            </p:childTnLst>
                          </p:cTn>
                        </p:par>
                        <p:par>
                          <p:cTn id="17" fill="hold" nodeType="afterGroup">
                            <p:stCondLst>
                              <p:cond delay="500"/>
                            </p:stCondLst>
                            <p:childTnLst>
                              <p:par>
                                <p:cTn id="18" presetID="18" presetClass="entr" presetSubtype="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trips(downRigh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1" grpId="0"/>
      <p:bldP spid="4" grpId="0" animBg="1"/>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pPr>
              <a:defRPr/>
            </a:pPr>
            <a:fld id="{81071ED8-7D17-4977-9BC0-FAE839505F98}" type="slidenum">
              <a:rPr lang="zh-TW" altLang="en-US"/>
              <a:pPr>
                <a:defRPr/>
              </a:pPr>
              <a:t>125</a:t>
            </a:fld>
            <a:endParaRPr lang="en-US" altLang="zh-TW"/>
          </a:p>
        </p:txBody>
      </p:sp>
      <p:sp>
        <p:nvSpPr>
          <p:cNvPr id="4" name="矩形 3"/>
          <p:cNvSpPr/>
          <p:nvPr/>
        </p:nvSpPr>
        <p:spPr>
          <a:xfrm>
            <a:off x="142875" y="2500313"/>
            <a:ext cx="8858250" cy="4214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31426" name="標題 1"/>
          <p:cNvSpPr>
            <a:spLocks noGrp="1"/>
          </p:cNvSpPr>
          <p:nvPr>
            <p:ph type="title"/>
          </p:nvPr>
        </p:nvSpPr>
        <p:spPr/>
        <p:txBody>
          <a:bodyPr/>
          <a:lstStyle/>
          <a:p>
            <a:r>
              <a:rPr lang="zh-TW" altLang="en-US" smtClean="0"/>
              <a:t>單據性質 </a:t>
            </a:r>
            <a:r>
              <a:rPr lang="en-US" altLang="zh-TW" b="1" i="1" smtClean="0"/>
              <a:t>(Cont.)</a:t>
            </a:r>
            <a:endParaRPr lang="zh-TW" altLang="en-US" b="1" i="1" smtClean="0"/>
          </a:p>
        </p:txBody>
      </p:sp>
      <p:sp>
        <p:nvSpPr>
          <p:cNvPr id="231427" name="內容版面配置區 2"/>
          <p:cNvSpPr>
            <a:spLocks noGrp="1"/>
          </p:cNvSpPr>
          <p:nvPr>
            <p:ph idx="1"/>
          </p:nvPr>
        </p:nvSpPr>
        <p:spPr/>
        <p:txBody>
          <a:bodyPr/>
          <a:lstStyle/>
          <a:p>
            <a:r>
              <a:rPr lang="en-US" altLang="zh-TW" smtClean="0">
                <a:solidFill>
                  <a:srgbClr val="0000FF"/>
                </a:solidFill>
              </a:rPr>
              <a:t>21. </a:t>
            </a:r>
            <a:r>
              <a:rPr lang="zh-TW" altLang="en-US" smtClean="0">
                <a:solidFill>
                  <a:srgbClr val="0000FF"/>
                </a:solidFill>
              </a:rPr>
              <a:t>報價單</a:t>
            </a:r>
            <a:endParaRPr lang="en-US" altLang="zh-TW" smtClean="0">
              <a:solidFill>
                <a:srgbClr val="0000FF"/>
              </a:solidFill>
            </a:endParaRPr>
          </a:p>
          <a:p>
            <a:pPr lvl="1"/>
            <a:r>
              <a:rPr lang="zh-TW" altLang="en-US" sz="1800" smtClean="0"/>
              <a:t>用於核價或是報價時使用，如內部核價單、對外報價單等所填寫的單據</a:t>
            </a:r>
            <a:endParaRPr lang="en-US" altLang="zh-TW" sz="1800" smtClean="0"/>
          </a:p>
          <a:p>
            <a:r>
              <a:rPr lang="en-US" altLang="zh-TW" smtClean="0">
                <a:solidFill>
                  <a:srgbClr val="0000FF"/>
                </a:solidFill>
              </a:rPr>
              <a:t>22. </a:t>
            </a:r>
            <a:r>
              <a:rPr lang="zh-TW" altLang="en-US" smtClean="0">
                <a:solidFill>
                  <a:srgbClr val="0000FF"/>
                </a:solidFill>
              </a:rPr>
              <a:t>客戶訂單</a:t>
            </a:r>
            <a:endParaRPr lang="en-US" altLang="zh-TW" smtClean="0">
              <a:solidFill>
                <a:srgbClr val="0000FF"/>
              </a:solidFill>
            </a:endParaRPr>
          </a:p>
          <a:p>
            <a:pPr lvl="1"/>
            <a:r>
              <a:rPr lang="zh-TW" altLang="en-US" sz="1800" smtClean="0"/>
              <a:t>常用在客戶訂單時所使用的單據</a:t>
            </a:r>
            <a:endParaRPr lang="en-US" altLang="zh-TW" sz="1800" smtClean="0"/>
          </a:p>
          <a:p>
            <a:r>
              <a:rPr lang="en-US" altLang="zh-TW" smtClean="0">
                <a:solidFill>
                  <a:srgbClr val="0000FF"/>
                </a:solidFill>
              </a:rPr>
              <a:t>23. </a:t>
            </a:r>
            <a:r>
              <a:rPr lang="zh-TW" altLang="en-US" smtClean="0">
                <a:solidFill>
                  <a:srgbClr val="0000FF"/>
                </a:solidFill>
              </a:rPr>
              <a:t>銷貨單</a:t>
            </a:r>
            <a:endParaRPr lang="en-US" altLang="zh-TW" smtClean="0">
              <a:solidFill>
                <a:srgbClr val="0000FF"/>
              </a:solidFill>
            </a:endParaRPr>
          </a:p>
          <a:p>
            <a:pPr lvl="1"/>
            <a:r>
              <a:rPr lang="zh-TW" altLang="en-US" sz="1800" smtClean="0"/>
              <a:t>輸入客戶銷貨單時就需要此單據</a:t>
            </a:r>
            <a:endParaRPr lang="en-US" altLang="zh-TW" sz="1800" smtClean="0"/>
          </a:p>
          <a:p>
            <a:r>
              <a:rPr lang="en-US" altLang="zh-TW" smtClean="0">
                <a:solidFill>
                  <a:srgbClr val="0000FF"/>
                </a:solidFill>
              </a:rPr>
              <a:t>24. </a:t>
            </a:r>
            <a:r>
              <a:rPr lang="zh-TW" altLang="en-US" smtClean="0">
                <a:solidFill>
                  <a:srgbClr val="0000FF"/>
                </a:solidFill>
              </a:rPr>
              <a:t>銷退單</a:t>
            </a:r>
            <a:endParaRPr lang="en-US" altLang="zh-TW" smtClean="0">
              <a:solidFill>
                <a:srgbClr val="0000FF"/>
              </a:solidFill>
            </a:endParaRPr>
          </a:p>
          <a:p>
            <a:pPr lvl="1"/>
            <a:r>
              <a:rPr lang="zh-TW" altLang="en-US" sz="1800" smtClean="0"/>
              <a:t>用於銷貨給客戶時，因商品有問題，客戶辦理退貨時所使用的單據</a:t>
            </a:r>
            <a:endParaRPr lang="en-US" altLang="zh-TW"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1426"/>
                                        </p:tgtEl>
                                        <p:attrNameLst>
                                          <p:attrName>style.visibility</p:attrName>
                                        </p:attrNameLst>
                                      </p:cBhvr>
                                      <p:to>
                                        <p:strVal val="visible"/>
                                      </p:to>
                                    </p:set>
                                    <p:animEffect transition="in" filter="blinds(horizontal)">
                                      <p:cBhvr>
                                        <p:cTn id="7" dur="500"/>
                                        <p:tgtEl>
                                          <p:spTgt spid="231426"/>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231427">
                                            <p:txEl>
                                              <p:pRg st="0" end="0"/>
                                            </p:txEl>
                                          </p:spTgt>
                                        </p:tgtEl>
                                        <p:attrNameLst>
                                          <p:attrName>style.visibility</p:attrName>
                                        </p:attrNameLst>
                                      </p:cBhvr>
                                      <p:to>
                                        <p:strVal val="visible"/>
                                      </p:to>
                                    </p:set>
                                    <p:animEffect transition="in" filter="checkerboard(down)">
                                      <p:cBhvr>
                                        <p:cTn id="11" dur="500"/>
                                        <p:tgtEl>
                                          <p:spTgt spid="231427">
                                            <p:txEl>
                                              <p:pRg st="0" end="0"/>
                                            </p:txEl>
                                          </p:spTgt>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231427">
                                            <p:txEl>
                                              <p:pRg st="1" end="1"/>
                                            </p:txEl>
                                          </p:spTgt>
                                        </p:tgtEl>
                                        <p:attrNameLst>
                                          <p:attrName>style.visibility</p:attrName>
                                        </p:attrNameLst>
                                      </p:cBhvr>
                                      <p:to>
                                        <p:strVal val="visible"/>
                                      </p:to>
                                    </p:set>
                                    <p:animEffect transition="in" filter="checkerboard(down)">
                                      <p:cBhvr>
                                        <p:cTn id="15" dur="500"/>
                                        <p:tgtEl>
                                          <p:spTgt spid="231427">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5" fill="hold" nodeType="clickEffect">
                                  <p:stCondLst>
                                    <p:cond delay="0"/>
                                  </p:stCondLst>
                                  <p:childTnLst>
                                    <p:set>
                                      <p:cBhvr>
                                        <p:cTn id="19" dur="1" fill="hold">
                                          <p:stCondLst>
                                            <p:cond delay="0"/>
                                          </p:stCondLst>
                                        </p:cTn>
                                        <p:tgtEl>
                                          <p:spTgt spid="231427">
                                            <p:txEl>
                                              <p:pRg st="2" end="2"/>
                                            </p:txEl>
                                          </p:spTgt>
                                        </p:tgtEl>
                                        <p:attrNameLst>
                                          <p:attrName>style.visibility</p:attrName>
                                        </p:attrNameLst>
                                      </p:cBhvr>
                                      <p:to>
                                        <p:strVal val="visible"/>
                                      </p:to>
                                    </p:set>
                                    <p:animEffect transition="in" filter="checkerboard(down)">
                                      <p:cBhvr>
                                        <p:cTn id="20" dur="500"/>
                                        <p:tgtEl>
                                          <p:spTgt spid="231427">
                                            <p:txEl>
                                              <p:pRg st="2" end="2"/>
                                            </p:txEl>
                                          </p:spTgt>
                                        </p:tgtEl>
                                      </p:cBhvr>
                                    </p:animEffect>
                                  </p:childTnLst>
                                </p:cTn>
                              </p:par>
                            </p:childTnLst>
                          </p:cTn>
                        </p:par>
                        <p:par>
                          <p:cTn id="21" fill="hold" nodeType="afterGroup">
                            <p:stCondLst>
                              <p:cond delay="500"/>
                            </p:stCondLst>
                            <p:childTnLst>
                              <p:par>
                                <p:cTn id="22" presetID="5" presetClass="entr" presetSubtype="5" fill="hold" nodeType="afterEffect">
                                  <p:stCondLst>
                                    <p:cond delay="0"/>
                                  </p:stCondLst>
                                  <p:childTnLst>
                                    <p:set>
                                      <p:cBhvr>
                                        <p:cTn id="23" dur="1" fill="hold">
                                          <p:stCondLst>
                                            <p:cond delay="0"/>
                                          </p:stCondLst>
                                        </p:cTn>
                                        <p:tgtEl>
                                          <p:spTgt spid="231427">
                                            <p:txEl>
                                              <p:pRg st="3" end="3"/>
                                            </p:txEl>
                                          </p:spTgt>
                                        </p:tgtEl>
                                        <p:attrNameLst>
                                          <p:attrName>style.visibility</p:attrName>
                                        </p:attrNameLst>
                                      </p:cBhvr>
                                      <p:to>
                                        <p:strVal val="visible"/>
                                      </p:to>
                                    </p:set>
                                    <p:animEffect transition="in" filter="checkerboard(down)">
                                      <p:cBhvr>
                                        <p:cTn id="24" dur="500"/>
                                        <p:tgtEl>
                                          <p:spTgt spid="231427">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5" fill="hold" nodeType="clickEffect">
                                  <p:stCondLst>
                                    <p:cond delay="0"/>
                                  </p:stCondLst>
                                  <p:childTnLst>
                                    <p:set>
                                      <p:cBhvr>
                                        <p:cTn id="28" dur="1" fill="hold">
                                          <p:stCondLst>
                                            <p:cond delay="0"/>
                                          </p:stCondLst>
                                        </p:cTn>
                                        <p:tgtEl>
                                          <p:spTgt spid="231427">
                                            <p:txEl>
                                              <p:pRg st="4" end="4"/>
                                            </p:txEl>
                                          </p:spTgt>
                                        </p:tgtEl>
                                        <p:attrNameLst>
                                          <p:attrName>style.visibility</p:attrName>
                                        </p:attrNameLst>
                                      </p:cBhvr>
                                      <p:to>
                                        <p:strVal val="visible"/>
                                      </p:to>
                                    </p:set>
                                    <p:animEffect transition="in" filter="checkerboard(down)">
                                      <p:cBhvr>
                                        <p:cTn id="29" dur="500"/>
                                        <p:tgtEl>
                                          <p:spTgt spid="231427">
                                            <p:txEl>
                                              <p:pRg st="4" end="4"/>
                                            </p:txEl>
                                          </p:spTgt>
                                        </p:tgtEl>
                                      </p:cBhvr>
                                    </p:animEffect>
                                  </p:childTnLst>
                                </p:cTn>
                              </p:par>
                            </p:childTnLst>
                          </p:cTn>
                        </p:par>
                        <p:par>
                          <p:cTn id="30" fill="hold" nodeType="afterGroup">
                            <p:stCondLst>
                              <p:cond delay="500"/>
                            </p:stCondLst>
                            <p:childTnLst>
                              <p:par>
                                <p:cTn id="31" presetID="5" presetClass="entr" presetSubtype="5" fill="hold" nodeType="afterEffect">
                                  <p:stCondLst>
                                    <p:cond delay="0"/>
                                  </p:stCondLst>
                                  <p:childTnLst>
                                    <p:set>
                                      <p:cBhvr>
                                        <p:cTn id="32" dur="1" fill="hold">
                                          <p:stCondLst>
                                            <p:cond delay="0"/>
                                          </p:stCondLst>
                                        </p:cTn>
                                        <p:tgtEl>
                                          <p:spTgt spid="231427">
                                            <p:txEl>
                                              <p:pRg st="5" end="5"/>
                                            </p:txEl>
                                          </p:spTgt>
                                        </p:tgtEl>
                                        <p:attrNameLst>
                                          <p:attrName>style.visibility</p:attrName>
                                        </p:attrNameLst>
                                      </p:cBhvr>
                                      <p:to>
                                        <p:strVal val="visible"/>
                                      </p:to>
                                    </p:set>
                                    <p:animEffect transition="in" filter="checkerboard(down)">
                                      <p:cBhvr>
                                        <p:cTn id="33" dur="500"/>
                                        <p:tgtEl>
                                          <p:spTgt spid="231427">
                                            <p:txEl>
                                              <p:pRg st="5" end="5"/>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 presetClass="entr" presetSubtype="5" fill="hold" nodeType="clickEffect">
                                  <p:stCondLst>
                                    <p:cond delay="0"/>
                                  </p:stCondLst>
                                  <p:childTnLst>
                                    <p:set>
                                      <p:cBhvr>
                                        <p:cTn id="37" dur="1" fill="hold">
                                          <p:stCondLst>
                                            <p:cond delay="0"/>
                                          </p:stCondLst>
                                        </p:cTn>
                                        <p:tgtEl>
                                          <p:spTgt spid="231427">
                                            <p:txEl>
                                              <p:pRg st="6" end="6"/>
                                            </p:txEl>
                                          </p:spTgt>
                                        </p:tgtEl>
                                        <p:attrNameLst>
                                          <p:attrName>style.visibility</p:attrName>
                                        </p:attrNameLst>
                                      </p:cBhvr>
                                      <p:to>
                                        <p:strVal val="visible"/>
                                      </p:to>
                                    </p:set>
                                    <p:animEffect transition="in" filter="checkerboard(down)">
                                      <p:cBhvr>
                                        <p:cTn id="38" dur="500"/>
                                        <p:tgtEl>
                                          <p:spTgt spid="231427">
                                            <p:txEl>
                                              <p:pRg st="6" end="6"/>
                                            </p:txEl>
                                          </p:spTgt>
                                        </p:tgtEl>
                                      </p:cBhvr>
                                    </p:animEffect>
                                  </p:childTnLst>
                                </p:cTn>
                              </p:par>
                            </p:childTnLst>
                          </p:cTn>
                        </p:par>
                        <p:par>
                          <p:cTn id="39" fill="hold" nodeType="afterGroup">
                            <p:stCondLst>
                              <p:cond delay="500"/>
                            </p:stCondLst>
                            <p:childTnLst>
                              <p:par>
                                <p:cTn id="40" presetID="5" presetClass="entr" presetSubtype="5" fill="hold" nodeType="afterEffect">
                                  <p:stCondLst>
                                    <p:cond delay="0"/>
                                  </p:stCondLst>
                                  <p:childTnLst>
                                    <p:set>
                                      <p:cBhvr>
                                        <p:cTn id="41" dur="1" fill="hold">
                                          <p:stCondLst>
                                            <p:cond delay="0"/>
                                          </p:stCondLst>
                                        </p:cTn>
                                        <p:tgtEl>
                                          <p:spTgt spid="231427">
                                            <p:txEl>
                                              <p:pRg st="7" end="7"/>
                                            </p:txEl>
                                          </p:spTgt>
                                        </p:tgtEl>
                                        <p:attrNameLst>
                                          <p:attrName>style.visibility</p:attrName>
                                        </p:attrNameLst>
                                      </p:cBhvr>
                                      <p:to>
                                        <p:strVal val="visible"/>
                                      </p:to>
                                    </p:set>
                                    <p:animEffect transition="in" filter="checkerboard(down)">
                                      <p:cBhvr>
                                        <p:cTn id="42" dur="500"/>
                                        <p:tgtEl>
                                          <p:spTgt spid="2314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F05FF221-5ABC-495E-903C-3B671F554CBF}" type="slidenum">
              <a:rPr lang="zh-TW" altLang="en-US"/>
              <a:pPr>
                <a:defRPr/>
              </a:pPr>
              <a:t>126</a:t>
            </a:fld>
            <a:endParaRPr lang="en-US" altLang="zh-TW"/>
          </a:p>
        </p:txBody>
      </p:sp>
      <p:sp>
        <p:nvSpPr>
          <p:cNvPr id="232449" name="標題 1"/>
          <p:cNvSpPr>
            <a:spLocks noGrp="1"/>
          </p:cNvSpPr>
          <p:nvPr>
            <p:ph type="title"/>
          </p:nvPr>
        </p:nvSpPr>
        <p:spPr>
          <a:xfrm>
            <a:off x="428625" y="1357313"/>
            <a:ext cx="8391525" cy="1143000"/>
          </a:xfrm>
        </p:spPr>
        <p:txBody>
          <a:bodyPr/>
          <a:lstStyle/>
          <a:p>
            <a:r>
              <a:rPr lang="zh-TW" altLang="en-US" smtClean="0"/>
              <a:t>單據性質 </a:t>
            </a:r>
            <a:r>
              <a:rPr lang="en-US" altLang="zh-TW" b="1" i="1" smtClean="0"/>
              <a:t>(Cont.)</a:t>
            </a:r>
            <a:endParaRPr lang="zh-TW" altLang="en-US" b="1" i="1" smtClean="0"/>
          </a:p>
        </p:txBody>
      </p:sp>
      <p:sp>
        <p:nvSpPr>
          <p:cNvPr id="232450" name="內容版面配置區 2"/>
          <p:cNvSpPr>
            <a:spLocks noGrp="1"/>
          </p:cNvSpPr>
          <p:nvPr>
            <p:ph idx="1"/>
          </p:nvPr>
        </p:nvSpPr>
        <p:spPr>
          <a:xfrm>
            <a:off x="457200" y="2682875"/>
            <a:ext cx="8229600" cy="3482975"/>
          </a:xfrm>
        </p:spPr>
        <p:txBody>
          <a:bodyPr/>
          <a:lstStyle/>
          <a:p>
            <a:r>
              <a:rPr lang="en-US" altLang="zh-TW" smtClean="0">
                <a:solidFill>
                  <a:schemeClr val="hlink"/>
                </a:solidFill>
              </a:rPr>
              <a:t>27.</a:t>
            </a:r>
            <a:r>
              <a:rPr lang="zh-TW" altLang="en-US" smtClean="0"/>
              <a:t> 多角貿易訂單、 </a:t>
            </a:r>
            <a:r>
              <a:rPr lang="zh-TW" altLang="en-US" smtClean="0">
                <a:solidFill>
                  <a:schemeClr val="tx1"/>
                </a:solidFill>
              </a:rPr>
              <a:t> </a:t>
            </a:r>
            <a:r>
              <a:rPr lang="en-US" altLang="zh-TW" smtClean="0">
                <a:solidFill>
                  <a:schemeClr val="hlink"/>
                </a:solidFill>
              </a:rPr>
              <a:t>28.</a:t>
            </a:r>
            <a:r>
              <a:rPr lang="zh-TW" altLang="en-US" smtClean="0"/>
              <a:t> 多角貿易銷貨單、 </a:t>
            </a:r>
            <a:r>
              <a:rPr lang="en-US" altLang="zh-TW" smtClean="0">
                <a:solidFill>
                  <a:schemeClr val="hlink"/>
                </a:solidFill>
              </a:rPr>
              <a:t>29.</a:t>
            </a:r>
            <a:r>
              <a:rPr lang="zh-TW" altLang="en-US" smtClean="0"/>
              <a:t>多角貿易銷退單</a:t>
            </a:r>
            <a:endParaRPr lang="en-US" altLang="zh-TW" smtClean="0"/>
          </a:p>
          <a:p>
            <a:pPr lvl="1"/>
            <a:r>
              <a:rPr lang="zh-TW" altLang="en-US" sz="1800" smtClean="0"/>
              <a:t>多角貿易系統使用的單據</a:t>
            </a:r>
            <a:endParaRPr lang="en-US" altLang="zh-TW" sz="1800" smtClean="0"/>
          </a:p>
          <a:p>
            <a:r>
              <a:rPr lang="en-US" altLang="zh-TW" smtClean="0">
                <a:solidFill>
                  <a:schemeClr val="hlink"/>
                </a:solidFill>
              </a:rPr>
              <a:t>2A.</a:t>
            </a:r>
            <a:r>
              <a:rPr lang="en-US" altLang="zh-TW" smtClean="0"/>
              <a:t> </a:t>
            </a:r>
            <a:r>
              <a:rPr lang="zh-TW" altLang="en-US" smtClean="0"/>
              <a:t>派車單</a:t>
            </a:r>
            <a:endParaRPr lang="en-US" altLang="zh-TW" smtClean="0"/>
          </a:p>
          <a:p>
            <a:pPr lvl="1"/>
            <a:r>
              <a:rPr lang="zh-TW" altLang="en-US" sz="1800" smtClean="0"/>
              <a:t>出貨時輸入派車資料時所使用的單據</a:t>
            </a:r>
            <a:endParaRPr lang="en-US" altLang="zh-TW" sz="1800" smtClean="0"/>
          </a:p>
          <a:p>
            <a:pPr lvl="1"/>
            <a:endParaRPr lang="zh-TW" altLang="en-US"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2449"/>
                                        </p:tgtEl>
                                        <p:attrNameLst>
                                          <p:attrName>style.visibility</p:attrName>
                                        </p:attrNameLst>
                                      </p:cBhvr>
                                      <p:to>
                                        <p:strVal val="visible"/>
                                      </p:to>
                                    </p:set>
                                    <p:animEffect transition="in" filter="blinds(horizontal)">
                                      <p:cBhvr>
                                        <p:cTn id="7" dur="500"/>
                                        <p:tgtEl>
                                          <p:spTgt spid="232449"/>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32450">
                                            <p:txEl>
                                              <p:pRg st="0" end="0"/>
                                            </p:txEl>
                                          </p:spTgt>
                                        </p:tgtEl>
                                        <p:attrNameLst>
                                          <p:attrName>style.visibility</p:attrName>
                                        </p:attrNameLst>
                                      </p:cBhvr>
                                      <p:to>
                                        <p:strVal val="visible"/>
                                      </p:to>
                                    </p:set>
                                    <p:animEffect transition="in" filter="checkerboard(across)">
                                      <p:cBhvr>
                                        <p:cTn id="11" dur="500"/>
                                        <p:tgtEl>
                                          <p:spTgt spid="232450">
                                            <p:txEl>
                                              <p:pRg st="0" end="0"/>
                                            </p:txEl>
                                          </p:spTgt>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232450">
                                            <p:txEl>
                                              <p:pRg st="1" end="1"/>
                                            </p:txEl>
                                          </p:spTgt>
                                        </p:tgtEl>
                                        <p:attrNameLst>
                                          <p:attrName>style.visibility</p:attrName>
                                        </p:attrNameLst>
                                      </p:cBhvr>
                                      <p:to>
                                        <p:strVal val="visible"/>
                                      </p:to>
                                    </p:set>
                                    <p:animEffect transition="in" filter="checkerboard(across)">
                                      <p:cBhvr>
                                        <p:cTn id="15" dur="500"/>
                                        <p:tgtEl>
                                          <p:spTgt spid="232450">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32450">
                                            <p:txEl>
                                              <p:pRg st="2" end="2"/>
                                            </p:txEl>
                                          </p:spTgt>
                                        </p:tgtEl>
                                        <p:attrNameLst>
                                          <p:attrName>style.visibility</p:attrName>
                                        </p:attrNameLst>
                                      </p:cBhvr>
                                      <p:to>
                                        <p:strVal val="visible"/>
                                      </p:to>
                                    </p:set>
                                    <p:animEffect transition="in" filter="checkerboard(across)">
                                      <p:cBhvr>
                                        <p:cTn id="20" dur="500"/>
                                        <p:tgtEl>
                                          <p:spTgt spid="232450">
                                            <p:txEl>
                                              <p:pRg st="2" end="2"/>
                                            </p:txEl>
                                          </p:spTgt>
                                        </p:tgtEl>
                                      </p:cBhvr>
                                    </p:animEffect>
                                  </p:childTnLst>
                                </p:cTn>
                              </p:par>
                            </p:childTnLst>
                          </p:cTn>
                        </p:par>
                        <p:par>
                          <p:cTn id="21" fill="hold" nodeType="afterGroup">
                            <p:stCondLst>
                              <p:cond delay="500"/>
                            </p:stCondLst>
                            <p:childTnLst>
                              <p:par>
                                <p:cTn id="22" presetID="5" presetClass="entr" presetSubtype="10" fill="hold" nodeType="afterEffect">
                                  <p:stCondLst>
                                    <p:cond delay="0"/>
                                  </p:stCondLst>
                                  <p:childTnLst>
                                    <p:set>
                                      <p:cBhvr>
                                        <p:cTn id="23" dur="1" fill="hold">
                                          <p:stCondLst>
                                            <p:cond delay="0"/>
                                          </p:stCondLst>
                                        </p:cTn>
                                        <p:tgtEl>
                                          <p:spTgt spid="232450">
                                            <p:txEl>
                                              <p:pRg st="3" end="3"/>
                                            </p:txEl>
                                          </p:spTgt>
                                        </p:tgtEl>
                                        <p:attrNameLst>
                                          <p:attrName>style.visibility</p:attrName>
                                        </p:attrNameLst>
                                      </p:cBhvr>
                                      <p:to>
                                        <p:strVal val="visible"/>
                                      </p:to>
                                    </p:set>
                                    <p:animEffect transition="in" filter="checkerboard(across)">
                                      <p:cBhvr>
                                        <p:cTn id="24" dur="500"/>
                                        <p:tgtEl>
                                          <p:spTgt spid="2324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4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1DB601E4-CF50-4288-88AC-73579C5E90C5}" type="slidenum">
              <a:rPr lang="zh-TW" altLang="en-US"/>
              <a:pPr>
                <a:defRPr/>
              </a:pPr>
              <a:t>127</a:t>
            </a:fld>
            <a:endParaRPr lang="en-US" altLang="zh-TW"/>
          </a:p>
        </p:txBody>
      </p:sp>
      <p:sp>
        <p:nvSpPr>
          <p:cNvPr id="233473" name="標題 1"/>
          <p:cNvSpPr>
            <a:spLocks noGrp="1"/>
          </p:cNvSpPr>
          <p:nvPr>
            <p:ph type="title"/>
          </p:nvPr>
        </p:nvSpPr>
        <p:spPr>
          <a:xfrm>
            <a:off x="285750" y="1357313"/>
            <a:ext cx="2357438" cy="1071562"/>
          </a:xfrm>
        </p:spPr>
        <p:txBody>
          <a:bodyPr/>
          <a:lstStyle/>
          <a:p>
            <a:r>
              <a:rPr lang="zh-TW" altLang="en-US" smtClean="0"/>
              <a:t>編碼方式</a:t>
            </a:r>
          </a:p>
        </p:txBody>
      </p:sp>
      <p:pic>
        <p:nvPicPr>
          <p:cNvPr id="233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800100"/>
            <a:ext cx="6286500" cy="587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857500" y="3000375"/>
            <a:ext cx="2357438" cy="107156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圓角矩形 5"/>
          <p:cNvSpPr>
            <a:spLocks noChangeArrowheads="1"/>
          </p:cNvSpPr>
          <p:nvPr/>
        </p:nvSpPr>
        <p:spPr bwMode="auto">
          <a:xfrm>
            <a:off x="500063" y="4429125"/>
            <a:ext cx="8429625" cy="1231900"/>
          </a:xfrm>
          <a:prstGeom prst="roundRect">
            <a:avLst>
              <a:gd name="adj" fmla="val 16667"/>
            </a:avLst>
          </a:prstGeom>
          <a:gradFill rotWithShape="1">
            <a:gsLst>
              <a:gs pos="0">
                <a:srgbClr val="CCFF66"/>
              </a:gs>
              <a:gs pos="50000">
                <a:srgbClr val="FFFFFF"/>
              </a:gs>
              <a:gs pos="100000">
                <a:srgbClr val="CCFF66"/>
              </a:gs>
            </a:gsLst>
            <a:lin ang="5400000" scaled="1"/>
          </a:gradFill>
          <a:ln w="12700" algn="ctr">
            <a:solidFill>
              <a:schemeClr val="tx1"/>
            </a:solidFill>
            <a:round/>
            <a:headEnd/>
            <a:tailEnd/>
          </a:ln>
        </p:spPr>
        <p:txBody>
          <a:bodyPr anchor="ctr"/>
          <a:lstStyle/>
          <a:p>
            <a:pPr marL="342900" indent="-342900">
              <a:lnSpc>
                <a:spcPct val="105000"/>
              </a:lnSpc>
              <a:spcBef>
                <a:spcPct val="35000"/>
              </a:spcBef>
              <a:buFontTx/>
              <a:buAutoNum type="arabicPeriod"/>
            </a:pPr>
            <a:r>
              <a:rPr lang="zh-TW" altLang="en-US">
                <a:ea typeface="標楷體" pitchFamily="65" charset="-120"/>
              </a:rPr>
              <a:t>單據號碼的編法</a:t>
            </a:r>
            <a:endParaRPr lang="en-US" altLang="zh-TW">
              <a:ea typeface="標楷體" pitchFamily="65" charset="-120"/>
            </a:endParaRPr>
          </a:p>
          <a:p>
            <a:pPr marL="342900" indent="-342900">
              <a:lnSpc>
                <a:spcPct val="105000"/>
              </a:lnSpc>
              <a:spcBef>
                <a:spcPct val="35000"/>
              </a:spcBef>
              <a:buFontTx/>
              <a:buAutoNum type="arabicPeriod"/>
            </a:pPr>
            <a:r>
              <a:rPr lang="zh-TW" altLang="en-US">
                <a:ea typeface="標楷體" pitchFamily="65" charset="-120"/>
              </a:rPr>
              <a:t>分為 </a:t>
            </a:r>
            <a:r>
              <a:rPr lang="en-US" altLang="zh-TW">
                <a:ea typeface="標楷體" pitchFamily="65" charset="-120"/>
              </a:rPr>
              <a:t>“</a:t>
            </a:r>
            <a:r>
              <a:rPr lang="zh-TW" altLang="en-US">
                <a:solidFill>
                  <a:srgbClr val="FF0000"/>
                </a:solidFill>
                <a:ea typeface="標楷體" pitchFamily="65" charset="-120"/>
              </a:rPr>
              <a:t>電腦自動編號</a:t>
            </a:r>
            <a:r>
              <a:rPr lang="en-US" altLang="zh-TW">
                <a:ea typeface="標楷體" pitchFamily="65" charset="-120"/>
              </a:rPr>
              <a:t>”</a:t>
            </a:r>
            <a:r>
              <a:rPr lang="zh-TW" altLang="en-US">
                <a:ea typeface="標楷體" pitchFamily="65" charset="-120"/>
              </a:rPr>
              <a:t> </a:t>
            </a:r>
            <a:r>
              <a:rPr lang="en-US" altLang="zh-TW">
                <a:ea typeface="標楷體" pitchFamily="65" charset="-120"/>
              </a:rPr>
              <a:t>(1</a:t>
            </a:r>
            <a:r>
              <a:rPr lang="zh-TW" altLang="en-US">
                <a:ea typeface="標楷體" pitchFamily="65" charset="-120"/>
              </a:rPr>
              <a:t>：日編號、</a:t>
            </a:r>
            <a:r>
              <a:rPr lang="en-US" altLang="zh-TW">
                <a:ea typeface="標楷體" pitchFamily="65" charset="-120"/>
              </a:rPr>
              <a:t>2</a:t>
            </a:r>
            <a:r>
              <a:rPr lang="zh-TW" altLang="en-US">
                <a:ea typeface="標楷體" pitchFamily="65" charset="-120"/>
              </a:rPr>
              <a:t>：月編號、</a:t>
            </a:r>
            <a:r>
              <a:rPr lang="en-US" altLang="zh-TW">
                <a:ea typeface="標楷體" pitchFamily="65" charset="-120"/>
              </a:rPr>
              <a:t>3</a:t>
            </a:r>
            <a:r>
              <a:rPr lang="zh-TW" altLang="en-US">
                <a:ea typeface="標楷體" pitchFamily="65" charset="-120"/>
              </a:rPr>
              <a:t>：流水號</a:t>
            </a:r>
            <a:r>
              <a:rPr lang="en-US" altLang="zh-TW">
                <a:ea typeface="標楷體" pitchFamily="65" charset="-120"/>
              </a:rPr>
              <a:t>)</a:t>
            </a:r>
            <a:r>
              <a:rPr lang="zh-TW" altLang="en-US">
                <a:ea typeface="標楷體" pitchFamily="65" charset="-120"/>
              </a:rPr>
              <a:t>和 </a:t>
            </a:r>
            <a:r>
              <a:rPr lang="en-US" altLang="zh-TW">
                <a:ea typeface="標楷體" pitchFamily="65" charset="-120"/>
              </a:rPr>
              <a:t>“</a:t>
            </a:r>
            <a:r>
              <a:rPr lang="zh-TW" altLang="en-US">
                <a:solidFill>
                  <a:srgbClr val="FF0000"/>
                </a:solidFill>
                <a:ea typeface="標楷體" pitchFamily="65" charset="-120"/>
              </a:rPr>
              <a:t>手動編號</a:t>
            </a:r>
            <a:r>
              <a:rPr lang="en-US" altLang="zh-TW">
                <a:ea typeface="標楷體" pitchFamily="65" charset="-120"/>
              </a:rPr>
              <a:t>”</a:t>
            </a:r>
            <a:r>
              <a:rPr lang="zh-TW" altLang="en-US">
                <a:ea typeface="標楷體" pitchFamily="65" charset="-120"/>
              </a:rPr>
              <a:t> 兩大類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3473"/>
                                        </p:tgtEl>
                                        <p:attrNameLst>
                                          <p:attrName>style.visibility</p:attrName>
                                        </p:attrNameLst>
                                      </p:cBhvr>
                                      <p:to>
                                        <p:strVal val="visible"/>
                                      </p:to>
                                    </p:set>
                                    <p:animEffect transition="in" filter="blinds(horizontal)">
                                      <p:cBhvr>
                                        <p:cTn id="7" dur="500"/>
                                        <p:tgtEl>
                                          <p:spTgt spid="233473"/>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33474"/>
                                        </p:tgtEl>
                                        <p:attrNameLst>
                                          <p:attrName>style.visibility</p:attrName>
                                        </p:attrNameLst>
                                      </p:cBhvr>
                                      <p:to>
                                        <p:strVal val="visible"/>
                                      </p:to>
                                    </p:set>
                                    <p:animEffect transition="in" filter="blinds(horizontal)">
                                      <p:cBhvr>
                                        <p:cTn id="11" dur="500"/>
                                        <p:tgtEl>
                                          <p:spTgt spid="23347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down)">
                                      <p:cBhvr>
                                        <p:cTn id="16" dur="500"/>
                                        <p:tgtEl>
                                          <p:spTgt spid="5"/>
                                        </p:tgtEl>
                                      </p:cBhvr>
                                    </p:animEffect>
                                  </p:childTnLst>
                                </p:cTn>
                              </p:par>
                            </p:childTnLst>
                          </p:cTn>
                        </p:par>
                        <p:par>
                          <p:cTn id="17" fill="hold" nodeType="afterGroup">
                            <p:stCondLst>
                              <p:cond delay="500"/>
                            </p:stCondLst>
                            <p:childTnLst>
                              <p:par>
                                <p:cTn id="18" presetID="5" presetClass="entr" presetSubtype="5"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3" grpId="0"/>
      <p:bldP spid="5" grpId="0" animBg="1"/>
      <p:bldP spid="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F2F85970-E907-45BC-A58E-6E25E4A6629E}" type="slidenum">
              <a:rPr lang="zh-TW" altLang="en-US"/>
              <a:pPr>
                <a:defRPr/>
              </a:pPr>
              <a:t>128</a:t>
            </a:fld>
            <a:endParaRPr lang="en-US" altLang="zh-TW"/>
          </a:p>
        </p:txBody>
      </p:sp>
      <p:pic>
        <p:nvPicPr>
          <p:cNvPr id="2344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785813"/>
            <a:ext cx="6345237" cy="592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14625" y="3000375"/>
            <a:ext cx="2357438" cy="114300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圓角矩形 5"/>
          <p:cNvSpPr>
            <a:spLocks noChangeArrowheads="1"/>
          </p:cNvSpPr>
          <p:nvPr/>
        </p:nvSpPr>
        <p:spPr bwMode="auto">
          <a:xfrm>
            <a:off x="357188" y="4292600"/>
            <a:ext cx="8429625" cy="1565275"/>
          </a:xfrm>
          <a:prstGeom prst="roundRect">
            <a:avLst>
              <a:gd name="adj" fmla="val 16667"/>
            </a:avLst>
          </a:prstGeom>
          <a:gradFill rotWithShape="1">
            <a:gsLst>
              <a:gs pos="0">
                <a:srgbClr val="FF99FF"/>
              </a:gs>
              <a:gs pos="50000">
                <a:srgbClr val="FFFFFF"/>
              </a:gs>
              <a:gs pos="100000">
                <a:srgbClr val="FF99FF"/>
              </a:gs>
            </a:gsLst>
            <a:lin ang="5400000" scaled="1"/>
          </a:gradFill>
          <a:ln w="12700" algn="ctr">
            <a:solidFill>
              <a:schemeClr val="tx1"/>
            </a:solidFill>
            <a:round/>
            <a:headEnd/>
            <a:tailEnd/>
          </a:ln>
        </p:spPr>
        <p:txBody>
          <a:bodyPr anchor="ctr"/>
          <a:lstStyle/>
          <a:p>
            <a:pPr marL="342900" indent="-342900">
              <a:lnSpc>
                <a:spcPct val="105000"/>
              </a:lnSpc>
              <a:spcBef>
                <a:spcPct val="40000"/>
              </a:spcBef>
              <a:buFontTx/>
              <a:buAutoNum type="arabicPeriod"/>
            </a:pPr>
            <a:r>
              <a:rPr lang="zh-TW" altLang="en-US">
                <a:ea typeface="標楷體" pitchFamily="65" charset="-120"/>
                <a:cs typeface="Times New Roman" pitchFamily="18" charset="0"/>
              </a:rPr>
              <a:t>編碼方式要搭配 </a:t>
            </a:r>
            <a:r>
              <a:rPr lang="en-US" altLang="zh-TW">
                <a:ea typeface="標楷體" pitchFamily="65" charset="-120"/>
                <a:cs typeface="Times New Roman" pitchFamily="18" charset="0"/>
              </a:rPr>
              <a:t>“</a:t>
            </a:r>
            <a:r>
              <a:rPr lang="zh-TW" altLang="en-US">
                <a:solidFill>
                  <a:schemeClr val="hlink"/>
                </a:solidFill>
                <a:ea typeface="標楷體" pitchFamily="65" charset="-120"/>
                <a:cs typeface="Times New Roman" pitchFamily="18" charset="0"/>
              </a:rPr>
              <a:t>年碼數</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 和 </a:t>
            </a:r>
            <a:r>
              <a:rPr lang="en-US" altLang="zh-TW">
                <a:ea typeface="標楷體" pitchFamily="65" charset="-120"/>
                <a:cs typeface="Times New Roman" pitchFamily="18" charset="0"/>
              </a:rPr>
              <a:t>“</a:t>
            </a:r>
            <a:r>
              <a:rPr lang="zh-TW" altLang="en-US">
                <a:solidFill>
                  <a:schemeClr val="hlink"/>
                </a:solidFill>
                <a:ea typeface="標楷體" pitchFamily="65" charset="-120"/>
                <a:cs typeface="Times New Roman" pitchFamily="18" charset="0"/>
              </a:rPr>
              <a:t>流水號碼數</a:t>
            </a:r>
            <a:r>
              <a:rPr lang="en-US" altLang="zh-TW">
                <a:ea typeface="標楷體" pitchFamily="65" charset="-120"/>
                <a:cs typeface="Times New Roman" pitchFamily="18" charset="0"/>
              </a:rPr>
              <a:t>”</a:t>
            </a:r>
          </a:p>
          <a:p>
            <a:pPr marL="342900" indent="-342900">
              <a:lnSpc>
                <a:spcPct val="105000"/>
              </a:lnSpc>
              <a:spcBef>
                <a:spcPct val="40000"/>
              </a:spcBef>
              <a:buFontTx/>
              <a:buAutoNum type="arabicPeriod"/>
            </a:pPr>
            <a:r>
              <a:rPr lang="zh-TW" altLang="en-US">
                <a:ea typeface="標楷體" pitchFamily="65" charset="-120"/>
                <a:cs typeface="Times New Roman" pitchFamily="18" charset="0"/>
              </a:rPr>
              <a:t>編碼格式是設定後的範本：</a:t>
            </a:r>
            <a:r>
              <a:rPr lang="en-US" altLang="zh-TW">
                <a:ea typeface="標楷體" pitchFamily="65" charset="-120"/>
                <a:cs typeface="Times New Roman" pitchFamily="18" charset="0"/>
              </a:rPr>
              <a:t/>
            </a:r>
            <a:br>
              <a:rPr lang="en-US" altLang="zh-TW">
                <a:ea typeface="標楷體" pitchFamily="65" charset="-120"/>
                <a:cs typeface="Times New Roman" pitchFamily="18" charset="0"/>
              </a:rPr>
            </a:br>
            <a:r>
              <a:rPr lang="en-US" altLang="zh-TW">
                <a:ea typeface="標楷體" pitchFamily="65" charset="-120"/>
                <a:cs typeface="Times New Roman" pitchFamily="18" charset="0"/>
              </a:rPr>
              <a:t>eg. </a:t>
            </a:r>
            <a:r>
              <a:rPr lang="zh-TW" altLang="en-US">
                <a:ea typeface="標楷體" pitchFamily="65" charset="-120"/>
                <a:cs typeface="Times New Roman" pitchFamily="18" charset="0"/>
              </a:rPr>
              <a:t>月編號：年碼數</a:t>
            </a:r>
            <a:r>
              <a:rPr lang="en-US" altLang="zh-TW">
                <a:ea typeface="標楷體" pitchFamily="65" charset="-120"/>
                <a:cs typeface="Times New Roman" pitchFamily="18" charset="0"/>
              </a:rPr>
              <a:t>4</a:t>
            </a:r>
            <a:r>
              <a:rPr lang="zh-TW" altLang="en-US">
                <a:ea typeface="標楷體" pitchFamily="65" charset="-120"/>
                <a:cs typeface="Times New Roman" pitchFamily="18" charset="0"/>
              </a:rPr>
              <a:t>碼＋月碼數</a:t>
            </a:r>
            <a:r>
              <a:rPr lang="en-US" altLang="zh-TW">
                <a:ea typeface="標楷體" pitchFamily="65" charset="-120"/>
                <a:cs typeface="Times New Roman" pitchFamily="18" charset="0"/>
              </a:rPr>
              <a:t>2</a:t>
            </a:r>
            <a:r>
              <a:rPr lang="zh-TW" altLang="en-US">
                <a:ea typeface="標楷體" pitchFamily="65" charset="-120"/>
                <a:cs typeface="Times New Roman" pitchFamily="18" charset="0"/>
              </a:rPr>
              <a:t>碼＋流水號碼數</a:t>
            </a:r>
            <a:r>
              <a:rPr lang="en-US" altLang="zh-TW">
                <a:ea typeface="標楷體" pitchFamily="65" charset="-120"/>
                <a:cs typeface="Times New Roman" pitchFamily="18" charset="0"/>
              </a:rPr>
              <a:t>3</a:t>
            </a:r>
            <a:r>
              <a:rPr lang="zh-TW" altLang="en-US">
                <a:ea typeface="標楷體" pitchFamily="65" charset="-120"/>
                <a:cs typeface="Times New Roman" pitchFamily="18" charset="0"/>
              </a:rPr>
              <a:t>碼，如果</a:t>
            </a:r>
            <a:r>
              <a:rPr lang="en-US" altLang="zh-TW">
                <a:ea typeface="標楷體" pitchFamily="65" charset="-120"/>
                <a:cs typeface="Times New Roman" pitchFamily="18" charset="0"/>
              </a:rPr>
              <a:t>2009/11/01</a:t>
            </a:r>
            <a:r>
              <a:rPr lang="zh-TW" altLang="en-US">
                <a:ea typeface="標楷體" pitchFamily="65" charset="-120"/>
                <a:cs typeface="Times New Roman" pitchFamily="18" charset="0"/>
              </a:rPr>
              <a:t>第一張國內報價單編號就是</a:t>
            </a:r>
            <a:r>
              <a:rPr lang="en-US" altLang="zh-TW">
                <a:solidFill>
                  <a:schemeClr val="hlink"/>
                </a:solidFill>
                <a:ea typeface="標楷體" pitchFamily="65" charset="-120"/>
                <a:cs typeface="Times New Roman" pitchFamily="18" charset="0"/>
              </a:rPr>
              <a:t>200911</a:t>
            </a:r>
            <a:r>
              <a:rPr lang="en-US" altLang="zh-TW">
                <a:ea typeface="標楷體" pitchFamily="65" charset="-120"/>
                <a:cs typeface="Times New Roman" pitchFamily="18" charset="0"/>
              </a:rPr>
              <a:t>001</a:t>
            </a:r>
            <a:endParaRPr lang="zh-TW" altLang="en-US">
              <a:ea typeface="標楷體" pitchFamily="65" charset="-120"/>
              <a:cs typeface="Times New Roman" pitchFamily="18" charset="0"/>
            </a:endParaRPr>
          </a:p>
        </p:txBody>
      </p:sp>
      <p:sp>
        <p:nvSpPr>
          <p:cNvPr id="234500" name="標題 1"/>
          <p:cNvSpPr>
            <a:spLocks noGrp="1"/>
          </p:cNvSpPr>
          <p:nvPr>
            <p:ph type="title"/>
          </p:nvPr>
        </p:nvSpPr>
        <p:spPr>
          <a:xfrm>
            <a:off x="142875" y="1285875"/>
            <a:ext cx="2357438" cy="1428750"/>
          </a:xfrm>
        </p:spPr>
        <p:txBody>
          <a:bodyPr/>
          <a:lstStyle/>
          <a:p>
            <a:r>
              <a:rPr lang="zh-TW" altLang="en-US" smtClean="0"/>
              <a:t>編碼方式 </a:t>
            </a:r>
            <a:r>
              <a:rPr lang="en-US" altLang="zh-TW" b="1" i="1" smtClean="0"/>
              <a:t>(Cont.)</a:t>
            </a:r>
            <a:endParaRPr lang="zh-TW" altLang="en-US" b="1" i="1"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234500"/>
                                        </p:tgtEl>
                                        <p:attrNameLst>
                                          <p:attrName>style.visibility</p:attrName>
                                        </p:attrNameLst>
                                      </p:cBhvr>
                                      <p:to>
                                        <p:strVal val="visible"/>
                                      </p:to>
                                    </p:set>
                                    <p:animEffect transition="in" filter="checkerboard(down)">
                                      <p:cBhvr>
                                        <p:cTn id="7" dur="500"/>
                                        <p:tgtEl>
                                          <p:spTgt spid="234500"/>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34497"/>
                                        </p:tgtEl>
                                        <p:attrNameLst>
                                          <p:attrName>style.visibility</p:attrName>
                                        </p:attrNameLst>
                                      </p:cBhvr>
                                      <p:to>
                                        <p:strVal val="visible"/>
                                      </p:to>
                                    </p:set>
                                    <p:animEffect transition="in" filter="blinds(horizontal)">
                                      <p:cBhvr>
                                        <p:cTn id="11" dur="500"/>
                                        <p:tgtEl>
                                          <p:spTgt spid="23449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par>
                          <p:cTn id="17" fill="hold" nodeType="afterGroup">
                            <p:stCondLst>
                              <p:cond delay="500"/>
                            </p:stCondLst>
                            <p:childTnLst>
                              <p:par>
                                <p:cTn id="18" presetID="5" presetClass="entr" presetSubtype="5"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3450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54EC46C6-1602-4D52-9EF8-B092DADDEE56}" type="slidenum">
              <a:rPr lang="zh-TW" altLang="en-US"/>
              <a:pPr>
                <a:defRPr/>
              </a:pPr>
              <a:t>129</a:t>
            </a:fld>
            <a:endParaRPr lang="en-US" altLang="zh-TW"/>
          </a:p>
        </p:txBody>
      </p:sp>
      <p:sp>
        <p:nvSpPr>
          <p:cNvPr id="235521" name="標題 1"/>
          <p:cNvSpPr>
            <a:spLocks noGrp="1"/>
          </p:cNvSpPr>
          <p:nvPr>
            <p:ph type="title"/>
          </p:nvPr>
        </p:nvSpPr>
        <p:spPr>
          <a:xfrm>
            <a:off x="214313" y="1214438"/>
            <a:ext cx="2571750" cy="1071562"/>
          </a:xfrm>
        </p:spPr>
        <p:txBody>
          <a:bodyPr/>
          <a:lstStyle/>
          <a:p>
            <a:pPr algn="l"/>
            <a:r>
              <a:rPr lang="zh-TW" altLang="en-US" smtClean="0"/>
              <a:t>更新核價</a:t>
            </a:r>
          </a:p>
        </p:txBody>
      </p:sp>
      <p:pic>
        <p:nvPicPr>
          <p:cNvPr id="235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0" y="765175"/>
            <a:ext cx="6350000"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419475" y="5300663"/>
            <a:ext cx="1000125" cy="28575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圓角矩形 5"/>
          <p:cNvSpPr>
            <a:spLocks noChangeArrowheads="1"/>
          </p:cNvSpPr>
          <p:nvPr/>
        </p:nvSpPr>
        <p:spPr bwMode="auto">
          <a:xfrm>
            <a:off x="2124075" y="5734050"/>
            <a:ext cx="5689600" cy="647700"/>
          </a:xfrm>
          <a:prstGeom prst="roundRect">
            <a:avLst>
              <a:gd name="adj" fmla="val 16667"/>
            </a:avLst>
          </a:prstGeom>
          <a:gradFill rotWithShape="1">
            <a:gsLst>
              <a:gs pos="0">
                <a:srgbClr val="9999FF"/>
              </a:gs>
              <a:gs pos="50000">
                <a:srgbClr val="FFFFFF"/>
              </a:gs>
              <a:gs pos="100000">
                <a:srgbClr val="9999FF"/>
              </a:gs>
            </a:gsLst>
            <a:lin ang="5400000" scaled="1"/>
          </a:gradFill>
          <a:ln w="12700" algn="ctr">
            <a:solidFill>
              <a:schemeClr val="tx1"/>
            </a:solidFill>
            <a:round/>
            <a:headEnd/>
            <a:tailEnd/>
          </a:ln>
          <a:effectLst>
            <a:outerShdw dist="107763" dir="2700000" algn="ctr" rotWithShape="0">
              <a:srgbClr val="808080">
                <a:alpha val="50000"/>
              </a:srgbClr>
            </a:outerShdw>
          </a:effectLst>
        </p:spPr>
        <p:txBody>
          <a:bodyPr anchor="ctr"/>
          <a:lstStyle/>
          <a:p>
            <a:pPr marL="342900" indent="-342900">
              <a:defRPr/>
            </a:pPr>
            <a:r>
              <a:rPr lang="zh-TW" altLang="en-US">
                <a:effectLst>
                  <a:outerShdw blurRad="38100" dist="38100" dir="2700000" algn="tl">
                    <a:srgbClr val="FFFFFF"/>
                  </a:outerShdw>
                </a:effectLst>
                <a:ea typeface="標楷體" pitchFamily="65" charset="-120"/>
              </a:rPr>
              <a:t>此單據的單價是否可以更新</a:t>
            </a:r>
            <a:r>
              <a:rPr lang="en-US" altLang="zh-TW">
                <a:effectLst>
                  <a:outerShdw blurRad="38100" dist="38100" dir="2700000" algn="tl">
                    <a:srgbClr val="FFFFFF"/>
                  </a:outerShdw>
                </a:effectLst>
                <a:ea typeface="標楷體" pitchFamily="65" charset="-120"/>
              </a:rPr>
              <a:t>『</a:t>
            </a:r>
            <a:r>
              <a:rPr lang="zh-TW" altLang="en-US">
                <a:solidFill>
                  <a:srgbClr val="CC0000"/>
                </a:solidFill>
                <a:ea typeface="標楷體" pitchFamily="65" charset="-120"/>
              </a:rPr>
              <a:t>客戶商品計價資料</a:t>
            </a:r>
            <a:r>
              <a:rPr lang="en-US" altLang="zh-TW">
                <a:effectLst>
                  <a:outerShdw blurRad="38100" dist="38100" dir="2700000" algn="tl">
                    <a:srgbClr val="FFFFFF"/>
                  </a:outerShdw>
                </a:effectLst>
                <a:ea typeface="標楷體" pitchFamily="65" charset="-120"/>
              </a:rPr>
              <a:t>』</a:t>
            </a:r>
            <a:endParaRPr lang="zh-TW" altLang="en-US">
              <a:effectLst>
                <a:outerShdw blurRad="38100" dist="38100" dir="2700000" algn="tl">
                  <a:srgbClr val="FFFFFF"/>
                </a:outerShdw>
              </a:effectLst>
              <a:ea typeface="標楷體"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35521"/>
                                        </p:tgtEl>
                                        <p:attrNameLst>
                                          <p:attrName>style.visibility</p:attrName>
                                        </p:attrNameLst>
                                      </p:cBhvr>
                                      <p:to>
                                        <p:strVal val="visible"/>
                                      </p:to>
                                    </p:set>
                                    <p:animEffect transition="in" filter="checkerboard(across)">
                                      <p:cBhvr>
                                        <p:cTn id="7" dur="500"/>
                                        <p:tgtEl>
                                          <p:spTgt spid="235521"/>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35522"/>
                                        </p:tgtEl>
                                        <p:attrNameLst>
                                          <p:attrName>style.visibility</p:attrName>
                                        </p:attrNameLst>
                                      </p:cBhvr>
                                      <p:to>
                                        <p:strVal val="visible"/>
                                      </p:to>
                                    </p:set>
                                    <p:animEffect transition="in" filter="checkerboard(across)">
                                      <p:cBhvr>
                                        <p:cTn id="11" dur="500"/>
                                        <p:tgtEl>
                                          <p:spTgt spid="2355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par>
                          <p:cTn id="17" fill="hold" nodeType="afterGroup">
                            <p:stCondLst>
                              <p:cond delay="500"/>
                            </p:stCondLst>
                            <p:childTnLst>
                              <p:par>
                                <p:cTn id="18" presetID="5" presetClass="entr" presetSubtype="5"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1" grpId="0"/>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205038"/>
            <a:ext cx="5619750" cy="465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投影片編號版面配置區 5"/>
          <p:cNvSpPr>
            <a:spLocks noGrp="1"/>
          </p:cNvSpPr>
          <p:nvPr>
            <p:ph type="sldNum" sz="quarter" idx="10"/>
          </p:nvPr>
        </p:nvSpPr>
        <p:spPr/>
        <p:txBody>
          <a:bodyPr/>
          <a:lstStyle/>
          <a:p>
            <a:pPr>
              <a:defRPr/>
            </a:pPr>
            <a:fld id="{D82EAF88-7A3E-4FB7-BAB0-408BD59665A9}" type="slidenum">
              <a:rPr lang="zh-TW" altLang="en-US"/>
              <a:pPr>
                <a:defRPr/>
              </a:pPr>
              <a:t>13</a:t>
            </a:fld>
            <a:endParaRPr lang="en-US" altLang="zh-TW"/>
          </a:p>
        </p:txBody>
      </p:sp>
      <p:sp>
        <p:nvSpPr>
          <p:cNvPr id="31746" name="Rectangle 2"/>
          <p:cNvSpPr>
            <a:spLocks noGrp="1"/>
          </p:cNvSpPr>
          <p:nvPr>
            <p:ph type="title" idx="4294967295"/>
          </p:nvPr>
        </p:nvSpPr>
        <p:spPr>
          <a:xfrm>
            <a:off x="428625" y="1357313"/>
            <a:ext cx="8229600" cy="703262"/>
          </a:xfrm>
        </p:spPr>
        <p:txBody>
          <a:bodyPr/>
          <a:lstStyle/>
          <a:p>
            <a:r>
              <a:rPr lang="zh-TW" altLang="en-US" dirty="0" smtClean="0"/>
              <a:t>進銷存參數設定</a:t>
            </a:r>
          </a:p>
        </p:txBody>
      </p:sp>
      <p:sp>
        <p:nvSpPr>
          <p:cNvPr id="22531" name="Rectangle 5"/>
          <p:cNvSpPr>
            <a:spLocks noChangeArrowheads="1"/>
          </p:cNvSpPr>
          <p:nvPr/>
        </p:nvSpPr>
        <p:spPr bwMode="auto">
          <a:xfrm>
            <a:off x="2195736" y="4221088"/>
            <a:ext cx="1712912" cy="31043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1750" name="AutoShape 6"/>
          <p:cNvSpPr>
            <a:spLocks noChangeArrowheads="1"/>
          </p:cNvSpPr>
          <p:nvPr/>
        </p:nvSpPr>
        <p:spPr bwMode="auto">
          <a:xfrm>
            <a:off x="4139951" y="4221088"/>
            <a:ext cx="1727497" cy="526256"/>
          </a:xfrm>
          <a:prstGeom prst="wedgeRoundRectCallout">
            <a:avLst>
              <a:gd name="adj1" fmla="val -59768"/>
              <a:gd name="adj2" fmla="val -30029"/>
              <a:gd name="adj3" fmla="val 16667"/>
            </a:avLst>
          </a:prstGeom>
          <a:gradFill rotWithShape="1">
            <a:gsLst>
              <a:gs pos="0">
                <a:srgbClr val="99FFCC"/>
              </a:gs>
              <a:gs pos="100000">
                <a:schemeClr val="bg1"/>
              </a:gs>
            </a:gsLst>
            <a:lin ang="13500000" scaled="1"/>
          </a:gradFill>
          <a:ln w="9525">
            <a:solidFill>
              <a:schemeClr val="tx1"/>
            </a:solidFill>
            <a:miter lim="800000"/>
            <a:headEnd/>
            <a:tailEnd/>
          </a:ln>
        </p:spPr>
        <p:txBody>
          <a:bodyPr lIns="54000" rIns="54000" anchor="ctr"/>
          <a:lstStyle/>
          <a:p>
            <a:pPr algn="ctr">
              <a:defRPr/>
            </a:pPr>
            <a:r>
              <a:rPr lang="en-US" altLang="zh-TW" dirty="0" smtClean="0">
                <a:effectLst>
                  <a:outerShdw blurRad="38100" dist="38100" dir="2700000" algn="tl">
                    <a:srgbClr val="FFFFFF"/>
                  </a:outerShdw>
                </a:effectLst>
                <a:ea typeface="標楷體" pitchFamily="65" charset="-120"/>
                <a:cs typeface="Times New Roman" pitchFamily="18" charset="0"/>
              </a:rPr>
              <a:t>Shipping Mark</a:t>
            </a:r>
            <a:endParaRPr lang="zh-TW" altLang="en-US" dirty="0">
              <a:effectLst>
                <a:outerShdw blurRad="38100" dist="38100" dir="2700000" algn="tl">
                  <a:srgbClr val="FFFFFF"/>
                </a:outerShdw>
              </a:effectLst>
              <a:ea typeface="標楷體" pitchFamily="65" charset="-120"/>
              <a:cs typeface="Times New Roman" pitchFamily="18" charset="0"/>
            </a:endParaRPr>
          </a:p>
        </p:txBody>
      </p:sp>
    </p:spTree>
    <p:extLst>
      <p:ext uri="{BB962C8B-B14F-4D97-AF65-F5344CB8AC3E}">
        <p14:creationId xmlns:p14="http://schemas.microsoft.com/office/powerpoint/2010/main" val="3572277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checkerboard(down)">
                                      <p:cBhvr>
                                        <p:cTn id="7" dur="500"/>
                                        <p:tgtEl>
                                          <p:spTgt spid="31746"/>
                                        </p:tgtEl>
                                      </p:cBhvr>
                                    </p:animEffect>
                                  </p:childTnLst>
                                </p:cTn>
                              </p:par>
                            </p:childTnLst>
                          </p:cTn>
                        </p:par>
                        <p:par>
                          <p:cTn id="8" fill="hold" nodeType="afterGroup">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par>
                          <p:cTn id="12" fill="hold" nodeType="withGroup">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22531"/>
                                        </p:tgtEl>
                                        <p:attrNameLst>
                                          <p:attrName>style.visibility</p:attrName>
                                        </p:attrNameLst>
                                      </p:cBhvr>
                                      <p:to>
                                        <p:strVal val="visible"/>
                                      </p:to>
                                    </p:set>
                                    <p:animEffect transition="in" filter="checkerboard(down)">
                                      <p:cBhvr>
                                        <p:cTn id="15" dur="1000"/>
                                        <p:tgtEl>
                                          <p:spTgt spid="22531"/>
                                        </p:tgtEl>
                                      </p:cBhvr>
                                    </p:animEffect>
                                  </p:childTnLst>
                                </p:cTn>
                              </p:par>
                            </p:childTnLst>
                          </p:cTn>
                        </p:par>
                        <p:par>
                          <p:cTn id="16" fill="hold" nodeType="afterGroup">
                            <p:stCondLst>
                              <p:cond delay="2000"/>
                            </p:stCondLst>
                            <p:childTnLst>
                              <p:par>
                                <p:cTn id="17" presetID="5" presetClass="entr" presetSubtype="5" fill="hold" grpId="0" nodeType="afterEffect">
                                  <p:stCondLst>
                                    <p:cond delay="0"/>
                                  </p:stCondLst>
                                  <p:childTnLst>
                                    <p:set>
                                      <p:cBhvr>
                                        <p:cTn id="18" dur="1" fill="hold">
                                          <p:stCondLst>
                                            <p:cond delay="0"/>
                                          </p:stCondLst>
                                        </p:cTn>
                                        <p:tgtEl>
                                          <p:spTgt spid="31750"/>
                                        </p:tgtEl>
                                        <p:attrNameLst>
                                          <p:attrName>style.visibility</p:attrName>
                                        </p:attrNameLst>
                                      </p:cBhvr>
                                      <p:to>
                                        <p:strVal val="visible"/>
                                      </p:to>
                                    </p:set>
                                    <p:animEffect transition="in" filter="checkerboard(down)">
                                      <p:cBhvr>
                                        <p:cTn id="19"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22531" grpId="0" animBg="1"/>
      <p:bldP spid="3175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095587BF-2A63-4C3D-BBEB-643BF23168E7}" type="slidenum">
              <a:rPr lang="zh-TW" altLang="en-US"/>
              <a:pPr>
                <a:defRPr/>
              </a:pPr>
              <a:t>130</a:t>
            </a:fld>
            <a:endParaRPr lang="en-US" altLang="zh-TW"/>
          </a:p>
        </p:txBody>
      </p:sp>
      <p:sp>
        <p:nvSpPr>
          <p:cNvPr id="132097" name="標題 1"/>
          <p:cNvSpPr>
            <a:spLocks noGrp="1"/>
          </p:cNvSpPr>
          <p:nvPr>
            <p:ph type="title"/>
          </p:nvPr>
        </p:nvSpPr>
        <p:spPr/>
        <p:txBody>
          <a:bodyPr/>
          <a:lstStyle/>
          <a:p>
            <a:r>
              <a:rPr lang="zh-TW" altLang="en-US" smtClean="0"/>
              <a:t>更新核價 </a:t>
            </a:r>
            <a:r>
              <a:rPr lang="en-US" altLang="zh-TW" b="1" i="1" smtClean="0"/>
              <a:t>(Cont.)</a:t>
            </a:r>
            <a:endParaRPr lang="zh-TW" altLang="en-US" b="1" i="1" smtClean="0"/>
          </a:p>
        </p:txBody>
      </p:sp>
      <p:sp>
        <p:nvSpPr>
          <p:cNvPr id="132098" name="內容版面配置區 2"/>
          <p:cNvSpPr>
            <a:spLocks noGrp="1"/>
          </p:cNvSpPr>
          <p:nvPr>
            <p:ph idx="1"/>
          </p:nvPr>
        </p:nvSpPr>
        <p:spPr/>
        <p:txBody>
          <a:bodyPr/>
          <a:lstStyle/>
          <a:p>
            <a:r>
              <a:rPr lang="en-US" altLang="zh-TW" sz="1800" smtClean="0">
                <a:solidFill>
                  <a:schemeClr val="tx1"/>
                </a:solidFill>
              </a:rPr>
              <a:t>Workflow ERP</a:t>
            </a:r>
            <a:r>
              <a:rPr lang="zh-TW" altLang="en-US" sz="1800" smtClean="0">
                <a:solidFill>
                  <a:schemeClr val="tx1"/>
                </a:solidFill>
              </a:rPr>
              <a:t>系統提供企業針對客戶商品價格進行控管，企業可以將每一個客戶的商品價格記錄保存在</a:t>
            </a:r>
            <a:r>
              <a:rPr lang="zh-TW" altLang="en-US" sz="1800" smtClean="0">
                <a:solidFill>
                  <a:srgbClr val="FF0000"/>
                </a:solidFill>
              </a:rPr>
              <a:t>「客戶商品計價建立作業」</a:t>
            </a:r>
            <a:endParaRPr lang="en-US" altLang="zh-TW" sz="1800" smtClean="0">
              <a:solidFill>
                <a:srgbClr val="FF0000"/>
              </a:solidFill>
            </a:endParaRPr>
          </a:p>
          <a:p>
            <a:pPr lvl="1"/>
            <a:r>
              <a:rPr lang="zh-TW" altLang="en-US" sz="1800" smtClean="0"/>
              <a:t>輸入報價單時</a:t>
            </a:r>
            <a:endParaRPr lang="en-US" altLang="zh-TW" sz="1800" smtClean="0"/>
          </a:p>
          <a:p>
            <a:pPr lvl="1"/>
            <a:r>
              <a:rPr lang="zh-TW" altLang="en-US" sz="1800" smtClean="0"/>
              <a:t>無報價的訂單時</a:t>
            </a:r>
            <a:endParaRPr lang="en-US" altLang="zh-TW" sz="1800" smtClean="0"/>
          </a:p>
          <a:p>
            <a:pPr lvl="1"/>
            <a:r>
              <a:rPr lang="zh-TW" altLang="en-US" sz="1800" smtClean="0"/>
              <a:t>無原始訂單的銷貨單時</a:t>
            </a:r>
            <a:endParaRPr lang="en-US" altLang="zh-TW" sz="1800" smtClean="0"/>
          </a:p>
          <a:p>
            <a:pPr>
              <a:buFont typeface="Wingdings" pitchFamily="2" charset="2"/>
              <a:buNone/>
            </a:pPr>
            <a:r>
              <a:rPr lang="zh-TW" altLang="en-US" sz="1800" smtClean="0">
                <a:solidFill>
                  <a:srgbClr val="FF0000"/>
                </a:solidFill>
              </a:rPr>
              <a:t>      其單據都可由這個檔案的價格來預設</a:t>
            </a:r>
            <a:endParaRPr lang="en-US" altLang="zh-TW" sz="180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2097"/>
                                        </p:tgtEl>
                                        <p:attrNameLst>
                                          <p:attrName>style.visibility</p:attrName>
                                        </p:attrNameLst>
                                      </p:cBhvr>
                                      <p:to>
                                        <p:strVal val="visible"/>
                                      </p:to>
                                    </p:set>
                                    <p:animEffect transition="in" filter="dissolve">
                                      <p:cBhvr>
                                        <p:cTn id="7" dur="500"/>
                                        <p:tgtEl>
                                          <p:spTgt spid="132097"/>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32098">
                                            <p:txEl>
                                              <p:pRg st="0" end="0"/>
                                            </p:txEl>
                                          </p:spTgt>
                                        </p:tgtEl>
                                        <p:attrNameLst>
                                          <p:attrName>style.visibility</p:attrName>
                                        </p:attrNameLst>
                                      </p:cBhvr>
                                      <p:to>
                                        <p:strVal val="visible"/>
                                      </p:to>
                                    </p:set>
                                    <p:animEffect transition="in" filter="blinds(horizontal)">
                                      <p:cBhvr>
                                        <p:cTn id="11" dur="500"/>
                                        <p:tgtEl>
                                          <p:spTgt spid="132098">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2098">
                                            <p:txEl>
                                              <p:pRg st="1" end="1"/>
                                            </p:txEl>
                                          </p:spTgt>
                                        </p:tgtEl>
                                        <p:attrNameLst>
                                          <p:attrName>style.visibility</p:attrName>
                                        </p:attrNameLst>
                                      </p:cBhvr>
                                      <p:to>
                                        <p:strVal val="visible"/>
                                      </p:to>
                                    </p:set>
                                    <p:animEffect transition="in" filter="blinds(horizontal)">
                                      <p:cBhvr>
                                        <p:cTn id="15" dur="500"/>
                                        <p:tgtEl>
                                          <p:spTgt spid="132098">
                                            <p:txEl>
                                              <p:pRg st="1" end="1"/>
                                            </p:txEl>
                                          </p:spTgt>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132098">
                                            <p:txEl>
                                              <p:pRg st="2" end="2"/>
                                            </p:txEl>
                                          </p:spTgt>
                                        </p:tgtEl>
                                        <p:attrNameLst>
                                          <p:attrName>style.visibility</p:attrName>
                                        </p:attrNameLst>
                                      </p:cBhvr>
                                      <p:to>
                                        <p:strVal val="visible"/>
                                      </p:to>
                                    </p:set>
                                    <p:animEffect transition="in" filter="blinds(horizontal)">
                                      <p:cBhvr>
                                        <p:cTn id="19" dur="500"/>
                                        <p:tgtEl>
                                          <p:spTgt spid="132098">
                                            <p:txEl>
                                              <p:pRg st="2" end="2"/>
                                            </p:txEl>
                                          </p:spTgt>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132098">
                                            <p:txEl>
                                              <p:pRg st="3" end="3"/>
                                            </p:txEl>
                                          </p:spTgt>
                                        </p:tgtEl>
                                        <p:attrNameLst>
                                          <p:attrName>style.visibility</p:attrName>
                                        </p:attrNameLst>
                                      </p:cBhvr>
                                      <p:to>
                                        <p:strVal val="visible"/>
                                      </p:to>
                                    </p:set>
                                    <p:animEffect transition="in" filter="blinds(horizontal)">
                                      <p:cBhvr>
                                        <p:cTn id="23" dur="500"/>
                                        <p:tgtEl>
                                          <p:spTgt spid="132098">
                                            <p:txEl>
                                              <p:pRg st="3" end="3"/>
                                            </p:txEl>
                                          </p:spTgt>
                                        </p:tgtEl>
                                      </p:cBhvr>
                                    </p:animEffect>
                                  </p:childTnLst>
                                </p:cTn>
                              </p:par>
                            </p:childTnLst>
                          </p:cTn>
                        </p:par>
                        <p:par>
                          <p:cTn id="24" fill="hold" nodeType="afterGroup">
                            <p:stCondLst>
                              <p:cond delay="2500"/>
                            </p:stCondLst>
                            <p:childTnLst>
                              <p:par>
                                <p:cTn id="25" presetID="3" presetClass="entr" presetSubtype="10" fill="hold" nodeType="afterEffect">
                                  <p:stCondLst>
                                    <p:cond delay="0"/>
                                  </p:stCondLst>
                                  <p:childTnLst>
                                    <p:set>
                                      <p:cBhvr>
                                        <p:cTn id="26" dur="1" fill="hold">
                                          <p:stCondLst>
                                            <p:cond delay="0"/>
                                          </p:stCondLst>
                                        </p:cTn>
                                        <p:tgtEl>
                                          <p:spTgt spid="132098">
                                            <p:txEl>
                                              <p:pRg st="4" end="4"/>
                                            </p:txEl>
                                          </p:spTgt>
                                        </p:tgtEl>
                                        <p:attrNameLst>
                                          <p:attrName>style.visibility</p:attrName>
                                        </p:attrNameLst>
                                      </p:cBhvr>
                                      <p:to>
                                        <p:strVal val="visible"/>
                                      </p:to>
                                    </p:set>
                                    <p:animEffect transition="in" filter="blinds(horizontal)">
                                      <p:cBhvr>
                                        <p:cTn id="27" dur="500"/>
                                        <p:tgtEl>
                                          <p:spTgt spid="132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EDACE49E-5B3C-4127-B161-AF2EB90C9CC7}" type="slidenum">
              <a:rPr lang="zh-TW" altLang="en-US"/>
              <a:pPr>
                <a:defRPr/>
              </a:pPr>
              <a:t>131</a:t>
            </a:fld>
            <a:endParaRPr lang="en-US" altLang="zh-TW"/>
          </a:p>
        </p:txBody>
      </p:sp>
      <p:sp>
        <p:nvSpPr>
          <p:cNvPr id="133121" name="標題 1"/>
          <p:cNvSpPr>
            <a:spLocks noGrp="1"/>
          </p:cNvSpPr>
          <p:nvPr>
            <p:ph type="title"/>
          </p:nvPr>
        </p:nvSpPr>
        <p:spPr/>
        <p:txBody>
          <a:bodyPr/>
          <a:lstStyle/>
          <a:p>
            <a:r>
              <a:rPr lang="zh-TW" altLang="en-US" smtClean="0"/>
              <a:t>更新核價 </a:t>
            </a:r>
            <a:r>
              <a:rPr lang="en-US" altLang="zh-TW" b="1" i="1" smtClean="0"/>
              <a:t>(Cont.)</a:t>
            </a:r>
            <a:endParaRPr lang="zh-TW" altLang="en-US" smtClean="0"/>
          </a:p>
        </p:txBody>
      </p:sp>
      <p:sp>
        <p:nvSpPr>
          <p:cNvPr id="133122" name="內容版面配置區 2"/>
          <p:cNvSpPr>
            <a:spLocks noGrp="1"/>
          </p:cNvSpPr>
          <p:nvPr>
            <p:ph idx="1"/>
          </p:nvPr>
        </p:nvSpPr>
        <p:spPr/>
        <p:txBody>
          <a:bodyPr/>
          <a:lstStyle/>
          <a:p>
            <a:r>
              <a:rPr lang="zh-TW" altLang="en-US" smtClean="0"/>
              <a:t>範例</a:t>
            </a:r>
            <a:endParaRPr lang="en-US" altLang="zh-TW" smtClean="0"/>
          </a:p>
          <a:p>
            <a:pPr lvl="1"/>
            <a:r>
              <a:rPr lang="zh-TW" altLang="en-US" sz="1800" smtClean="0"/>
              <a:t>客戶甲購買商品</a:t>
            </a:r>
            <a:r>
              <a:rPr lang="en-US" altLang="zh-TW" sz="1800" smtClean="0"/>
              <a:t>A</a:t>
            </a:r>
            <a:r>
              <a:rPr lang="zh-TW" altLang="en-US" sz="1800" smtClean="0"/>
              <a:t>，價格為</a:t>
            </a:r>
            <a:r>
              <a:rPr lang="en-US" altLang="zh-TW" sz="1800" smtClean="0"/>
              <a:t>$20</a:t>
            </a:r>
            <a:r>
              <a:rPr lang="zh-TW" altLang="en-US" sz="1800" smtClean="0"/>
              <a:t>元，</a:t>
            </a:r>
            <a:r>
              <a:rPr lang="en-US" altLang="zh-TW" sz="1800" smtClean="0"/>
              <a:t>7/2</a:t>
            </a:r>
            <a:r>
              <a:rPr lang="zh-TW" altLang="en-US" sz="1800" smtClean="0"/>
              <a:t>生效</a:t>
            </a:r>
            <a:endParaRPr lang="en-US" altLang="zh-TW" sz="1800" smtClean="0"/>
          </a:p>
          <a:p>
            <a:pPr lvl="1"/>
            <a:r>
              <a:rPr lang="en-US" altLang="zh-TW" sz="1800" smtClean="0"/>
              <a:t>7/12</a:t>
            </a:r>
            <a:r>
              <a:rPr lang="zh-TW" altLang="en-US" sz="1800" smtClean="0"/>
              <a:t>新增一批訂單，單價由系統自動帶出</a:t>
            </a:r>
            <a:r>
              <a:rPr lang="en-US" altLang="zh-TW" sz="1800" smtClean="0"/>
              <a:t>$20</a:t>
            </a:r>
            <a:r>
              <a:rPr lang="zh-TW" altLang="en-US" sz="1800" smtClean="0"/>
              <a:t>，經客戶議價，決議以</a:t>
            </a:r>
            <a:r>
              <a:rPr lang="en-US" altLang="zh-TW" sz="1800" smtClean="0"/>
              <a:t>$18</a:t>
            </a:r>
            <a:r>
              <a:rPr lang="zh-TW" altLang="en-US" sz="1800" smtClean="0"/>
              <a:t>元成交</a:t>
            </a:r>
            <a:endParaRPr lang="en-US" altLang="zh-TW" sz="1800" smtClean="0"/>
          </a:p>
          <a:p>
            <a:pPr lvl="1"/>
            <a:r>
              <a:rPr lang="zh-TW" altLang="en-US" sz="1800" smtClean="0"/>
              <a:t>如果訂單有「更新核價」</a:t>
            </a:r>
            <a:r>
              <a:rPr lang="en-US" altLang="zh-TW" sz="1800" smtClean="0"/>
              <a:t>(</a:t>
            </a:r>
            <a:r>
              <a:rPr lang="zh-TW" altLang="en-US" sz="1800" smtClean="0"/>
              <a:t>打勾</a:t>
            </a:r>
            <a:r>
              <a:rPr lang="en-US" altLang="zh-TW" sz="1800" smtClean="0"/>
              <a:t>)</a:t>
            </a:r>
            <a:r>
              <a:rPr lang="zh-TW" altLang="en-US" sz="1800" smtClean="0"/>
              <a:t>，當訂單確認時，會更新一筆</a:t>
            </a:r>
            <a:r>
              <a:rPr lang="en-US" altLang="zh-TW" sz="1800" smtClean="0"/>
              <a:t>$18</a:t>
            </a:r>
            <a:r>
              <a:rPr lang="zh-TW" altLang="en-US" sz="1800" smtClean="0"/>
              <a:t>元的資料到計價作業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3121"/>
                                        </p:tgtEl>
                                        <p:attrNameLst>
                                          <p:attrName>style.visibility</p:attrName>
                                        </p:attrNameLst>
                                      </p:cBhvr>
                                      <p:to>
                                        <p:strVal val="visible"/>
                                      </p:to>
                                    </p:set>
                                    <p:animEffect transition="in" filter="blinds(horizontal)">
                                      <p:cBhvr>
                                        <p:cTn id="7" dur="500"/>
                                        <p:tgtEl>
                                          <p:spTgt spid="133121"/>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133122">
                                            <p:txEl>
                                              <p:pRg st="0" end="0"/>
                                            </p:txEl>
                                          </p:spTgt>
                                        </p:tgtEl>
                                        <p:attrNameLst>
                                          <p:attrName>style.visibility</p:attrName>
                                        </p:attrNameLst>
                                      </p:cBhvr>
                                      <p:to>
                                        <p:strVal val="visible"/>
                                      </p:to>
                                    </p:set>
                                    <p:animEffect transition="in" filter="strips(downRight)">
                                      <p:cBhvr>
                                        <p:cTn id="11" dur="500"/>
                                        <p:tgtEl>
                                          <p:spTgt spid="133122">
                                            <p:txEl>
                                              <p:pRg st="0" end="0"/>
                                            </p:txEl>
                                          </p:spTgt>
                                        </p:tgtEl>
                                      </p:cBhvr>
                                    </p:animEffect>
                                  </p:childTnLst>
                                </p:cTn>
                              </p:par>
                            </p:childTnLst>
                          </p:cTn>
                        </p:par>
                        <p:par>
                          <p:cTn id="12" fill="hold" nodeType="afterGroup">
                            <p:stCondLst>
                              <p:cond delay="1000"/>
                            </p:stCondLst>
                            <p:childTnLst>
                              <p:par>
                                <p:cTn id="13" presetID="18" presetClass="entr" presetSubtype="6" fill="hold" nodeType="afterEffect">
                                  <p:stCondLst>
                                    <p:cond delay="0"/>
                                  </p:stCondLst>
                                  <p:childTnLst>
                                    <p:set>
                                      <p:cBhvr>
                                        <p:cTn id="14" dur="1" fill="hold">
                                          <p:stCondLst>
                                            <p:cond delay="0"/>
                                          </p:stCondLst>
                                        </p:cTn>
                                        <p:tgtEl>
                                          <p:spTgt spid="133122">
                                            <p:txEl>
                                              <p:pRg st="1" end="1"/>
                                            </p:txEl>
                                          </p:spTgt>
                                        </p:tgtEl>
                                        <p:attrNameLst>
                                          <p:attrName>style.visibility</p:attrName>
                                        </p:attrNameLst>
                                      </p:cBhvr>
                                      <p:to>
                                        <p:strVal val="visible"/>
                                      </p:to>
                                    </p:set>
                                    <p:animEffect transition="in" filter="strips(downRight)">
                                      <p:cBhvr>
                                        <p:cTn id="15" dur="500"/>
                                        <p:tgtEl>
                                          <p:spTgt spid="133122">
                                            <p:txEl>
                                              <p:pRg st="1" end="1"/>
                                            </p:txEl>
                                          </p:spTgt>
                                        </p:tgtEl>
                                      </p:cBhvr>
                                    </p:animEffect>
                                  </p:childTnLst>
                                </p:cTn>
                              </p:par>
                            </p:childTnLst>
                          </p:cTn>
                        </p:par>
                        <p:par>
                          <p:cTn id="16" fill="hold" nodeType="afterGroup">
                            <p:stCondLst>
                              <p:cond delay="1500"/>
                            </p:stCondLst>
                            <p:childTnLst>
                              <p:par>
                                <p:cTn id="17" presetID="18" presetClass="entr" presetSubtype="6" fill="hold" nodeType="afterEffect">
                                  <p:stCondLst>
                                    <p:cond delay="0"/>
                                  </p:stCondLst>
                                  <p:childTnLst>
                                    <p:set>
                                      <p:cBhvr>
                                        <p:cTn id="18" dur="1" fill="hold">
                                          <p:stCondLst>
                                            <p:cond delay="0"/>
                                          </p:stCondLst>
                                        </p:cTn>
                                        <p:tgtEl>
                                          <p:spTgt spid="133122">
                                            <p:txEl>
                                              <p:pRg st="2" end="2"/>
                                            </p:txEl>
                                          </p:spTgt>
                                        </p:tgtEl>
                                        <p:attrNameLst>
                                          <p:attrName>style.visibility</p:attrName>
                                        </p:attrNameLst>
                                      </p:cBhvr>
                                      <p:to>
                                        <p:strVal val="visible"/>
                                      </p:to>
                                    </p:set>
                                    <p:animEffect transition="in" filter="strips(downRight)">
                                      <p:cBhvr>
                                        <p:cTn id="19" dur="500"/>
                                        <p:tgtEl>
                                          <p:spTgt spid="133122">
                                            <p:txEl>
                                              <p:pRg st="2" end="2"/>
                                            </p:txEl>
                                          </p:spTgt>
                                        </p:tgtEl>
                                      </p:cBhvr>
                                    </p:animEffect>
                                  </p:childTnLst>
                                </p:cTn>
                              </p:par>
                            </p:childTnLst>
                          </p:cTn>
                        </p:par>
                        <p:par>
                          <p:cTn id="20" fill="hold" nodeType="afterGroup">
                            <p:stCondLst>
                              <p:cond delay="2000"/>
                            </p:stCondLst>
                            <p:childTnLst>
                              <p:par>
                                <p:cTn id="21" presetID="18" presetClass="entr" presetSubtype="6" fill="hold" nodeType="afterEffect">
                                  <p:stCondLst>
                                    <p:cond delay="0"/>
                                  </p:stCondLst>
                                  <p:childTnLst>
                                    <p:set>
                                      <p:cBhvr>
                                        <p:cTn id="22" dur="1" fill="hold">
                                          <p:stCondLst>
                                            <p:cond delay="0"/>
                                          </p:stCondLst>
                                        </p:cTn>
                                        <p:tgtEl>
                                          <p:spTgt spid="133122">
                                            <p:txEl>
                                              <p:pRg st="3" end="3"/>
                                            </p:txEl>
                                          </p:spTgt>
                                        </p:tgtEl>
                                        <p:attrNameLst>
                                          <p:attrName>style.visibility</p:attrName>
                                        </p:attrNameLst>
                                      </p:cBhvr>
                                      <p:to>
                                        <p:strVal val="visible"/>
                                      </p:to>
                                    </p:set>
                                    <p:animEffect transition="in" filter="strips(downRight)">
                                      <p:cBhvr>
                                        <p:cTn id="23" dur="500"/>
                                        <p:tgtEl>
                                          <p:spTgt spid="1331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1413B73E-E591-46D4-BB03-D128F7D683BD}" type="slidenum">
              <a:rPr lang="zh-TW" altLang="en-US"/>
              <a:pPr>
                <a:defRPr/>
              </a:pPr>
              <a:t>132</a:t>
            </a:fld>
            <a:endParaRPr lang="en-US" altLang="zh-TW"/>
          </a:p>
        </p:txBody>
      </p:sp>
      <p:sp>
        <p:nvSpPr>
          <p:cNvPr id="134145" name="標題 1"/>
          <p:cNvSpPr>
            <a:spLocks noGrp="1"/>
          </p:cNvSpPr>
          <p:nvPr>
            <p:ph type="title"/>
          </p:nvPr>
        </p:nvSpPr>
        <p:spPr>
          <a:xfrm>
            <a:off x="214313" y="1285875"/>
            <a:ext cx="2500312" cy="928688"/>
          </a:xfrm>
        </p:spPr>
        <p:txBody>
          <a:bodyPr/>
          <a:lstStyle/>
          <a:p>
            <a:pPr algn="l"/>
            <a:r>
              <a:rPr lang="zh-TW" altLang="en-US" smtClean="0"/>
              <a:t>核對訂單</a:t>
            </a: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928688"/>
            <a:ext cx="6359525" cy="592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214688" y="5786438"/>
            <a:ext cx="1000125" cy="28575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圓角矩形 5"/>
          <p:cNvSpPr>
            <a:spLocks noChangeArrowheads="1"/>
          </p:cNvSpPr>
          <p:nvPr/>
        </p:nvSpPr>
        <p:spPr bwMode="auto">
          <a:xfrm>
            <a:off x="2195513" y="5084763"/>
            <a:ext cx="4876800" cy="560387"/>
          </a:xfrm>
          <a:prstGeom prst="roundRect">
            <a:avLst>
              <a:gd name="adj" fmla="val 16667"/>
            </a:avLst>
          </a:prstGeom>
          <a:gradFill rotWithShape="1">
            <a:gsLst>
              <a:gs pos="0">
                <a:srgbClr val="FF9966"/>
              </a:gs>
              <a:gs pos="50000">
                <a:srgbClr val="FFFFFF"/>
              </a:gs>
              <a:gs pos="100000">
                <a:srgbClr val="FF9966"/>
              </a:gs>
            </a:gsLst>
            <a:lin ang="5400000" scaled="1"/>
          </a:gradFill>
          <a:ln w="12700" algn="ctr">
            <a:solidFill>
              <a:schemeClr val="tx1"/>
            </a:solidFill>
            <a:round/>
            <a:headEnd/>
            <a:tailEnd/>
          </a:ln>
        </p:spPr>
        <p:txBody>
          <a:bodyPr anchor="ctr"/>
          <a:lstStyle/>
          <a:p>
            <a:pPr marL="342900" indent="-342900"/>
            <a:r>
              <a:rPr lang="zh-TW" altLang="en-US">
                <a:ea typeface="標楷體" pitchFamily="65" charset="-120"/>
                <a:cs typeface="Times New Roman" pitchFamily="18" charset="0"/>
              </a:rPr>
              <a:t>表示控管</a:t>
            </a:r>
            <a:r>
              <a:rPr lang="zh-TW" altLang="en-US">
                <a:solidFill>
                  <a:schemeClr val="hlink"/>
                </a:solidFill>
                <a:ea typeface="標楷體" pitchFamily="65" charset="-120"/>
                <a:cs typeface="Times New Roman" pitchFamily="18" charset="0"/>
              </a:rPr>
              <a:t>銷貨單／銷退單</a:t>
            </a:r>
            <a:r>
              <a:rPr lang="zh-TW" altLang="en-US">
                <a:ea typeface="標楷體" pitchFamily="65" charset="-120"/>
                <a:cs typeface="Times New Roman" pitchFamily="18" charset="0"/>
              </a:rPr>
              <a:t>必須輸入訂單單號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4145"/>
                                        </p:tgtEl>
                                        <p:attrNameLst>
                                          <p:attrName>style.visibility</p:attrName>
                                        </p:attrNameLst>
                                      </p:cBhvr>
                                      <p:to>
                                        <p:strVal val="visible"/>
                                      </p:to>
                                    </p:set>
                                    <p:animEffect transition="in" filter="dissolve">
                                      <p:cBhvr>
                                        <p:cTn id="7" dur="500"/>
                                        <p:tgtEl>
                                          <p:spTgt spid="134145"/>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134146"/>
                                        </p:tgtEl>
                                        <p:attrNameLst>
                                          <p:attrName>style.visibility</p:attrName>
                                        </p:attrNameLst>
                                      </p:cBhvr>
                                      <p:to>
                                        <p:strVal val="visible"/>
                                      </p:to>
                                    </p:set>
                                    <p:animEffect transition="in" filter="box(in)">
                                      <p:cBhvr>
                                        <p:cTn id="11" dur="500"/>
                                        <p:tgtEl>
                                          <p:spTgt spid="1341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vertical)">
                                      <p:cBhvr>
                                        <p:cTn id="16" dur="500"/>
                                        <p:tgtEl>
                                          <p:spTgt spid="5"/>
                                        </p:tgtEl>
                                      </p:cBhvr>
                                    </p:animEffect>
                                  </p:childTnLst>
                                </p:cTn>
                              </p:par>
                            </p:childTnLst>
                          </p:cTn>
                        </p:par>
                        <p:par>
                          <p:cTn id="17" fill="hold" nodeType="afterGroup">
                            <p:stCondLst>
                              <p:cond delay="500"/>
                            </p:stCondLst>
                            <p:childTnLst>
                              <p:par>
                                <p:cTn id="18" presetID="3" presetClass="entr" presetSubtype="5"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5" grpId="0"/>
      <p:bldP spid="5"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57DACD42-A3AE-4B28-9FAC-824F9B906ACA}" type="slidenum">
              <a:rPr lang="zh-TW" altLang="en-US"/>
              <a:pPr>
                <a:defRPr/>
              </a:pPr>
              <a:t>133</a:t>
            </a:fld>
            <a:endParaRPr lang="en-US" altLang="zh-TW"/>
          </a:p>
        </p:txBody>
      </p:sp>
      <p:sp>
        <p:nvSpPr>
          <p:cNvPr id="239617" name="標題 1"/>
          <p:cNvSpPr>
            <a:spLocks noGrp="1"/>
          </p:cNvSpPr>
          <p:nvPr>
            <p:ph type="title"/>
          </p:nvPr>
        </p:nvSpPr>
        <p:spPr/>
        <p:txBody>
          <a:bodyPr/>
          <a:lstStyle/>
          <a:p>
            <a:r>
              <a:rPr lang="zh-TW" altLang="en-US" smtClean="0"/>
              <a:t>核對訂單 </a:t>
            </a:r>
            <a:r>
              <a:rPr lang="en-US" altLang="zh-TW" b="1" i="1" smtClean="0"/>
              <a:t>(Cont.)</a:t>
            </a:r>
            <a:endParaRPr lang="zh-TW" altLang="en-US" b="1" i="1" smtClean="0"/>
          </a:p>
        </p:txBody>
      </p:sp>
      <p:sp>
        <p:nvSpPr>
          <p:cNvPr id="239618" name="內容版面配置區 2"/>
          <p:cNvSpPr>
            <a:spLocks noGrp="1"/>
          </p:cNvSpPr>
          <p:nvPr>
            <p:ph idx="1"/>
          </p:nvPr>
        </p:nvSpPr>
        <p:spPr>
          <a:xfrm>
            <a:off x="457200" y="2643188"/>
            <a:ext cx="8229600" cy="2225675"/>
          </a:xfrm>
        </p:spPr>
        <p:txBody>
          <a:bodyPr/>
          <a:lstStyle/>
          <a:p>
            <a:r>
              <a:rPr lang="zh-TW" altLang="en-US" smtClean="0"/>
              <a:t>企業屬於訂單銷貨型</a:t>
            </a:r>
            <a:endParaRPr lang="en-US" altLang="zh-TW" smtClean="0"/>
          </a:p>
          <a:p>
            <a:pPr lvl="1"/>
            <a:r>
              <a:rPr lang="zh-TW" altLang="en-US" sz="1800" smtClean="0"/>
              <a:t>規定沒有訂單是不能銷貨的，此時，銷貨單之 </a:t>
            </a:r>
            <a:r>
              <a:rPr lang="en-US" altLang="zh-TW" sz="1800" smtClean="0"/>
              <a:t>“</a:t>
            </a:r>
            <a:r>
              <a:rPr lang="zh-TW" altLang="en-US" sz="1800" smtClean="0"/>
              <a:t>核對訂單</a:t>
            </a:r>
            <a:r>
              <a:rPr lang="en-US" altLang="zh-TW" sz="1800" smtClean="0"/>
              <a:t>”</a:t>
            </a:r>
            <a:r>
              <a:rPr lang="zh-TW" altLang="en-US" sz="1800" smtClean="0"/>
              <a:t> 應該被勾選，以做為企業管控</a:t>
            </a:r>
            <a:endParaRPr lang="en-US" altLang="zh-TW" sz="1800" smtClean="0"/>
          </a:p>
          <a:p>
            <a:r>
              <a:rPr lang="zh-TW" altLang="en-US" smtClean="0"/>
              <a:t>企業屬於零售業型</a:t>
            </a:r>
            <a:endParaRPr lang="en-US" altLang="zh-TW" smtClean="0"/>
          </a:p>
          <a:p>
            <a:pPr lvl="1"/>
            <a:r>
              <a:rPr lang="zh-TW" altLang="en-US" sz="1800" smtClean="0"/>
              <a:t>一般來說，立即銷貨者，則</a:t>
            </a:r>
            <a:r>
              <a:rPr lang="zh-TW" altLang="en-US" sz="1800" smtClean="0">
                <a:solidFill>
                  <a:srgbClr val="CC0000"/>
                </a:solidFill>
              </a:rPr>
              <a:t>不需要 </a:t>
            </a:r>
            <a:r>
              <a:rPr lang="en-US" altLang="zh-TW" sz="1800" smtClean="0">
                <a:solidFill>
                  <a:srgbClr val="CC0000"/>
                </a:solidFill>
              </a:rPr>
              <a:t>“</a:t>
            </a:r>
            <a:r>
              <a:rPr lang="zh-TW" altLang="en-US" sz="1800" smtClean="0">
                <a:solidFill>
                  <a:srgbClr val="CC0000"/>
                </a:solidFill>
              </a:rPr>
              <a:t>核對訂單</a:t>
            </a:r>
            <a:r>
              <a:rPr lang="en-US" altLang="zh-TW" sz="1800" smtClean="0">
                <a:solidFill>
                  <a:srgbClr val="CC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9617"/>
                                        </p:tgtEl>
                                        <p:attrNameLst>
                                          <p:attrName>style.visibility</p:attrName>
                                        </p:attrNameLst>
                                      </p:cBhvr>
                                      <p:to>
                                        <p:strVal val="visible"/>
                                      </p:to>
                                    </p:set>
                                    <p:animEffect transition="in" filter="blinds(horizontal)">
                                      <p:cBhvr>
                                        <p:cTn id="7" dur="500"/>
                                        <p:tgtEl>
                                          <p:spTgt spid="239617"/>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239618">
                                            <p:txEl>
                                              <p:pRg st="0" end="0"/>
                                            </p:txEl>
                                          </p:spTgt>
                                        </p:tgtEl>
                                        <p:attrNameLst>
                                          <p:attrName>style.visibility</p:attrName>
                                        </p:attrNameLst>
                                      </p:cBhvr>
                                      <p:to>
                                        <p:strVal val="visible"/>
                                      </p:to>
                                    </p:set>
                                    <p:animEffect transition="in" filter="checkerboard(down)">
                                      <p:cBhvr>
                                        <p:cTn id="11" dur="500"/>
                                        <p:tgtEl>
                                          <p:spTgt spid="239618">
                                            <p:txEl>
                                              <p:pRg st="0" end="0"/>
                                            </p:txEl>
                                          </p:spTgt>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239618">
                                            <p:txEl>
                                              <p:pRg st="1" end="1"/>
                                            </p:txEl>
                                          </p:spTgt>
                                        </p:tgtEl>
                                        <p:attrNameLst>
                                          <p:attrName>style.visibility</p:attrName>
                                        </p:attrNameLst>
                                      </p:cBhvr>
                                      <p:to>
                                        <p:strVal val="visible"/>
                                      </p:to>
                                    </p:set>
                                    <p:animEffect transition="in" filter="checkerboard(down)">
                                      <p:cBhvr>
                                        <p:cTn id="15" dur="500"/>
                                        <p:tgtEl>
                                          <p:spTgt spid="239618">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5" fill="hold" nodeType="clickEffect">
                                  <p:stCondLst>
                                    <p:cond delay="0"/>
                                  </p:stCondLst>
                                  <p:childTnLst>
                                    <p:set>
                                      <p:cBhvr>
                                        <p:cTn id="19" dur="1" fill="hold">
                                          <p:stCondLst>
                                            <p:cond delay="0"/>
                                          </p:stCondLst>
                                        </p:cTn>
                                        <p:tgtEl>
                                          <p:spTgt spid="239618">
                                            <p:txEl>
                                              <p:pRg st="2" end="2"/>
                                            </p:txEl>
                                          </p:spTgt>
                                        </p:tgtEl>
                                        <p:attrNameLst>
                                          <p:attrName>style.visibility</p:attrName>
                                        </p:attrNameLst>
                                      </p:cBhvr>
                                      <p:to>
                                        <p:strVal val="visible"/>
                                      </p:to>
                                    </p:set>
                                    <p:animEffect transition="in" filter="checkerboard(down)">
                                      <p:cBhvr>
                                        <p:cTn id="20" dur="500"/>
                                        <p:tgtEl>
                                          <p:spTgt spid="239618">
                                            <p:txEl>
                                              <p:pRg st="2" end="2"/>
                                            </p:txEl>
                                          </p:spTgt>
                                        </p:tgtEl>
                                      </p:cBhvr>
                                    </p:animEffect>
                                  </p:childTnLst>
                                </p:cTn>
                              </p:par>
                            </p:childTnLst>
                          </p:cTn>
                        </p:par>
                        <p:par>
                          <p:cTn id="21" fill="hold" nodeType="afterGroup">
                            <p:stCondLst>
                              <p:cond delay="500"/>
                            </p:stCondLst>
                            <p:childTnLst>
                              <p:par>
                                <p:cTn id="22" presetID="5" presetClass="entr" presetSubtype="10" fill="hold" nodeType="afterEffect">
                                  <p:stCondLst>
                                    <p:cond delay="0"/>
                                  </p:stCondLst>
                                  <p:childTnLst>
                                    <p:set>
                                      <p:cBhvr>
                                        <p:cTn id="23" dur="1" fill="hold">
                                          <p:stCondLst>
                                            <p:cond delay="0"/>
                                          </p:stCondLst>
                                        </p:cTn>
                                        <p:tgtEl>
                                          <p:spTgt spid="239618">
                                            <p:txEl>
                                              <p:pRg st="3" end="3"/>
                                            </p:txEl>
                                          </p:spTgt>
                                        </p:tgtEl>
                                        <p:attrNameLst>
                                          <p:attrName>style.visibility</p:attrName>
                                        </p:attrNameLst>
                                      </p:cBhvr>
                                      <p:to>
                                        <p:strVal val="visible"/>
                                      </p:to>
                                    </p:set>
                                    <p:animEffect transition="in" filter="checkerboard(across)">
                                      <p:cBhvr>
                                        <p:cTn id="24" dur="500"/>
                                        <p:tgtEl>
                                          <p:spTgt spid="2396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B4BA7B7B-EF6A-4E06-9E27-FF610D4D11D9}" type="slidenum">
              <a:rPr lang="zh-TW" altLang="en-US"/>
              <a:pPr>
                <a:defRPr/>
              </a:pPr>
              <a:t>134</a:t>
            </a:fld>
            <a:endParaRPr lang="en-US" altLang="zh-TW"/>
          </a:p>
        </p:txBody>
      </p:sp>
      <p:sp>
        <p:nvSpPr>
          <p:cNvPr id="135169" name="標題 1"/>
          <p:cNvSpPr>
            <a:spLocks noGrp="1"/>
          </p:cNvSpPr>
          <p:nvPr>
            <p:ph type="title"/>
          </p:nvPr>
        </p:nvSpPr>
        <p:spPr>
          <a:xfrm>
            <a:off x="428625" y="1357313"/>
            <a:ext cx="8358188" cy="1143000"/>
          </a:xfrm>
        </p:spPr>
        <p:txBody>
          <a:bodyPr/>
          <a:lstStyle/>
          <a:p>
            <a:r>
              <a:rPr lang="zh-TW" altLang="en-US" smtClean="0"/>
              <a:t>核對訂單 </a:t>
            </a:r>
            <a:r>
              <a:rPr lang="en-US" altLang="zh-TW" b="1" i="1" smtClean="0"/>
              <a:t>(Cont.)</a:t>
            </a:r>
            <a:endParaRPr lang="zh-TW" altLang="en-US" b="1" i="1" smtClean="0"/>
          </a:p>
        </p:txBody>
      </p:sp>
      <p:sp>
        <p:nvSpPr>
          <p:cNvPr id="135170" name="內容版面配置區 2"/>
          <p:cNvSpPr>
            <a:spLocks noGrp="1"/>
          </p:cNvSpPr>
          <p:nvPr>
            <p:ph idx="1"/>
          </p:nvPr>
        </p:nvSpPr>
        <p:spPr/>
        <p:txBody>
          <a:bodyPr/>
          <a:lstStyle/>
          <a:p>
            <a:r>
              <a:rPr lang="zh-TW" altLang="en-US" smtClean="0"/>
              <a:t>如果企業同時屬於訂單銷貨與零售業之兩種型態</a:t>
            </a:r>
            <a:endParaRPr lang="en-US" altLang="zh-TW" smtClean="0"/>
          </a:p>
          <a:p>
            <a:pPr lvl="1"/>
            <a:r>
              <a:rPr lang="zh-TW" altLang="en-US" sz="1800" smtClean="0"/>
              <a:t>建議分成兩種銷貨單據</a:t>
            </a:r>
            <a:endParaRPr lang="en-US" altLang="zh-TW" sz="1800" smtClean="0"/>
          </a:p>
          <a:p>
            <a:pPr lvl="2"/>
            <a:r>
              <a:rPr lang="zh-TW" altLang="en-US" sz="1800" smtClean="0"/>
              <a:t>需 </a:t>
            </a:r>
            <a:r>
              <a:rPr lang="en-US" altLang="zh-TW" sz="1800" smtClean="0"/>
              <a:t>“</a:t>
            </a:r>
            <a:r>
              <a:rPr lang="zh-TW" altLang="en-US" sz="1800" smtClean="0"/>
              <a:t>核對訂單</a:t>
            </a:r>
            <a:r>
              <a:rPr lang="en-US" altLang="zh-TW" sz="1800" smtClean="0"/>
              <a:t>”</a:t>
            </a:r>
            <a:r>
              <a:rPr lang="zh-TW" altLang="en-US" sz="1800" smtClean="0"/>
              <a:t>  ：訂單銷貨型</a:t>
            </a:r>
            <a:endParaRPr lang="en-US" altLang="zh-TW" sz="1800" smtClean="0"/>
          </a:p>
          <a:p>
            <a:pPr lvl="2"/>
            <a:r>
              <a:rPr lang="zh-TW" altLang="en-US" sz="1800" smtClean="0"/>
              <a:t>不需 </a:t>
            </a:r>
            <a:r>
              <a:rPr lang="en-US" altLang="zh-TW" sz="1800" smtClean="0"/>
              <a:t>“</a:t>
            </a:r>
            <a:r>
              <a:rPr lang="zh-TW" altLang="en-US" sz="1800" smtClean="0"/>
              <a:t>核對訂單</a:t>
            </a:r>
            <a:r>
              <a:rPr lang="en-US" altLang="zh-TW" sz="1800" smtClean="0"/>
              <a:t>”</a:t>
            </a:r>
            <a:r>
              <a:rPr lang="zh-TW" altLang="en-US" sz="1800" smtClean="0"/>
              <a:t> ：零售業型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35169"/>
                                        </p:tgtEl>
                                        <p:attrNameLst>
                                          <p:attrName>style.visibility</p:attrName>
                                        </p:attrNameLst>
                                      </p:cBhvr>
                                      <p:to>
                                        <p:strVal val="visible"/>
                                      </p:to>
                                    </p:set>
                                    <p:animEffect transition="in" filter="box(in)">
                                      <p:cBhvr>
                                        <p:cTn id="7" dur="500"/>
                                        <p:tgtEl>
                                          <p:spTgt spid="135169"/>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135170">
                                            <p:txEl>
                                              <p:pRg st="0" end="0"/>
                                            </p:txEl>
                                          </p:spTgt>
                                        </p:tgtEl>
                                        <p:attrNameLst>
                                          <p:attrName>style.visibility</p:attrName>
                                        </p:attrNameLst>
                                      </p:cBhvr>
                                      <p:to>
                                        <p:strVal val="visible"/>
                                      </p:to>
                                    </p:set>
                                    <p:animEffect transition="in" filter="checkerboard(down)">
                                      <p:cBhvr>
                                        <p:cTn id="11" dur="500"/>
                                        <p:tgtEl>
                                          <p:spTgt spid="135170">
                                            <p:txEl>
                                              <p:pRg st="0" end="0"/>
                                            </p:txEl>
                                          </p:spTgt>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135170">
                                            <p:txEl>
                                              <p:pRg st="1" end="1"/>
                                            </p:txEl>
                                          </p:spTgt>
                                        </p:tgtEl>
                                        <p:attrNameLst>
                                          <p:attrName>style.visibility</p:attrName>
                                        </p:attrNameLst>
                                      </p:cBhvr>
                                      <p:to>
                                        <p:strVal val="visible"/>
                                      </p:to>
                                    </p:set>
                                    <p:animEffect transition="in" filter="checkerboard(down)">
                                      <p:cBhvr>
                                        <p:cTn id="15" dur="500"/>
                                        <p:tgtEl>
                                          <p:spTgt spid="135170">
                                            <p:txEl>
                                              <p:pRg st="1" end="1"/>
                                            </p:txEl>
                                          </p:spTgt>
                                        </p:tgtEl>
                                      </p:cBhvr>
                                    </p:animEffect>
                                  </p:childTnLst>
                                </p:cTn>
                              </p:par>
                            </p:childTnLst>
                          </p:cTn>
                        </p:par>
                        <p:par>
                          <p:cTn id="16" fill="hold" nodeType="afterGroup">
                            <p:stCondLst>
                              <p:cond delay="1500"/>
                            </p:stCondLst>
                            <p:childTnLst>
                              <p:par>
                                <p:cTn id="17" presetID="5" presetClass="entr" presetSubtype="5" fill="hold" nodeType="afterEffect">
                                  <p:stCondLst>
                                    <p:cond delay="0"/>
                                  </p:stCondLst>
                                  <p:childTnLst>
                                    <p:set>
                                      <p:cBhvr>
                                        <p:cTn id="18" dur="1" fill="hold">
                                          <p:stCondLst>
                                            <p:cond delay="0"/>
                                          </p:stCondLst>
                                        </p:cTn>
                                        <p:tgtEl>
                                          <p:spTgt spid="135170">
                                            <p:txEl>
                                              <p:pRg st="2" end="2"/>
                                            </p:txEl>
                                          </p:spTgt>
                                        </p:tgtEl>
                                        <p:attrNameLst>
                                          <p:attrName>style.visibility</p:attrName>
                                        </p:attrNameLst>
                                      </p:cBhvr>
                                      <p:to>
                                        <p:strVal val="visible"/>
                                      </p:to>
                                    </p:set>
                                    <p:animEffect transition="in" filter="checkerboard(down)">
                                      <p:cBhvr>
                                        <p:cTn id="19" dur="500"/>
                                        <p:tgtEl>
                                          <p:spTgt spid="135170">
                                            <p:txEl>
                                              <p:pRg st="2" end="2"/>
                                            </p:txEl>
                                          </p:spTgt>
                                        </p:tgtEl>
                                      </p:cBhvr>
                                    </p:animEffect>
                                  </p:childTnLst>
                                </p:cTn>
                              </p:par>
                            </p:childTnLst>
                          </p:cTn>
                        </p:par>
                        <p:par>
                          <p:cTn id="20" fill="hold" nodeType="afterGroup">
                            <p:stCondLst>
                              <p:cond delay="2000"/>
                            </p:stCondLst>
                            <p:childTnLst>
                              <p:par>
                                <p:cTn id="21" presetID="5" presetClass="entr" presetSubtype="5" fill="hold" nodeType="afterEffect">
                                  <p:stCondLst>
                                    <p:cond delay="0"/>
                                  </p:stCondLst>
                                  <p:childTnLst>
                                    <p:set>
                                      <p:cBhvr>
                                        <p:cTn id="22" dur="1" fill="hold">
                                          <p:stCondLst>
                                            <p:cond delay="0"/>
                                          </p:stCondLst>
                                        </p:cTn>
                                        <p:tgtEl>
                                          <p:spTgt spid="135170">
                                            <p:txEl>
                                              <p:pRg st="3" end="3"/>
                                            </p:txEl>
                                          </p:spTgt>
                                        </p:tgtEl>
                                        <p:attrNameLst>
                                          <p:attrName>style.visibility</p:attrName>
                                        </p:attrNameLst>
                                      </p:cBhvr>
                                      <p:to>
                                        <p:strVal val="visible"/>
                                      </p:to>
                                    </p:set>
                                    <p:animEffect transition="in" filter="checkerboard(down)">
                                      <p:cBhvr>
                                        <p:cTn id="23" dur="500"/>
                                        <p:tgtEl>
                                          <p:spTgt spid="1351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6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pPr>
              <a:defRPr/>
            </a:pPr>
            <a:fld id="{B7923558-9242-4F0F-B768-1095FDAB5322}" type="slidenum">
              <a:rPr lang="zh-TW" altLang="en-US"/>
              <a:pPr>
                <a:defRPr/>
              </a:pPr>
              <a:t>135</a:t>
            </a:fld>
            <a:endParaRPr lang="en-US" altLang="zh-TW"/>
          </a:p>
        </p:txBody>
      </p:sp>
      <p:pic>
        <p:nvPicPr>
          <p:cNvPr id="1361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857250"/>
            <a:ext cx="6302375"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4" name="標題 1"/>
          <p:cNvSpPr>
            <a:spLocks noGrp="1"/>
          </p:cNvSpPr>
          <p:nvPr>
            <p:ph type="title"/>
          </p:nvPr>
        </p:nvSpPr>
        <p:spPr>
          <a:xfrm>
            <a:off x="214313" y="1285875"/>
            <a:ext cx="2500312" cy="928688"/>
          </a:xfrm>
        </p:spPr>
        <p:txBody>
          <a:bodyPr/>
          <a:lstStyle/>
          <a:p>
            <a:pPr algn="l"/>
            <a:r>
              <a:rPr lang="zh-TW" altLang="en-US" smtClean="0"/>
              <a:t>直接結帳</a:t>
            </a:r>
          </a:p>
        </p:txBody>
      </p:sp>
      <p:sp>
        <p:nvSpPr>
          <p:cNvPr id="5" name="矩形 4"/>
          <p:cNvSpPr/>
          <p:nvPr/>
        </p:nvSpPr>
        <p:spPr>
          <a:xfrm>
            <a:off x="4429125" y="5357813"/>
            <a:ext cx="1071563" cy="28575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圓角矩形 5"/>
          <p:cNvSpPr>
            <a:spLocks noChangeArrowheads="1"/>
          </p:cNvSpPr>
          <p:nvPr/>
        </p:nvSpPr>
        <p:spPr bwMode="auto">
          <a:xfrm>
            <a:off x="2843213" y="4581525"/>
            <a:ext cx="4464050" cy="647700"/>
          </a:xfrm>
          <a:prstGeom prst="roundRect">
            <a:avLst>
              <a:gd name="adj" fmla="val 16667"/>
            </a:avLst>
          </a:prstGeom>
          <a:gradFill rotWithShape="1">
            <a:gsLst>
              <a:gs pos="0">
                <a:srgbClr val="66FFFF"/>
              </a:gs>
              <a:gs pos="50000">
                <a:srgbClr val="FFFFFF"/>
              </a:gs>
              <a:gs pos="100000">
                <a:srgbClr val="66FFFF"/>
              </a:gs>
            </a:gsLst>
            <a:lin ang="5400000" scaled="1"/>
          </a:gradFill>
          <a:ln w="12700" algn="ctr">
            <a:solidFill>
              <a:schemeClr val="tx1"/>
            </a:solidFill>
            <a:round/>
            <a:headEnd/>
            <a:tailEnd/>
          </a:ln>
        </p:spPr>
        <p:txBody>
          <a:bodyPr anchor="ctr"/>
          <a:lstStyle/>
          <a:p>
            <a:pPr marL="342900" indent="-342900">
              <a:lnSpc>
                <a:spcPct val="105000"/>
              </a:lnSpc>
              <a:spcBef>
                <a:spcPct val="30000"/>
              </a:spcBef>
            </a:pPr>
            <a:r>
              <a:rPr lang="zh-TW" altLang="en-US">
                <a:ea typeface="標楷體" pitchFamily="65" charset="-120"/>
                <a:cs typeface="Times New Roman" pitchFamily="18" charset="0"/>
              </a:rPr>
              <a:t>定義銷貨單及銷退單</a:t>
            </a:r>
            <a:r>
              <a:rPr lang="zh-TW" altLang="en-US">
                <a:solidFill>
                  <a:srgbClr val="CC0000"/>
                </a:solidFill>
                <a:ea typeface="標楷體" pitchFamily="65" charset="-120"/>
                <a:cs typeface="Times New Roman" pitchFamily="18" charset="0"/>
              </a:rPr>
              <a:t>產生客戶帳單的方式</a:t>
            </a:r>
            <a:endParaRPr lang="zh-TW" altLang="en-US">
              <a:ea typeface="標楷體" pitchFamily="65" charset="-120"/>
              <a:cs typeface="Times New Roman" pitchFamily="18" charset="0"/>
            </a:endParaRPr>
          </a:p>
        </p:txBody>
      </p:sp>
      <p:sp>
        <p:nvSpPr>
          <p:cNvPr id="7" name="矩形 6"/>
          <p:cNvSpPr/>
          <p:nvPr/>
        </p:nvSpPr>
        <p:spPr>
          <a:xfrm>
            <a:off x="5643563" y="1928813"/>
            <a:ext cx="2000250" cy="57150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2" name="圓角矩形 5"/>
          <p:cNvSpPr>
            <a:spLocks noChangeArrowheads="1"/>
          </p:cNvSpPr>
          <p:nvPr/>
        </p:nvSpPr>
        <p:spPr bwMode="auto">
          <a:xfrm>
            <a:off x="1979613" y="4365625"/>
            <a:ext cx="6767512" cy="868363"/>
          </a:xfrm>
          <a:prstGeom prst="roundRect">
            <a:avLst>
              <a:gd name="adj" fmla="val 16667"/>
            </a:avLst>
          </a:prstGeom>
          <a:gradFill rotWithShape="1">
            <a:gsLst>
              <a:gs pos="0">
                <a:srgbClr val="FF9966"/>
              </a:gs>
              <a:gs pos="50000">
                <a:srgbClr val="FFFFFF"/>
              </a:gs>
              <a:gs pos="100000">
                <a:srgbClr val="FF9966"/>
              </a:gs>
            </a:gsLst>
            <a:lin ang="5400000" scaled="1"/>
          </a:gradFill>
          <a:ln w="12700" algn="ctr">
            <a:solidFill>
              <a:schemeClr val="tx1"/>
            </a:solidFill>
            <a:round/>
            <a:headEnd/>
            <a:tailEnd/>
          </a:ln>
        </p:spPr>
        <p:txBody>
          <a:bodyPr anchor="ctr"/>
          <a:lstStyle/>
          <a:p>
            <a:pPr>
              <a:lnSpc>
                <a:spcPct val="105000"/>
              </a:lnSpc>
              <a:spcBef>
                <a:spcPct val="30000"/>
              </a:spcBef>
            </a:pPr>
            <a:r>
              <a:rPr lang="zh-TW" altLang="en-US">
                <a:ea typeface="標楷體" pitchFamily="65" charset="-120"/>
                <a:cs typeface="Times New Roman" pitchFamily="18" charset="0"/>
              </a:rPr>
              <a:t>如果有勾選，則表示</a:t>
            </a:r>
            <a:r>
              <a:rPr lang="zh-TW" altLang="en-US">
                <a:solidFill>
                  <a:schemeClr val="hlink"/>
                </a:solidFill>
                <a:ea typeface="標楷體" pitchFamily="65" charset="-120"/>
                <a:cs typeface="Times New Roman" pitchFamily="18" charset="0"/>
              </a:rPr>
              <a:t>一張銷貨單及產生一張對應的結帳單</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客戶請款單</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，另外必須同時輸入對應的</a:t>
            </a:r>
            <a:r>
              <a:rPr lang="zh-TW" altLang="en-US" u="sng">
                <a:solidFill>
                  <a:schemeClr val="hlink"/>
                </a:solidFill>
                <a:ea typeface="標楷體" pitchFamily="65" charset="-120"/>
                <a:cs typeface="Times New Roman" pitchFamily="18" charset="0"/>
              </a:rPr>
              <a:t>結帳單別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blinds(horizontal)">
                                      <p:cBhvr>
                                        <p:cTn id="7" dur="500"/>
                                        <p:tgtEl>
                                          <p:spTgt spid="136194"/>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136193"/>
                                        </p:tgtEl>
                                        <p:attrNameLst>
                                          <p:attrName>style.visibility</p:attrName>
                                        </p:attrNameLst>
                                      </p:cBhvr>
                                      <p:to>
                                        <p:strVal val="visible"/>
                                      </p:to>
                                    </p:set>
                                    <p:animEffect transition="in" filter="checkerboard(down)">
                                      <p:cBhvr>
                                        <p:cTn id="11" dur="500"/>
                                        <p:tgtEl>
                                          <p:spTgt spid="13619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par>
                          <p:cTn id="17" fill="hold" nodeType="afterGroup">
                            <p:stCondLst>
                              <p:cond delay="500"/>
                            </p:stCondLst>
                            <p:childTnLst>
                              <p:par>
                                <p:cTn id="18" presetID="18" presetClass="entr" presetSubtype="6"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Right)">
                                      <p:cBhvr>
                                        <p:cTn id="20" dur="50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grpId="1" nodeType="clickEffect">
                                  <p:stCondLst>
                                    <p:cond delay="0"/>
                                  </p:stCondLst>
                                  <p:childTnLst>
                                    <p:animEffect transition="out" filter="box(in)">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par>
                          <p:cTn id="26" fill="hold" nodeType="afterGroup">
                            <p:stCondLst>
                              <p:cond delay="500"/>
                            </p:stCondLst>
                            <p:childTnLst>
                              <p:par>
                                <p:cTn id="27" presetID="18" presetClass="entr" presetSubtype="6"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strips(downRight)">
                                      <p:cBhvr>
                                        <p:cTn id="29" dur="500"/>
                                        <p:tgtEl>
                                          <p:spTgt spid="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heckerboard(across)">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p:bldP spid="5" grpId="0" animBg="1"/>
      <p:bldP spid="6" grpId="0" animBg="1"/>
      <p:bldP spid="6" grpId="1" animBg="1"/>
      <p:bldP spid="7" grpId="0" animBg="1"/>
      <p:bldP spid="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5"/>
          <p:cNvSpPr>
            <a:spLocks noGrp="1"/>
          </p:cNvSpPr>
          <p:nvPr>
            <p:ph type="sldNum" sz="quarter" idx="12"/>
          </p:nvPr>
        </p:nvSpPr>
        <p:spPr/>
        <p:txBody>
          <a:bodyPr/>
          <a:lstStyle/>
          <a:p>
            <a:pPr>
              <a:defRPr/>
            </a:pPr>
            <a:fld id="{FB0DFD3B-64E8-48B2-A498-2FD5AC913691}" type="slidenum">
              <a:rPr lang="zh-TW" altLang="en-US"/>
              <a:pPr>
                <a:defRPr/>
              </a:pPr>
              <a:t>136</a:t>
            </a:fld>
            <a:endParaRPr lang="en-US" altLang="zh-TW"/>
          </a:p>
        </p:txBody>
      </p:sp>
      <p:sp>
        <p:nvSpPr>
          <p:cNvPr id="5" name="矩形 4"/>
          <p:cNvSpPr/>
          <p:nvPr/>
        </p:nvSpPr>
        <p:spPr>
          <a:xfrm>
            <a:off x="214313" y="4286250"/>
            <a:ext cx="8786812"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2690" name="標題 1"/>
          <p:cNvSpPr>
            <a:spLocks noGrp="1"/>
          </p:cNvSpPr>
          <p:nvPr>
            <p:ph type="title"/>
          </p:nvPr>
        </p:nvSpPr>
        <p:spPr/>
        <p:txBody>
          <a:bodyPr/>
          <a:lstStyle/>
          <a:p>
            <a:r>
              <a:rPr lang="zh-TW" altLang="en-US" smtClean="0"/>
              <a:t>直接結帳 </a:t>
            </a:r>
            <a:r>
              <a:rPr lang="en-US" altLang="zh-TW" b="1" i="1" smtClean="0"/>
              <a:t>(Cont.)</a:t>
            </a:r>
            <a:endParaRPr lang="zh-TW" altLang="en-US" b="1" i="1" smtClean="0"/>
          </a:p>
        </p:txBody>
      </p:sp>
      <p:sp>
        <p:nvSpPr>
          <p:cNvPr id="242691" name="內容版面配置區 3"/>
          <p:cNvSpPr>
            <a:spLocks noGrp="1"/>
          </p:cNvSpPr>
          <p:nvPr>
            <p:ph idx="1"/>
          </p:nvPr>
        </p:nvSpPr>
        <p:spPr>
          <a:xfrm>
            <a:off x="457200" y="2643188"/>
            <a:ext cx="8229600" cy="1714500"/>
          </a:xfrm>
        </p:spPr>
        <p:txBody>
          <a:bodyPr/>
          <a:lstStyle/>
          <a:p>
            <a:r>
              <a:rPr lang="zh-TW" altLang="en-US" smtClean="0"/>
              <a:t>範例</a:t>
            </a:r>
            <a:endParaRPr lang="en-US" altLang="zh-TW" smtClean="0"/>
          </a:p>
          <a:p>
            <a:pPr lvl="1"/>
            <a:r>
              <a:rPr lang="zh-TW" altLang="en-US" sz="1800" smtClean="0"/>
              <a:t>銷貨單是直接結帳，對應的結帳單別輸入財務模組裡已設定的 「</a:t>
            </a:r>
            <a:r>
              <a:rPr lang="en-US" altLang="zh-TW" sz="1800" smtClean="0">
                <a:solidFill>
                  <a:srgbClr val="CC0000"/>
                </a:solidFill>
              </a:rPr>
              <a:t>A611</a:t>
            </a:r>
            <a:r>
              <a:rPr lang="zh-TW" altLang="en-US" sz="1800" smtClean="0">
                <a:solidFill>
                  <a:srgbClr val="CC0000"/>
                </a:solidFill>
              </a:rPr>
              <a:t> 直接結帳單</a:t>
            </a:r>
            <a:r>
              <a:rPr lang="zh-TW" altLang="en-US" sz="1800" smtClean="0"/>
              <a:t>」</a:t>
            </a:r>
            <a:endParaRPr lang="en-US" altLang="zh-TW" sz="1800" smtClean="0"/>
          </a:p>
          <a:p>
            <a:pPr lvl="1"/>
            <a:r>
              <a:rPr lang="zh-TW" altLang="en-US" sz="1800" smtClean="0"/>
              <a:t>兩種單據編碼都是採 </a:t>
            </a:r>
            <a:r>
              <a:rPr lang="en-US" altLang="zh-TW" sz="1800" smtClean="0"/>
              <a:t>“</a:t>
            </a:r>
            <a:r>
              <a:rPr lang="zh-TW" altLang="en-US" sz="1800" smtClean="0">
                <a:solidFill>
                  <a:srgbClr val="CC0000"/>
                </a:solidFill>
              </a:rPr>
              <a:t>月編</a:t>
            </a:r>
            <a:r>
              <a:rPr lang="en-US" altLang="zh-TW" sz="1800" smtClean="0"/>
              <a:t>”</a:t>
            </a:r>
            <a:endParaRPr lang="zh-TW" altLang="en-US" sz="1800" smtClean="0"/>
          </a:p>
        </p:txBody>
      </p:sp>
      <p:sp>
        <p:nvSpPr>
          <p:cNvPr id="6" name="梯形 5"/>
          <p:cNvSpPr>
            <a:spLocks noChangeArrowheads="1"/>
          </p:cNvSpPr>
          <p:nvPr/>
        </p:nvSpPr>
        <p:spPr bwMode="auto">
          <a:xfrm>
            <a:off x="755650" y="4581525"/>
            <a:ext cx="1428750" cy="1017588"/>
          </a:xfrm>
          <a:custGeom>
            <a:avLst/>
            <a:gdLst>
              <a:gd name="T0" fmla="*/ 714375 w 1428750"/>
              <a:gd name="T1" fmla="*/ 0 h 1214437"/>
              <a:gd name="T2" fmla="*/ 151805 w 1428750"/>
              <a:gd name="T3" fmla="*/ 607219 h 1214437"/>
              <a:gd name="T4" fmla="*/ 714375 w 1428750"/>
              <a:gd name="T5" fmla="*/ 1214437 h 1214437"/>
              <a:gd name="T6" fmla="*/ 1276945 w 1428750"/>
              <a:gd name="T7" fmla="*/ 607219 h 1214437"/>
              <a:gd name="T8" fmla="*/ 17694720 60000 65536"/>
              <a:gd name="T9" fmla="*/ 11796480 60000 65536"/>
              <a:gd name="T10" fmla="*/ 5898240 60000 65536"/>
              <a:gd name="T11" fmla="*/ 0 60000 65536"/>
              <a:gd name="T12" fmla="*/ 202406 w 1428750"/>
              <a:gd name="T13" fmla="*/ 172045 h 1214437"/>
              <a:gd name="T14" fmla="*/ 1226344 w 1428750"/>
              <a:gd name="T15" fmla="*/ 1214437 h 1214437"/>
            </a:gdLst>
            <a:ahLst/>
            <a:cxnLst>
              <a:cxn ang="T8">
                <a:pos x="T0" y="T1"/>
              </a:cxn>
              <a:cxn ang="T9">
                <a:pos x="T2" y="T3"/>
              </a:cxn>
              <a:cxn ang="T10">
                <a:pos x="T4" y="T5"/>
              </a:cxn>
              <a:cxn ang="T11">
                <a:pos x="T6" y="T7"/>
              </a:cxn>
            </a:cxnLst>
            <a:rect l="T12" t="T13" r="T14" b="T15"/>
            <a:pathLst>
              <a:path w="1428750" h="1214437">
                <a:moveTo>
                  <a:pt x="0" y="1214437"/>
                </a:moveTo>
                <a:lnTo>
                  <a:pt x="303609" y="0"/>
                </a:lnTo>
                <a:lnTo>
                  <a:pt x="1125141" y="0"/>
                </a:lnTo>
                <a:lnTo>
                  <a:pt x="1428750" y="1214437"/>
                </a:lnTo>
                <a:close/>
              </a:path>
            </a:pathLst>
          </a:custGeom>
          <a:gradFill rotWithShape="1">
            <a:gsLst>
              <a:gs pos="0">
                <a:srgbClr val="FF99FF"/>
              </a:gs>
              <a:gs pos="50000">
                <a:srgbClr val="FFFFFF"/>
              </a:gs>
              <a:gs pos="100000">
                <a:srgbClr val="FF99FF"/>
              </a:gs>
            </a:gsLst>
            <a:lin ang="5400000" scaled="1"/>
          </a:gradFill>
          <a:ln w="12700" algn="ctr">
            <a:solidFill>
              <a:schemeClr val="tx1"/>
            </a:solidFill>
            <a:miter lim="800000"/>
            <a:headEnd/>
            <a:tailEnd/>
          </a:ln>
        </p:spPr>
        <p:txBody>
          <a:bodyPr anchor="ctr"/>
          <a:lstStyle/>
          <a:p>
            <a:pPr algn="ctr">
              <a:defRPr/>
            </a:pPr>
            <a:r>
              <a:rPr lang="en-US" altLang="zh-TW">
                <a:effectLst>
                  <a:outerShdw blurRad="38100" dist="38100" dir="2700000" algn="tl">
                    <a:srgbClr val="FFFFFF"/>
                  </a:outerShdw>
                </a:effectLst>
                <a:ea typeface="標楷體" pitchFamily="65" charset="-120"/>
              </a:rPr>
              <a:t>2009/</a:t>
            </a:r>
            <a:br>
              <a:rPr lang="en-US" altLang="zh-TW">
                <a:effectLst>
                  <a:outerShdw blurRad="38100" dist="38100" dir="2700000" algn="tl">
                    <a:srgbClr val="FFFFFF"/>
                  </a:outerShdw>
                </a:effectLst>
                <a:ea typeface="標楷體" pitchFamily="65" charset="-120"/>
              </a:rPr>
            </a:br>
            <a:r>
              <a:rPr lang="en-US" altLang="zh-TW">
                <a:effectLst>
                  <a:outerShdw blurRad="38100" dist="38100" dir="2700000" algn="tl">
                    <a:srgbClr val="FFFFFF"/>
                  </a:outerShdw>
                </a:effectLst>
                <a:ea typeface="標楷體" pitchFamily="65" charset="-120"/>
              </a:rPr>
              <a:t>01/02</a:t>
            </a:r>
            <a:endParaRPr lang="zh-TW" altLang="en-US">
              <a:effectLst>
                <a:outerShdw blurRad="38100" dist="38100" dir="2700000" algn="tl">
                  <a:srgbClr val="FFFFFF"/>
                </a:outerShdw>
              </a:effectLst>
              <a:ea typeface="標楷體" pitchFamily="65" charset="-120"/>
            </a:endParaRPr>
          </a:p>
        </p:txBody>
      </p:sp>
      <p:sp>
        <p:nvSpPr>
          <p:cNvPr id="7" name="流程圖: 文件 6"/>
          <p:cNvSpPr>
            <a:spLocks noChangeArrowheads="1"/>
          </p:cNvSpPr>
          <p:nvPr/>
        </p:nvSpPr>
        <p:spPr bwMode="auto">
          <a:xfrm>
            <a:off x="3203575" y="4581525"/>
            <a:ext cx="2003425" cy="1162050"/>
          </a:xfrm>
          <a:prstGeom prst="flowChartDocument">
            <a:avLst/>
          </a:prstGeom>
          <a:gradFill rotWithShape="1">
            <a:gsLst>
              <a:gs pos="0">
                <a:srgbClr val="FFFF99"/>
              </a:gs>
              <a:gs pos="50000">
                <a:srgbClr val="FFFFFF"/>
              </a:gs>
              <a:gs pos="100000">
                <a:srgbClr val="FFFF99"/>
              </a:gs>
            </a:gsLst>
            <a:lin ang="5400000" scaled="1"/>
          </a:gradFill>
          <a:ln w="12700" algn="ctr">
            <a:solidFill>
              <a:schemeClr val="tx1"/>
            </a:solidFill>
            <a:miter lim="800000"/>
            <a:headEnd/>
            <a:tailEnd/>
          </a:ln>
        </p:spPr>
        <p:txBody>
          <a:bodyPr anchor="ctr"/>
          <a:lstStyle/>
          <a:p>
            <a:pPr algn="ctr">
              <a:defRPr/>
            </a:pPr>
            <a:r>
              <a:rPr lang="zh-TW" altLang="en-US">
                <a:solidFill>
                  <a:schemeClr val="hlink"/>
                </a:solidFill>
                <a:ea typeface="標楷體" pitchFamily="65" charset="-120"/>
              </a:rPr>
              <a:t>銷貨單</a:t>
            </a:r>
            <a:endParaRPr lang="en-US" altLang="zh-TW">
              <a:solidFill>
                <a:schemeClr val="hlink"/>
              </a:solidFill>
              <a:ea typeface="標楷體" pitchFamily="65" charset="-120"/>
            </a:endParaRPr>
          </a:p>
          <a:p>
            <a:pPr>
              <a:spcBef>
                <a:spcPct val="25000"/>
              </a:spcBef>
              <a:defRPr/>
            </a:pPr>
            <a:r>
              <a:rPr lang="zh-TW" altLang="en-US">
                <a:effectLst>
                  <a:outerShdw blurRad="38100" dist="38100" dir="2700000" algn="tl">
                    <a:srgbClr val="FFFFFF"/>
                  </a:outerShdw>
                </a:effectLst>
                <a:ea typeface="標楷體" pitchFamily="65" charset="-120"/>
              </a:rPr>
              <a:t>單別：</a:t>
            </a:r>
            <a:r>
              <a:rPr lang="en-US" altLang="zh-TW">
                <a:effectLst>
                  <a:outerShdw blurRad="38100" dist="38100" dir="2700000" algn="tl">
                    <a:srgbClr val="FFFFFF"/>
                  </a:outerShdw>
                </a:effectLst>
                <a:ea typeface="標楷體" pitchFamily="65" charset="-120"/>
              </a:rPr>
              <a:t>A232</a:t>
            </a:r>
          </a:p>
          <a:p>
            <a:pPr>
              <a:defRPr/>
            </a:pPr>
            <a:r>
              <a:rPr lang="zh-TW" altLang="en-US">
                <a:effectLst>
                  <a:outerShdw blurRad="38100" dist="38100" dir="2700000" algn="tl">
                    <a:srgbClr val="FFFFFF"/>
                  </a:outerShdw>
                </a:effectLst>
                <a:ea typeface="標楷體" pitchFamily="65" charset="-120"/>
              </a:rPr>
              <a:t>單號：</a:t>
            </a:r>
            <a:r>
              <a:rPr lang="en-US" altLang="zh-TW">
                <a:effectLst>
                  <a:outerShdw blurRad="38100" dist="38100" dir="2700000" algn="tl">
                    <a:srgbClr val="FFFFFF"/>
                  </a:outerShdw>
                </a:effectLst>
                <a:ea typeface="標楷體" pitchFamily="65" charset="-120"/>
              </a:rPr>
              <a:t>200901001</a:t>
            </a:r>
            <a:endParaRPr lang="zh-TW" altLang="en-US">
              <a:effectLst>
                <a:outerShdw blurRad="38100" dist="38100" dir="2700000" algn="tl">
                  <a:srgbClr val="FFFFFF"/>
                </a:outerShdw>
              </a:effectLst>
              <a:ea typeface="標楷體" pitchFamily="65" charset="-120"/>
            </a:endParaRPr>
          </a:p>
        </p:txBody>
      </p:sp>
      <p:sp>
        <p:nvSpPr>
          <p:cNvPr id="8" name="流程圖: 文件 7"/>
          <p:cNvSpPr>
            <a:spLocks noChangeArrowheads="1"/>
          </p:cNvSpPr>
          <p:nvPr/>
        </p:nvSpPr>
        <p:spPr bwMode="auto">
          <a:xfrm>
            <a:off x="6372225" y="4581525"/>
            <a:ext cx="2016125" cy="1152525"/>
          </a:xfrm>
          <a:prstGeom prst="flowChartDocument">
            <a:avLst/>
          </a:prstGeom>
          <a:gradFill rotWithShape="1">
            <a:gsLst>
              <a:gs pos="0">
                <a:srgbClr val="99FF66"/>
              </a:gs>
              <a:gs pos="50000">
                <a:srgbClr val="FFFFFF"/>
              </a:gs>
              <a:gs pos="100000">
                <a:srgbClr val="99FF66"/>
              </a:gs>
            </a:gsLst>
            <a:lin ang="5400000" scaled="1"/>
          </a:gradFill>
          <a:ln w="12700" algn="ctr">
            <a:solidFill>
              <a:schemeClr val="tx1"/>
            </a:solidFill>
            <a:miter lim="800000"/>
            <a:headEnd/>
            <a:tailEnd/>
          </a:ln>
        </p:spPr>
        <p:txBody>
          <a:bodyPr anchor="ctr"/>
          <a:lstStyle/>
          <a:p>
            <a:pPr algn="ctr">
              <a:defRPr/>
            </a:pPr>
            <a:r>
              <a:rPr lang="zh-TW" altLang="en-US">
                <a:solidFill>
                  <a:schemeClr val="hlink"/>
                </a:solidFill>
                <a:ea typeface="標楷體" pitchFamily="65" charset="-120"/>
              </a:rPr>
              <a:t>結帳單</a:t>
            </a:r>
            <a:endParaRPr lang="en-US" altLang="zh-TW">
              <a:solidFill>
                <a:schemeClr val="hlink"/>
              </a:solidFill>
              <a:ea typeface="標楷體" pitchFamily="65" charset="-120"/>
            </a:endParaRPr>
          </a:p>
          <a:p>
            <a:pPr>
              <a:lnSpc>
                <a:spcPct val="105000"/>
              </a:lnSpc>
              <a:spcBef>
                <a:spcPct val="25000"/>
              </a:spcBef>
              <a:defRPr/>
            </a:pPr>
            <a:r>
              <a:rPr lang="zh-TW" altLang="en-US">
                <a:effectLst>
                  <a:outerShdw blurRad="38100" dist="38100" dir="2700000" algn="tl">
                    <a:srgbClr val="FFFFFF"/>
                  </a:outerShdw>
                </a:effectLst>
                <a:ea typeface="標楷體" pitchFamily="65" charset="-120"/>
              </a:rPr>
              <a:t>單別：</a:t>
            </a:r>
            <a:r>
              <a:rPr lang="en-US" altLang="zh-TW">
                <a:effectLst>
                  <a:outerShdw blurRad="38100" dist="38100" dir="2700000" algn="tl">
                    <a:srgbClr val="FFFFFF"/>
                  </a:outerShdw>
                </a:effectLst>
                <a:ea typeface="標楷體" pitchFamily="65" charset="-120"/>
              </a:rPr>
              <a:t>A611</a:t>
            </a:r>
          </a:p>
          <a:p>
            <a:pPr>
              <a:defRPr/>
            </a:pPr>
            <a:r>
              <a:rPr lang="zh-TW" altLang="en-US">
                <a:effectLst>
                  <a:outerShdw blurRad="38100" dist="38100" dir="2700000" algn="tl">
                    <a:srgbClr val="FFFFFF"/>
                  </a:outerShdw>
                </a:effectLst>
                <a:ea typeface="標楷體" pitchFamily="65" charset="-120"/>
              </a:rPr>
              <a:t>單號：</a:t>
            </a:r>
            <a:r>
              <a:rPr lang="en-US" altLang="zh-TW">
                <a:effectLst>
                  <a:outerShdw blurRad="38100" dist="38100" dir="2700000" algn="tl">
                    <a:srgbClr val="FFFFFF"/>
                  </a:outerShdw>
                </a:effectLst>
                <a:ea typeface="標楷體" pitchFamily="65" charset="-120"/>
              </a:rPr>
              <a:t>200901001</a:t>
            </a:r>
            <a:endParaRPr lang="zh-TW" altLang="en-US">
              <a:effectLst>
                <a:outerShdw blurRad="38100" dist="38100" dir="2700000" algn="tl">
                  <a:srgbClr val="FFFFFF"/>
                </a:outerShdw>
              </a:effectLst>
              <a:ea typeface="標楷體" pitchFamily="65" charset="-120"/>
            </a:endParaRPr>
          </a:p>
        </p:txBody>
      </p:sp>
      <p:sp>
        <p:nvSpPr>
          <p:cNvPr id="9" name="圓角矩形 8"/>
          <p:cNvSpPr>
            <a:spLocks noChangeArrowheads="1"/>
          </p:cNvSpPr>
          <p:nvPr/>
        </p:nvSpPr>
        <p:spPr bwMode="auto">
          <a:xfrm>
            <a:off x="755650" y="5876925"/>
            <a:ext cx="7748588" cy="836613"/>
          </a:xfrm>
          <a:prstGeom prst="roundRect">
            <a:avLst>
              <a:gd name="adj" fmla="val 16667"/>
            </a:avLst>
          </a:prstGeom>
          <a:gradFill rotWithShape="1">
            <a:gsLst>
              <a:gs pos="0">
                <a:srgbClr val="66CCFF"/>
              </a:gs>
              <a:gs pos="50000">
                <a:srgbClr val="FFFFFF"/>
              </a:gs>
              <a:gs pos="100000">
                <a:srgbClr val="66CCFF"/>
              </a:gs>
            </a:gsLst>
            <a:lin ang="5400000" scaled="1"/>
          </a:gradFill>
          <a:ln w="12700" algn="ctr">
            <a:solidFill>
              <a:schemeClr val="tx1"/>
            </a:solidFill>
            <a:round/>
            <a:headEnd/>
            <a:tailEnd/>
          </a:ln>
          <a:effectLst>
            <a:outerShdw dist="107763" dir="2700000" algn="ctr" rotWithShape="0">
              <a:srgbClr val="808080">
                <a:alpha val="50000"/>
              </a:srgbClr>
            </a:outerShdw>
          </a:effectLst>
        </p:spPr>
        <p:txBody>
          <a:bodyPr anchor="ctr"/>
          <a:lstStyle/>
          <a:p>
            <a:r>
              <a:rPr lang="zh-TW" altLang="en-US">
                <a:ea typeface="標楷體" pitchFamily="65" charset="-120"/>
              </a:rPr>
              <a:t>此適用「</a:t>
            </a:r>
            <a:r>
              <a:rPr lang="zh-TW" altLang="en-US">
                <a:solidFill>
                  <a:srgbClr val="CC0000"/>
                </a:solidFill>
                <a:ea typeface="標楷體" pitchFamily="65" charset="-120"/>
              </a:rPr>
              <a:t>隨貨附發票</a:t>
            </a:r>
            <a:r>
              <a:rPr lang="zh-TW" altLang="en-US">
                <a:ea typeface="標楷體" pitchFamily="65" charset="-120"/>
              </a:rPr>
              <a:t>」之銷貨模式使用；若客戶的帳款採</a:t>
            </a:r>
            <a:r>
              <a:rPr lang="en-US" altLang="zh-TW">
                <a:ea typeface="標楷體" pitchFamily="65" charset="-120"/>
              </a:rPr>
              <a:t>”</a:t>
            </a:r>
            <a:r>
              <a:rPr lang="zh-TW" altLang="en-US">
                <a:solidFill>
                  <a:srgbClr val="CC0000"/>
                </a:solidFill>
                <a:ea typeface="標楷體" pitchFamily="65" charset="-120"/>
              </a:rPr>
              <a:t>月結制</a:t>
            </a:r>
            <a:r>
              <a:rPr lang="en-US" altLang="zh-TW">
                <a:ea typeface="標楷體" pitchFamily="65" charset="-120"/>
              </a:rPr>
              <a:t>“</a:t>
            </a:r>
            <a:r>
              <a:rPr lang="zh-TW" altLang="en-US">
                <a:ea typeface="標楷體" pitchFamily="65" charset="-120"/>
              </a:rPr>
              <a:t>，則不屬於直接結帳特性</a:t>
            </a:r>
          </a:p>
        </p:txBody>
      </p:sp>
      <p:sp>
        <p:nvSpPr>
          <p:cNvPr id="242697" name="AutoShape 9"/>
          <p:cNvSpPr>
            <a:spLocks noChangeArrowheads="1"/>
          </p:cNvSpPr>
          <p:nvPr/>
        </p:nvSpPr>
        <p:spPr bwMode="auto">
          <a:xfrm>
            <a:off x="2555875" y="4941888"/>
            <a:ext cx="287338" cy="358775"/>
          </a:xfrm>
          <a:prstGeom prst="rightArrow">
            <a:avLst>
              <a:gd name="adj1" fmla="val 50000"/>
              <a:gd name="adj2" fmla="val 25000"/>
            </a:avLst>
          </a:prstGeom>
          <a:solidFill>
            <a:srgbClr val="CC0000"/>
          </a:solidFill>
          <a:ln w="9525">
            <a:solidFill>
              <a:schemeClr val="tx1"/>
            </a:solidFill>
            <a:miter lim="800000"/>
            <a:headEnd/>
            <a:tailEnd/>
          </a:ln>
        </p:spPr>
        <p:txBody>
          <a:bodyPr wrap="none" anchor="ctr"/>
          <a:lstStyle/>
          <a:p>
            <a:endParaRPr lang="zh-TW" altLang="en-US"/>
          </a:p>
        </p:txBody>
      </p:sp>
      <p:sp>
        <p:nvSpPr>
          <p:cNvPr id="242698" name="AutoShape 10"/>
          <p:cNvSpPr>
            <a:spLocks noChangeArrowheads="1"/>
          </p:cNvSpPr>
          <p:nvPr/>
        </p:nvSpPr>
        <p:spPr bwMode="auto">
          <a:xfrm>
            <a:off x="5724525" y="4941888"/>
            <a:ext cx="287338" cy="358775"/>
          </a:xfrm>
          <a:prstGeom prst="rightArrow">
            <a:avLst>
              <a:gd name="adj1" fmla="val 50000"/>
              <a:gd name="adj2" fmla="val 25000"/>
            </a:avLst>
          </a:prstGeom>
          <a:solidFill>
            <a:srgbClr val="CC0000"/>
          </a:solidFill>
          <a:ln w="9525">
            <a:solidFill>
              <a:schemeClr val="tx1"/>
            </a:solidFill>
            <a:miter lim="800000"/>
            <a:headEnd/>
            <a:tailEnd/>
          </a:ln>
        </p:spPr>
        <p:txBody>
          <a:bodyPr wrap="none" anchor="ctr"/>
          <a:lstStyle/>
          <a:p>
            <a:endParaRPr lang="zh-TW" altLang="en-US"/>
          </a:p>
        </p:txBody>
      </p:sp>
      <p:sp>
        <p:nvSpPr>
          <p:cNvPr id="242699" name="Text Box 11"/>
          <p:cNvSpPr txBox="1">
            <a:spLocks noChangeArrowheads="1"/>
          </p:cNvSpPr>
          <p:nvPr/>
        </p:nvSpPr>
        <p:spPr bwMode="auto">
          <a:xfrm>
            <a:off x="5219700" y="4581525"/>
            <a:ext cx="1225550" cy="336550"/>
          </a:xfrm>
          <a:prstGeom prst="rect">
            <a:avLst/>
          </a:prstGeom>
          <a:noFill/>
          <a:ln w="9525">
            <a:noFill/>
            <a:miter lim="800000"/>
            <a:headEnd/>
            <a:tailEnd/>
          </a:ln>
          <a:effectLst/>
        </p:spPr>
        <p:txBody>
          <a:bodyPr>
            <a:spAutoFit/>
          </a:bodyPr>
          <a:lstStyle/>
          <a:p>
            <a:pPr>
              <a:spcBef>
                <a:spcPct val="50000"/>
              </a:spcBef>
              <a:defRPr/>
            </a:pPr>
            <a:r>
              <a:rPr lang="zh-TW" altLang="en-US" sz="1600">
                <a:solidFill>
                  <a:schemeClr val="hlink"/>
                </a:solidFill>
                <a:effectLst>
                  <a:outerShdw blurRad="38100" dist="38100" dir="2700000" algn="tl">
                    <a:srgbClr val="C0C0C0"/>
                  </a:outerShdw>
                </a:effectLst>
                <a:ea typeface="標楷體" pitchFamily="65" charset="-120"/>
              </a:rPr>
              <a:t>確認後產生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2690"/>
                                        </p:tgtEl>
                                        <p:attrNameLst>
                                          <p:attrName>style.visibility</p:attrName>
                                        </p:attrNameLst>
                                      </p:cBhvr>
                                      <p:to>
                                        <p:strVal val="visible"/>
                                      </p:to>
                                    </p:set>
                                    <p:animEffect transition="in" filter="blinds(horizontal)">
                                      <p:cBhvr>
                                        <p:cTn id="7" dur="500"/>
                                        <p:tgtEl>
                                          <p:spTgt spid="242690"/>
                                        </p:tgtEl>
                                      </p:cBhvr>
                                    </p:animEffect>
                                  </p:childTnLst>
                                </p:cTn>
                              </p:par>
                            </p:childTnLst>
                          </p:cTn>
                        </p:par>
                        <p:par>
                          <p:cTn id="8" fill="hold" nodeType="afterGroup">
                            <p:stCondLst>
                              <p:cond delay="500"/>
                            </p:stCondLst>
                            <p:childTnLst>
                              <p:par>
                                <p:cTn id="9" presetID="3" presetClass="entr" presetSubtype="5" fill="hold" nodeType="afterEffect">
                                  <p:stCondLst>
                                    <p:cond delay="0"/>
                                  </p:stCondLst>
                                  <p:childTnLst>
                                    <p:set>
                                      <p:cBhvr>
                                        <p:cTn id="10" dur="1" fill="hold">
                                          <p:stCondLst>
                                            <p:cond delay="0"/>
                                          </p:stCondLst>
                                        </p:cTn>
                                        <p:tgtEl>
                                          <p:spTgt spid="242691">
                                            <p:txEl>
                                              <p:pRg st="0" end="0"/>
                                            </p:txEl>
                                          </p:spTgt>
                                        </p:tgtEl>
                                        <p:attrNameLst>
                                          <p:attrName>style.visibility</p:attrName>
                                        </p:attrNameLst>
                                      </p:cBhvr>
                                      <p:to>
                                        <p:strVal val="visible"/>
                                      </p:to>
                                    </p:set>
                                    <p:animEffect transition="in" filter="blinds(vertical)">
                                      <p:cBhvr>
                                        <p:cTn id="11" dur="500"/>
                                        <p:tgtEl>
                                          <p:spTgt spid="242691">
                                            <p:txEl>
                                              <p:pRg st="0" end="0"/>
                                            </p:txEl>
                                          </p:spTgt>
                                        </p:tgtEl>
                                      </p:cBhvr>
                                    </p:animEffect>
                                  </p:childTnLst>
                                </p:cTn>
                              </p:par>
                            </p:childTnLst>
                          </p:cTn>
                        </p:par>
                        <p:par>
                          <p:cTn id="12" fill="hold" nodeType="afterGroup">
                            <p:stCondLst>
                              <p:cond delay="1000"/>
                            </p:stCondLst>
                            <p:childTnLst>
                              <p:par>
                                <p:cTn id="13" presetID="3" presetClass="entr" presetSubtype="5" fill="hold" nodeType="afterEffect">
                                  <p:stCondLst>
                                    <p:cond delay="0"/>
                                  </p:stCondLst>
                                  <p:childTnLst>
                                    <p:set>
                                      <p:cBhvr>
                                        <p:cTn id="14" dur="1" fill="hold">
                                          <p:stCondLst>
                                            <p:cond delay="0"/>
                                          </p:stCondLst>
                                        </p:cTn>
                                        <p:tgtEl>
                                          <p:spTgt spid="242691">
                                            <p:txEl>
                                              <p:pRg st="1" end="1"/>
                                            </p:txEl>
                                          </p:spTgt>
                                        </p:tgtEl>
                                        <p:attrNameLst>
                                          <p:attrName>style.visibility</p:attrName>
                                        </p:attrNameLst>
                                      </p:cBhvr>
                                      <p:to>
                                        <p:strVal val="visible"/>
                                      </p:to>
                                    </p:set>
                                    <p:animEffect transition="in" filter="blinds(vertical)">
                                      <p:cBhvr>
                                        <p:cTn id="15" dur="500"/>
                                        <p:tgtEl>
                                          <p:spTgt spid="242691">
                                            <p:txEl>
                                              <p:pRg st="1" end="1"/>
                                            </p:txEl>
                                          </p:spTgt>
                                        </p:tgtEl>
                                      </p:cBhvr>
                                    </p:animEffect>
                                  </p:childTnLst>
                                </p:cTn>
                              </p:par>
                            </p:childTnLst>
                          </p:cTn>
                        </p:par>
                        <p:par>
                          <p:cTn id="16" fill="hold" nodeType="afterGroup">
                            <p:stCondLst>
                              <p:cond delay="1500"/>
                            </p:stCondLst>
                            <p:childTnLst>
                              <p:par>
                                <p:cTn id="17" presetID="3" presetClass="entr" presetSubtype="5" fill="hold" nodeType="afterEffect">
                                  <p:stCondLst>
                                    <p:cond delay="0"/>
                                  </p:stCondLst>
                                  <p:childTnLst>
                                    <p:set>
                                      <p:cBhvr>
                                        <p:cTn id="18" dur="1" fill="hold">
                                          <p:stCondLst>
                                            <p:cond delay="0"/>
                                          </p:stCondLst>
                                        </p:cTn>
                                        <p:tgtEl>
                                          <p:spTgt spid="242691">
                                            <p:txEl>
                                              <p:pRg st="2" end="2"/>
                                            </p:txEl>
                                          </p:spTgt>
                                        </p:tgtEl>
                                        <p:attrNameLst>
                                          <p:attrName>style.visibility</p:attrName>
                                        </p:attrNameLst>
                                      </p:cBhvr>
                                      <p:to>
                                        <p:strVal val="visible"/>
                                      </p:to>
                                    </p:set>
                                    <p:animEffect transition="in" filter="blinds(vertical)">
                                      <p:cBhvr>
                                        <p:cTn id="19" dur="500"/>
                                        <p:tgtEl>
                                          <p:spTgt spid="242691">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par>
                          <p:cTn id="25" fill="hold" nodeType="afterGroup">
                            <p:stCondLst>
                              <p:cond delay="500"/>
                            </p:stCondLst>
                            <p:childTnLst>
                              <p:par>
                                <p:cTn id="26" presetID="5" presetClass="entr" presetSubtype="10" fill="hold" grpId="0" nodeType="afterEffect">
                                  <p:stCondLst>
                                    <p:cond delay="0"/>
                                  </p:stCondLst>
                                  <p:childTnLst>
                                    <p:set>
                                      <p:cBhvr>
                                        <p:cTn id="27" dur="1" fill="hold">
                                          <p:stCondLst>
                                            <p:cond delay="0"/>
                                          </p:stCondLst>
                                        </p:cTn>
                                        <p:tgtEl>
                                          <p:spTgt spid="242697"/>
                                        </p:tgtEl>
                                        <p:attrNameLst>
                                          <p:attrName>style.visibility</p:attrName>
                                        </p:attrNameLst>
                                      </p:cBhvr>
                                      <p:to>
                                        <p:strVal val="visible"/>
                                      </p:to>
                                    </p:set>
                                    <p:animEffect transition="in" filter="checkerboard(across)">
                                      <p:cBhvr>
                                        <p:cTn id="28" dur="500"/>
                                        <p:tgtEl>
                                          <p:spTgt spid="242697"/>
                                        </p:tgtEl>
                                      </p:cBhvr>
                                    </p:animEffect>
                                  </p:childTnLst>
                                </p:cTn>
                              </p:par>
                            </p:childTnLst>
                          </p:cTn>
                        </p:par>
                        <p:par>
                          <p:cTn id="29" fill="hold" nodeType="afterGroup">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2699"/>
                                        </p:tgtEl>
                                        <p:attrNameLst>
                                          <p:attrName>style.visibility</p:attrName>
                                        </p:attrNameLst>
                                      </p:cBhvr>
                                      <p:to>
                                        <p:strVal val="visible"/>
                                      </p:to>
                                    </p:set>
                                    <p:animEffect transition="in" filter="dissolve">
                                      <p:cBhvr>
                                        <p:cTn id="37" dur="500"/>
                                        <p:tgtEl>
                                          <p:spTgt spid="242699"/>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242698"/>
                                        </p:tgtEl>
                                        <p:attrNameLst>
                                          <p:attrName>style.visibility</p:attrName>
                                        </p:attrNameLst>
                                      </p:cBhvr>
                                      <p:to>
                                        <p:strVal val="visible"/>
                                      </p:to>
                                    </p:set>
                                    <p:animEffect transition="in" filter="checkerboard(across)">
                                      <p:cBhvr>
                                        <p:cTn id="40" dur="500"/>
                                        <p:tgtEl>
                                          <p:spTgt spid="242698"/>
                                        </p:tgtEl>
                                      </p:cBhvr>
                                    </p:animEffect>
                                  </p:childTnLst>
                                </p:cTn>
                              </p:par>
                            </p:childTnLst>
                          </p:cTn>
                        </p:par>
                        <p:par>
                          <p:cTn id="41" fill="hold" nodeType="afterGroup">
                            <p:stCondLst>
                              <p:cond delay="500"/>
                            </p:stCondLst>
                            <p:childTnLst>
                              <p:par>
                                <p:cTn id="42" presetID="5" presetClass="entr" presetSubtype="1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heckerboard(across)">
                                      <p:cBhvr>
                                        <p:cTn id="44" dur="500"/>
                                        <p:tgtEl>
                                          <p:spTgt spid="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checkerboard(across)">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0" grpId="0"/>
      <p:bldP spid="6" grpId="0" animBg="1"/>
      <p:bldP spid="7" grpId="0" animBg="1"/>
      <p:bldP spid="8" grpId="0" animBg="1"/>
      <p:bldP spid="9" grpId="0" animBg="1"/>
      <p:bldP spid="242697" grpId="0" animBg="1"/>
      <p:bldP spid="242698" grpId="0" animBg="1"/>
      <p:bldP spid="24269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pPr>
              <a:defRPr/>
            </a:pPr>
            <a:fld id="{FA3A8C8A-EA8B-4BF8-A789-7653579014B4}" type="slidenum">
              <a:rPr lang="zh-TW" altLang="en-US"/>
              <a:pPr>
                <a:defRPr/>
              </a:pPr>
              <a:t>137</a:t>
            </a:fld>
            <a:endParaRPr lang="en-US" altLang="zh-TW"/>
          </a:p>
        </p:txBody>
      </p:sp>
      <p:pic>
        <p:nvPicPr>
          <p:cNvPr id="2437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857250"/>
            <a:ext cx="6302375"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14" name="標題 1"/>
          <p:cNvSpPr>
            <a:spLocks noGrp="1"/>
          </p:cNvSpPr>
          <p:nvPr>
            <p:ph type="title"/>
          </p:nvPr>
        </p:nvSpPr>
        <p:spPr>
          <a:xfrm>
            <a:off x="142875" y="1357313"/>
            <a:ext cx="2500313" cy="1500187"/>
          </a:xfrm>
        </p:spPr>
        <p:txBody>
          <a:bodyPr/>
          <a:lstStyle/>
          <a:p>
            <a:pPr algn="l"/>
            <a:r>
              <a:rPr lang="zh-TW" altLang="en-US" smtClean="0"/>
              <a:t>自動產生發票號碼</a:t>
            </a:r>
          </a:p>
        </p:txBody>
      </p:sp>
      <p:sp>
        <p:nvSpPr>
          <p:cNvPr id="6" name="圓角矩形 5"/>
          <p:cNvSpPr>
            <a:spLocks noChangeArrowheads="1"/>
          </p:cNvSpPr>
          <p:nvPr/>
        </p:nvSpPr>
        <p:spPr bwMode="auto">
          <a:xfrm>
            <a:off x="2268538" y="4868863"/>
            <a:ext cx="6572250" cy="777875"/>
          </a:xfrm>
          <a:prstGeom prst="roundRect">
            <a:avLst>
              <a:gd name="adj" fmla="val 16667"/>
            </a:avLst>
          </a:prstGeom>
          <a:gradFill rotWithShape="1">
            <a:gsLst>
              <a:gs pos="0">
                <a:srgbClr val="FF9999"/>
              </a:gs>
              <a:gs pos="50000">
                <a:srgbClr val="FFFFFF"/>
              </a:gs>
              <a:gs pos="100000">
                <a:srgbClr val="FF9999"/>
              </a:gs>
            </a:gsLst>
            <a:lin ang="5400000" scaled="1"/>
          </a:gradFill>
          <a:ln w="12700" algn="ctr">
            <a:solidFill>
              <a:schemeClr val="tx1"/>
            </a:solidFill>
            <a:round/>
            <a:headEnd/>
            <a:tailEnd/>
          </a:ln>
        </p:spPr>
        <p:txBody>
          <a:bodyPr anchor="ctr"/>
          <a:lstStyle/>
          <a:p>
            <a:r>
              <a:rPr lang="zh-TW" altLang="en-US">
                <a:ea typeface="標楷體" pitchFamily="65" charset="-120"/>
              </a:rPr>
              <a:t>只有單據性質屬於「</a:t>
            </a:r>
            <a:r>
              <a:rPr lang="en-US" altLang="zh-TW">
                <a:solidFill>
                  <a:schemeClr val="hlink"/>
                </a:solidFill>
                <a:ea typeface="標楷體" pitchFamily="65" charset="-120"/>
              </a:rPr>
              <a:t>23. </a:t>
            </a:r>
            <a:r>
              <a:rPr lang="zh-TW" altLang="en-US">
                <a:solidFill>
                  <a:schemeClr val="hlink"/>
                </a:solidFill>
                <a:ea typeface="標楷體" pitchFamily="65" charset="-120"/>
              </a:rPr>
              <a:t>銷貨單</a:t>
            </a:r>
            <a:r>
              <a:rPr lang="zh-TW" altLang="en-US">
                <a:ea typeface="標楷體" pitchFamily="65" charset="-120"/>
              </a:rPr>
              <a:t>」的才可勾選，使用此功能自動產生發票號碼。</a:t>
            </a:r>
            <a:endParaRPr lang="en-US" altLang="zh-TW">
              <a:ea typeface="標楷體" pitchFamily="65" charset="-120"/>
            </a:endParaRPr>
          </a:p>
        </p:txBody>
      </p:sp>
      <p:sp>
        <p:nvSpPr>
          <p:cNvPr id="7" name="矩形 6"/>
          <p:cNvSpPr/>
          <p:nvPr/>
        </p:nvSpPr>
        <p:spPr>
          <a:xfrm>
            <a:off x="5500688" y="4000500"/>
            <a:ext cx="2214562" cy="74453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2" name="圓角矩形 5"/>
          <p:cNvSpPr>
            <a:spLocks noChangeArrowheads="1"/>
          </p:cNvSpPr>
          <p:nvPr/>
        </p:nvSpPr>
        <p:spPr bwMode="auto">
          <a:xfrm>
            <a:off x="2411413" y="4797425"/>
            <a:ext cx="6572250" cy="1928813"/>
          </a:xfrm>
          <a:prstGeom prst="roundRect">
            <a:avLst>
              <a:gd name="adj" fmla="val 16667"/>
            </a:avLst>
          </a:prstGeom>
          <a:gradFill rotWithShape="1">
            <a:gsLst>
              <a:gs pos="0">
                <a:srgbClr val="66FFFF"/>
              </a:gs>
              <a:gs pos="50000">
                <a:srgbClr val="FFFFFF"/>
              </a:gs>
              <a:gs pos="100000">
                <a:srgbClr val="66FFFF"/>
              </a:gs>
            </a:gsLst>
            <a:lin ang="5400000" scaled="1"/>
          </a:gradFill>
          <a:ln w="12700" algn="ctr">
            <a:solidFill>
              <a:schemeClr val="tx1"/>
            </a:solidFill>
            <a:round/>
            <a:headEnd/>
            <a:tailEnd/>
          </a:ln>
        </p:spPr>
        <p:txBody>
          <a:bodyPr anchor="ctr"/>
          <a:lstStyle/>
          <a:p>
            <a:pPr marL="342900" indent="-342900">
              <a:lnSpc>
                <a:spcPct val="105000"/>
              </a:lnSpc>
              <a:spcBef>
                <a:spcPct val="25000"/>
              </a:spcBef>
            </a:pPr>
            <a:r>
              <a:rPr lang="zh-TW" altLang="en-US">
                <a:ea typeface="標楷體" pitchFamily="65" charset="-120"/>
              </a:rPr>
              <a:t>優點：開發票者不需要知道現在已經開到幾號</a:t>
            </a:r>
            <a:endParaRPr lang="en-US" altLang="zh-TW">
              <a:ea typeface="標楷體" pitchFamily="65" charset="-120"/>
            </a:endParaRPr>
          </a:p>
          <a:p>
            <a:pPr marL="342900" indent="-342900">
              <a:lnSpc>
                <a:spcPct val="105000"/>
              </a:lnSpc>
              <a:spcBef>
                <a:spcPct val="25000"/>
              </a:spcBef>
            </a:pPr>
            <a:r>
              <a:rPr lang="zh-TW" altLang="en-US">
                <a:ea typeface="標楷體" pitchFamily="65" charset="-120"/>
              </a:rPr>
              <a:t>前提：</a:t>
            </a:r>
            <a:br>
              <a:rPr lang="zh-TW" altLang="en-US">
                <a:ea typeface="標楷體" pitchFamily="65" charset="-120"/>
              </a:rPr>
            </a:br>
            <a:r>
              <a:rPr lang="zh-TW" altLang="en-US">
                <a:ea typeface="標楷體" pitchFamily="65" charset="-120"/>
              </a:rPr>
              <a:t>必須搭配財務模組之營業稅系統的「</a:t>
            </a:r>
            <a:r>
              <a:rPr lang="zh-TW" altLang="en-US">
                <a:solidFill>
                  <a:srgbClr val="CC0000"/>
                </a:solidFill>
                <a:ea typeface="標楷體" pitchFamily="65" charset="-120"/>
              </a:rPr>
              <a:t>每月發票資料建立作業</a:t>
            </a:r>
            <a:r>
              <a:rPr lang="zh-TW" altLang="en-US">
                <a:ea typeface="標楷體" pitchFamily="65" charset="-120"/>
              </a:rPr>
              <a:t>」維護當月發票號碼起訖，假若發票有很多本，則可選擇發票</a:t>
            </a:r>
            <a:r>
              <a:rPr lang="en-US" altLang="zh-TW">
                <a:ea typeface="標楷體" pitchFamily="65" charset="-120"/>
              </a:rPr>
              <a:t>”</a:t>
            </a:r>
            <a:r>
              <a:rPr lang="zh-TW" altLang="en-US">
                <a:ea typeface="標楷體" pitchFamily="65" charset="-120"/>
              </a:rPr>
              <a:t>使用順序碼</a:t>
            </a:r>
            <a:r>
              <a:rPr lang="en-US" altLang="zh-TW">
                <a:ea typeface="標楷體" pitchFamily="65" charset="-120"/>
              </a:rPr>
              <a:t>”</a:t>
            </a:r>
            <a:r>
              <a:rPr lang="zh-TW" altLang="en-US">
                <a:ea typeface="標楷體" pitchFamily="65" charset="-120"/>
              </a:rPr>
              <a:t>，之後，系統會自動依據發票本給定號碼</a:t>
            </a:r>
          </a:p>
        </p:txBody>
      </p:sp>
      <p:sp>
        <p:nvSpPr>
          <p:cNvPr id="3" name="矩形 6"/>
          <p:cNvSpPr/>
          <p:nvPr/>
        </p:nvSpPr>
        <p:spPr>
          <a:xfrm>
            <a:off x="2987675" y="2781300"/>
            <a:ext cx="2214563" cy="28733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3714"/>
                                        </p:tgtEl>
                                        <p:attrNameLst>
                                          <p:attrName>style.visibility</p:attrName>
                                        </p:attrNameLst>
                                      </p:cBhvr>
                                      <p:to>
                                        <p:strVal val="visible"/>
                                      </p:to>
                                    </p:set>
                                    <p:animEffect transition="in" filter="blinds(horizontal)">
                                      <p:cBhvr>
                                        <p:cTn id="7" dur="500"/>
                                        <p:tgtEl>
                                          <p:spTgt spid="24371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43713"/>
                                        </p:tgtEl>
                                        <p:attrNameLst>
                                          <p:attrName>style.visibility</p:attrName>
                                        </p:attrNameLst>
                                      </p:cBhvr>
                                      <p:to>
                                        <p:strVal val="visible"/>
                                      </p:to>
                                    </p:set>
                                    <p:animEffect transition="in" filter="dissolve">
                                      <p:cBhvr>
                                        <p:cTn id="11" dur="500"/>
                                        <p:tgtEl>
                                          <p:spTgt spid="2437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par>
                          <p:cTn id="21" fill="hold" nodeType="afterGroup">
                            <p:stCondLst>
                              <p:cond delay="1000"/>
                            </p:stCondLst>
                            <p:childTnLst>
                              <p:par>
                                <p:cTn id="22" presetID="5" presetClass="entr" presetSubtype="1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heckerboard(across)">
                                      <p:cBhvr>
                                        <p:cTn id="24" dur="500"/>
                                        <p:tgtEl>
                                          <p:spTgt spid="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xit" presetSubtype="16" fill="hold" grpId="1" nodeType="clickEffect">
                                  <p:stCondLst>
                                    <p:cond delay="0"/>
                                  </p:stCondLst>
                                  <p:childTnLst>
                                    <p:animEffect transition="out" filter="box(in)">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par>
                          <p:cTn id="30" fill="hold" nodeType="afterGroup">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p:bldP spid="6" grpId="0" animBg="1"/>
      <p:bldP spid="6" grpId="1" animBg="1"/>
      <p:bldP spid="7" grpId="0" animBg="1"/>
      <p:bldP spid="2" grpId="0" animBg="1"/>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投影片編號版面配置區 5"/>
          <p:cNvSpPr>
            <a:spLocks noGrp="1"/>
          </p:cNvSpPr>
          <p:nvPr>
            <p:ph type="sldNum" sz="quarter" idx="12"/>
          </p:nvPr>
        </p:nvSpPr>
        <p:spPr/>
        <p:txBody>
          <a:bodyPr/>
          <a:lstStyle/>
          <a:p>
            <a:pPr>
              <a:defRPr/>
            </a:pPr>
            <a:fld id="{C61475AB-180E-4F55-8A74-326EFADA4AFF}" type="slidenum">
              <a:rPr lang="zh-TW" altLang="en-US"/>
              <a:pPr>
                <a:defRPr/>
              </a:pPr>
              <a:t>138</a:t>
            </a:fld>
            <a:endParaRPr lang="en-US" altLang="zh-TW"/>
          </a:p>
        </p:txBody>
      </p:sp>
      <p:sp>
        <p:nvSpPr>
          <p:cNvPr id="144387" name="Rectangle 124"/>
          <p:cNvSpPr>
            <a:spLocks noChangeArrowheads="1"/>
          </p:cNvSpPr>
          <p:nvPr/>
        </p:nvSpPr>
        <p:spPr bwMode="auto">
          <a:xfrm>
            <a:off x="179388" y="2420938"/>
            <a:ext cx="8785225" cy="4437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
        <p:nvSpPr>
          <p:cNvPr id="10" name="標題 1"/>
          <p:cNvSpPr>
            <a:spLocks noGrp="1"/>
          </p:cNvSpPr>
          <p:nvPr>
            <p:ph type="title"/>
          </p:nvPr>
        </p:nvSpPr>
        <p:spPr>
          <a:xfrm>
            <a:off x="214313" y="1357313"/>
            <a:ext cx="8715375" cy="1143000"/>
          </a:xfrm>
        </p:spPr>
        <p:txBody>
          <a:bodyPr/>
          <a:lstStyle/>
          <a:p>
            <a:r>
              <a:rPr lang="zh-TW" altLang="en-US" smtClean="0"/>
              <a:t>訂單單據性質</a:t>
            </a:r>
          </a:p>
        </p:txBody>
      </p:sp>
      <p:graphicFrame>
        <p:nvGraphicFramePr>
          <p:cNvPr id="244850" name="Group 114"/>
          <p:cNvGraphicFramePr>
            <a:graphicFrameLocks noGrp="1"/>
          </p:cNvGraphicFramePr>
          <p:nvPr/>
        </p:nvGraphicFramePr>
        <p:xfrm>
          <a:off x="395288" y="2636838"/>
          <a:ext cx="8428037" cy="3313114"/>
        </p:xfrm>
        <a:graphic>
          <a:graphicData uri="http://schemas.openxmlformats.org/drawingml/2006/table">
            <a:tbl>
              <a:tblPr/>
              <a:tblGrid>
                <a:gridCol w="1841500"/>
                <a:gridCol w="1628775"/>
                <a:gridCol w="1698625"/>
                <a:gridCol w="1628775"/>
                <a:gridCol w="1630362"/>
              </a:tblGrid>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單據性質</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更新核價</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核對訂單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直接結帳</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核對報價</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49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21.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報價單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r h="5524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22.</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 客戶訂單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50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23.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銷貨單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r h="549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24.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銷退單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50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2A.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派車單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bl>
          </a:graphicData>
        </a:graphic>
      </p:graphicFrame>
      <p:sp>
        <p:nvSpPr>
          <p:cNvPr id="63560" name="Text Box 72"/>
          <p:cNvSpPr txBox="1">
            <a:spLocks noChangeArrowheads="1"/>
          </p:cNvSpPr>
          <p:nvPr/>
        </p:nvSpPr>
        <p:spPr bwMode="auto">
          <a:xfrm>
            <a:off x="2771775" y="3213100"/>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2" name="Text Box 72"/>
          <p:cNvSpPr txBox="1">
            <a:spLocks noChangeArrowheads="1"/>
          </p:cNvSpPr>
          <p:nvPr/>
        </p:nvSpPr>
        <p:spPr bwMode="auto">
          <a:xfrm>
            <a:off x="4500563" y="43656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3" name="Text Box 72"/>
          <p:cNvSpPr txBox="1">
            <a:spLocks noChangeArrowheads="1"/>
          </p:cNvSpPr>
          <p:nvPr/>
        </p:nvSpPr>
        <p:spPr bwMode="auto">
          <a:xfrm>
            <a:off x="4500563" y="4941888"/>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4" name="Text Box 72"/>
          <p:cNvSpPr txBox="1">
            <a:spLocks noChangeArrowheads="1"/>
          </p:cNvSpPr>
          <p:nvPr/>
        </p:nvSpPr>
        <p:spPr bwMode="auto">
          <a:xfrm>
            <a:off x="6156325" y="4941888"/>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5" name="Text Box 72"/>
          <p:cNvSpPr txBox="1">
            <a:spLocks noChangeArrowheads="1"/>
          </p:cNvSpPr>
          <p:nvPr/>
        </p:nvSpPr>
        <p:spPr bwMode="auto">
          <a:xfrm>
            <a:off x="6156325" y="43656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6" name="Text Box 72"/>
          <p:cNvSpPr txBox="1">
            <a:spLocks noChangeArrowheads="1"/>
          </p:cNvSpPr>
          <p:nvPr/>
        </p:nvSpPr>
        <p:spPr bwMode="auto">
          <a:xfrm>
            <a:off x="7885113" y="378936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7" name="Text Box 72"/>
          <p:cNvSpPr txBox="1">
            <a:spLocks noChangeArrowheads="1"/>
          </p:cNvSpPr>
          <p:nvPr/>
        </p:nvSpPr>
        <p:spPr bwMode="auto">
          <a:xfrm>
            <a:off x="2771775" y="378936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8" name="Text Box 72"/>
          <p:cNvSpPr txBox="1">
            <a:spLocks noChangeArrowheads="1"/>
          </p:cNvSpPr>
          <p:nvPr/>
        </p:nvSpPr>
        <p:spPr bwMode="auto">
          <a:xfrm>
            <a:off x="2771775" y="43656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244858" name="Text Box 122"/>
          <p:cNvSpPr txBox="1">
            <a:spLocks noChangeArrowheads="1"/>
          </p:cNvSpPr>
          <p:nvPr/>
        </p:nvSpPr>
        <p:spPr bwMode="auto">
          <a:xfrm>
            <a:off x="395288" y="6092825"/>
            <a:ext cx="56880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註：       </a:t>
            </a:r>
            <a:r>
              <a:rPr lang="zh-TW" altLang="en-US">
                <a:solidFill>
                  <a:schemeClr val="hlink"/>
                </a:solidFill>
                <a:ea typeface="標楷體" pitchFamily="65" charset="-120"/>
              </a:rPr>
              <a:t>表示可依公司個別設定</a:t>
            </a:r>
          </a:p>
        </p:txBody>
      </p:sp>
      <p:sp>
        <p:nvSpPr>
          <p:cNvPr id="9" name="Text Box 72"/>
          <p:cNvSpPr txBox="1">
            <a:spLocks noChangeArrowheads="1"/>
          </p:cNvSpPr>
          <p:nvPr/>
        </p:nvSpPr>
        <p:spPr bwMode="auto">
          <a:xfrm>
            <a:off x="941388" y="606901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44850"/>
                                        </p:tgtEl>
                                        <p:attrNameLst>
                                          <p:attrName>style.visibility</p:attrName>
                                        </p:attrNameLst>
                                      </p:cBhvr>
                                      <p:to>
                                        <p:strVal val="visible"/>
                                      </p:to>
                                    </p:set>
                                    <p:animEffect transition="in" filter="blinds(horizontal)">
                                      <p:cBhvr>
                                        <p:cTn id="11" dur="500"/>
                                        <p:tgtEl>
                                          <p:spTgt spid="244850"/>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44858"/>
                                        </p:tgtEl>
                                        <p:attrNameLst>
                                          <p:attrName>style.visibility</p:attrName>
                                        </p:attrNameLst>
                                      </p:cBhvr>
                                      <p:to>
                                        <p:strVal val="visible"/>
                                      </p:to>
                                    </p:set>
                                    <p:animEffect transition="in" filter="blinds(horizontal)">
                                      <p:cBhvr>
                                        <p:cTn id="15" dur="500"/>
                                        <p:tgtEl>
                                          <p:spTgt spid="244858"/>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63560"/>
                                        </p:tgtEl>
                                        <p:attrNameLst>
                                          <p:attrName>style.visibility</p:attrName>
                                        </p:attrNameLst>
                                      </p:cBhvr>
                                      <p:to>
                                        <p:strVal val="visible"/>
                                      </p:to>
                                    </p:set>
                                    <p:animEffect transition="in" filter="checkerboard(across)">
                                      <p:cBhvr>
                                        <p:cTn id="24" dur="500"/>
                                        <p:tgtEl>
                                          <p:spTgt spid="63560"/>
                                        </p:tgtEl>
                                      </p:cBhvr>
                                    </p:animEffect>
                                  </p:childTnLst>
                                </p:cTn>
                              </p:par>
                            </p:childTnLst>
                          </p:cTn>
                        </p:par>
                        <p:par>
                          <p:cTn id="25" fill="hold" nodeType="afterGroup">
                            <p:stCondLst>
                              <p:cond delay="500"/>
                            </p:stCondLst>
                            <p:childTnLst>
                              <p:par>
                                <p:cTn id="26" presetID="5" presetClass="entr" presetSubtype="1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heckerboard(across)">
                                      <p:cBhvr>
                                        <p:cTn id="28" dur="500"/>
                                        <p:tgtEl>
                                          <p:spTgt spid="7"/>
                                        </p:tgtEl>
                                      </p:cBhvr>
                                    </p:animEffect>
                                  </p:childTnLst>
                                </p:cTn>
                              </p:par>
                            </p:childTnLst>
                          </p:cTn>
                        </p:par>
                        <p:par>
                          <p:cTn id="29" fill="hold" nodeType="afterGroup">
                            <p:stCondLst>
                              <p:cond delay="1000"/>
                            </p:stCondLst>
                            <p:childTnLst>
                              <p:par>
                                <p:cTn id="30" presetID="5" presetClass="entr" presetSubtype="1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heckerboard(across)">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checkerboard(across)">
                                      <p:cBhvr>
                                        <p:cTn id="37" dur="500"/>
                                        <p:tgtEl>
                                          <p:spTgt spid="2"/>
                                        </p:tgtEl>
                                      </p:cBhvr>
                                    </p:animEffect>
                                  </p:childTnLst>
                                </p:cTn>
                              </p:par>
                            </p:childTnLst>
                          </p:cTn>
                        </p:par>
                        <p:par>
                          <p:cTn id="38" fill="hold" nodeType="afterGroup">
                            <p:stCondLst>
                              <p:cond delay="500"/>
                            </p:stCondLst>
                            <p:childTnLst>
                              <p:par>
                                <p:cTn id="39" presetID="5" presetClass="entr" presetSubtype="10"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checkerboard(across)">
                                      <p:cBhvr>
                                        <p:cTn id="41" dur="500"/>
                                        <p:tgtEl>
                                          <p:spTgt spid="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checkerboard(across)">
                                      <p:cBhvr>
                                        <p:cTn id="46" dur="500"/>
                                        <p:tgtEl>
                                          <p:spTgt spid="5"/>
                                        </p:tgtEl>
                                      </p:cBhvr>
                                    </p:animEffect>
                                  </p:childTnLst>
                                </p:cTn>
                              </p:par>
                            </p:childTnLst>
                          </p:cTn>
                        </p:par>
                        <p:par>
                          <p:cTn id="47" fill="hold" nodeType="afterGroup">
                            <p:stCondLst>
                              <p:cond delay="500"/>
                            </p:stCondLst>
                            <p:childTnLst>
                              <p:par>
                                <p:cTn id="48" presetID="5" presetClass="entr" presetSubtype="10"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checkerboard(across)">
                                      <p:cBhvr>
                                        <p:cTn id="50" dur="500"/>
                                        <p:tgtEl>
                                          <p:spTgt spid="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 presetClass="entr" presetSubtype="1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checkerboard(across)">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3560" grpId="0"/>
      <p:bldP spid="2" grpId="0"/>
      <p:bldP spid="3" grpId="0"/>
      <p:bldP spid="4" grpId="0"/>
      <p:bldP spid="5" grpId="0"/>
      <p:bldP spid="6" grpId="0"/>
      <p:bldP spid="7" grpId="0"/>
      <p:bldP spid="8" grpId="0"/>
      <p:bldP spid="244858" grpId="0"/>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8E2F4A7A-AA72-491F-A0CE-B7E94C046D6C}" type="slidenum">
              <a:rPr lang="zh-TW" altLang="en-US"/>
              <a:pPr>
                <a:defRPr/>
              </a:pPr>
              <a:t>139</a:t>
            </a:fld>
            <a:endParaRPr lang="en-US" altLang="zh-TW"/>
          </a:p>
        </p:txBody>
      </p:sp>
      <p:sp>
        <p:nvSpPr>
          <p:cNvPr id="245761" name="標題 1"/>
          <p:cNvSpPr>
            <a:spLocks noGrp="1"/>
          </p:cNvSpPr>
          <p:nvPr>
            <p:ph type="title"/>
          </p:nvPr>
        </p:nvSpPr>
        <p:spPr/>
        <p:txBody>
          <a:bodyPr/>
          <a:lstStyle/>
          <a:p>
            <a:r>
              <a:rPr lang="zh-TW" altLang="en-US" smtClean="0"/>
              <a:t>單據性質：採購</a:t>
            </a:r>
            <a:endParaRPr lang="zh-TW" altLang="en-US" b="1" i="1" smtClean="0"/>
          </a:p>
        </p:txBody>
      </p:sp>
      <p:sp>
        <p:nvSpPr>
          <p:cNvPr id="245762" name="內容版面配置區 2"/>
          <p:cNvSpPr>
            <a:spLocks noGrp="1"/>
          </p:cNvSpPr>
          <p:nvPr>
            <p:ph idx="1"/>
          </p:nvPr>
        </p:nvSpPr>
        <p:spPr/>
        <p:txBody>
          <a:bodyPr/>
          <a:lstStyle/>
          <a:p>
            <a:r>
              <a:rPr lang="zh-TW" altLang="en-US" smtClean="0"/>
              <a:t>目標</a:t>
            </a:r>
            <a:endParaRPr lang="en-US" altLang="zh-TW" smtClean="0"/>
          </a:p>
          <a:p>
            <a:pPr lvl="1"/>
            <a:r>
              <a:rPr lang="zh-TW" altLang="en-US" sz="1800" smtClean="0"/>
              <a:t>凡於</a:t>
            </a:r>
            <a:r>
              <a:rPr lang="zh-TW" altLang="en-US" sz="1800" u="sng" smtClean="0"/>
              <a:t>採購系統所使用的單據</a:t>
            </a:r>
            <a:r>
              <a:rPr lang="en-US" altLang="zh-TW" sz="1800" smtClean="0"/>
              <a:t>(</a:t>
            </a:r>
            <a:r>
              <a:rPr lang="zh-TW" altLang="en-US" sz="1800" smtClean="0"/>
              <a:t>請購單、採購單、進貨單</a:t>
            </a:r>
            <a:r>
              <a:rPr lang="en-US" altLang="zh-TW" sz="1800" smtClean="0"/>
              <a:t>…)</a:t>
            </a:r>
            <a:r>
              <a:rPr lang="zh-TW" altLang="en-US" sz="1800" smtClean="0"/>
              <a:t>，必須先編設</a:t>
            </a:r>
            <a:r>
              <a:rPr lang="zh-TW" altLang="en-US" sz="1800" smtClean="0">
                <a:solidFill>
                  <a:srgbClr val="CC0000"/>
                </a:solidFill>
              </a:rPr>
              <a:t>單據代碼</a:t>
            </a:r>
            <a:r>
              <a:rPr lang="zh-TW" altLang="en-US" sz="1800" smtClean="0"/>
              <a:t>及</a:t>
            </a:r>
            <a:r>
              <a:rPr lang="zh-TW" altLang="en-US" sz="1800" smtClean="0">
                <a:solidFill>
                  <a:srgbClr val="CC0000"/>
                </a:solidFill>
              </a:rPr>
              <a:t>相關基礎資料</a:t>
            </a:r>
            <a:r>
              <a:rPr lang="zh-TW" altLang="en-US" sz="1800" smtClean="0"/>
              <a:t>，以方便日後異動單據輸入</a:t>
            </a:r>
            <a:endParaRPr lang="en-US" altLang="zh-TW" sz="1800" smtClean="0"/>
          </a:p>
          <a:p>
            <a:r>
              <a:rPr lang="zh-TW" altLang="en-US" smtClean="0"/>
              <a:t>作業</a:t>
            </a:r>
            <a:endParaRPr lang="en-US" altLang="zh-TW" smtClean="0"/>
          </a:p>
          <a:p>
            <a:pPr lvl="1"/>
            <a:r>
              <a:rPr lang="zh-TW" altLang="en-US" sz="1800" smtClean="0"/>
              <a:t>單據性質設定作業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5761"/>
                                        </p:tgtEl>
                                        <p:attrNameLst>
                                          <p:attrName>style.visibility</p:attrName>
                                        </p:attrNameLst>
                                      </p:cBhvr>
                                      <p:to>
                                        <p:strVal val="visible"/>
                                      </p:to>
                                    </p:set>
                                    <p:animEffect transition="in" filter="dissolve">
                                      <p:cBhvr>
                                        <p:cTn id="7" dur="500"/>
                                        <p:tgtEl>
                                          <p:spTgt spid="245761"/>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45762">
                                            <p:txEl>
                                              <p:pRg st="0" end="0"/>
                                            </p:txEl>
                                          </p:spTgt>
                                        </p:tgtEl>
                                        <p:attrNameLst>
                                          <p:attrName>style.visibility</p:attrName>
                                        </p:attrNameLst>
                                      </p:cBhvr>
                                      <p:to>
                                        <p:strVal val="visible"/>
                                      </p:to>
                                    </p:set>
                                    <p:animEffect transition="in" filter="blinds(horizontal)">
                                      <p:cBhvr>
                                        <p:cTn id="11" dur="500"/>
                                        <p:tgtEl>
                                          <p:spTgt spid="245762">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245762">
                                            <p:txEl>
                                              <p:pRg st="1" end="1"/>
                                            </p:txEl>
                                          </p:spTgt>
                                        </p:tgtEl>
                                        <p:attrNameLst>
                                          <p:attrName>style.visibility</p:attrName>
                                        </p:attrNameLst>
                                      </p:cBhvr>
                                      <p:to>
                                        <p:strVal val="visible"/>
                                      </p:to>
                                    </p:set>
                                    <p:animEffect transition="in" filter="blinds(horizontal)">
                                      <p:cBhvr>
                                        <p:cTn id="15" dur="500"/>
                                        <p:tgtEl>
                                          <p:spTgt spid="245762">
                                            <p:txEl>
                                              <p:pRg st="1" end="1"/>
                                            </p:txEl>
                                          </p:spTgt>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245762">
                                            <p:txEl>
                                              <p:pRg st="2" end="2"/>
                                            </p:txEl>
                                          </p:spTgt>
                                        </p:tgtEl>
                                        <p:attrNameLst>
                                          <p:attrName>style.visibility</p:attrName>
                                        </p:attrNameLst>
                                      </p:cBhvr>
                                      <p:to>
                                        <p:strVal val="visible"/>
                                      </p:to>
                                    </p:set>
                                    <p:animEffect transition="in" filter="blinds(horizontal)">
                                      <p:cBhvr>
                                        <p:cTn id="19" dur="500"/>
                                        <p:tgtEl>
                                          <p:spTgt spid="245762">
                                            <p:txEl>
                                              <p:pRg st="2" end="2"/>
                                            </p:txEl>
                                          </p:spTgt>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245762">
                                            <p:txEl>
                                              <p:pRg st="3" end="3"/>
                                            </p:txEl>
                                          </p:spTgt>
                                        </p:tgtEl>
                                        <p:attrNameLst>
                                          <p:attrName>style.visibility</p:attrName>
                                        </p:attrNameLst>
                                      </p:cBhvr>
                                      <p:to>
                                        <p:strVal val="visible"/>
                                      </p:to>
                                    </p:set>
                                    <p:animEffect transition="in" filter="blinds(horizontal)">
                                      <p:cBhvr>
                                        <p:cTn id="23" dur="500"/>
                                        <p:tgtEl>
                                          <p:spTgt spid="245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205038"/>
            <a:ext cx="5619750" cy="465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投影片編號版面配置區 5"/>
          <p:cNvSpPr>
            <a:spLocks noGrp="1"/>
          </p:cNvSpPr>
          <p:nvPr>
            <p:ph type="sldNum" sz="quarter" idx="10"/>
          </p:nvPr>
        </p:nvSpPr>
        <p:spPr/>
        <p:txBody>
          <a:bodyPr/>
          <a:lstStyle/>
          <a:p>
            <a:pPr>
              <a:defRPr/>
            </a:pPr>
            <a:fld id="{D82EAF88-7A3E-4FB7-BAB0-408BD59665A9}" type="slidenum">
              <a:rPr lang="zh-TW" altLang="en-US"/>
              <a:pPr>
                <a:defRPr/>
              </a:pPr>
              <a:t>14</a:t>
            </a:fld>
            <a:endParaRPr lang="en-US" altLang="zh-TW"/>
          </a:p>
        </p:txBody>
      </p:sp>
      <p:sp>
        <p:nvSpPr>
          <p:cNvPr id="31746" name="Rectangle 2"/>
          <p:cNvSpPr>
            <a:spLocks noGrp="1"/>
          </p:cNvSpPr>
          <p:nvPr>
            <p:ph type="title" idx="4294967295"/>
          </p:nvPr>
        </p:nvSpPr>
        <p:spPr>
          <a:xfrm>
            <a:off x="428625" y="1357313"/>
            <a:ext cx="8229600" cy="703262"/>
          </a:xfrm>
        </p:spPr>
        <p:txBody>
          <a:bodyPr/>
          <a:lstStyle/>
          <a:p>
            <a:r>
              <a:rPr lang="zh-TW" altLang="en-US" smtClean="0"/>
              <a:t>進銷存參數設定：成本計價方式</a:t>
            </a:r>
          </a:p>
        </p:txBody>
      </p:sp>
      <p:sp>
        <p:nvSpPr>
          <p:cNvPr id="22531" name="Rectangle 5"/>
          <p:cNvSpPr>
            <a:spLocks noChangeArrowheads="1"/>
          </p:cNvSpPr>
          <p:nvPr/>
        </p:nvSpPr>
        <p:spPr bwMode="auto">
          <a:xfrm>
            <a:off x="4659313" y="2852738"/>
            <a:ext cx="1712912" cy="9366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1750" name="AutoShape 6"/>
          <p:cNvSpPr>
            <a:spLocks noChangeArrowheads="1"/>
          </p:cNvSpPr>
          <p:nvPr/>
        </p:nvSpPr>
        <p:spPr bwMode="auto">
          <a:xfrm>
            <a:off x="4284663" y="4005263"/>
            <a:ext cx="3673475" cy="2016125"/>
          </a:xfrm>
          <a:prstGeom prst="wedgeRoundRectCallout">
            <a:avLst>
              <a:gd name="adj1" fmla="val -19231"/>
              <a:gd name="adj2" fmla="val -57009"/>
              <a:gd name="adj3" fmla="val 16667"/>
            </a:avLst>
          </a:prstGeom>
          <a:gradFill rotWithShape="1">
            <a:gsLst>
              <a:gs pos="0">
                <a:srgbClr val="99FFCC"/>
              </a:gs>
              <a:gs pos="100000">
                <a:schemeClr val="bg1"/>
              </a:gs>
            </a:gsLst>
            <a:lin ang="13500000" scaled="1"/>
          </a:gradFill>
          <a:ln w="9525">
            <a:solidFill>
              <a:schemeClr val="tx1"/>
            </a:solidFill>
            <a:miter lim="800000"/>
            <a:headEnd/>
            <a:tailEnd/>
          </a:ln>
        </p:spPr>
        <p:txBody>
          <a:bodyPr lIns="54000" rIns="54000" anchor="ctr"/>
          <a:lstStyle/>
          <a:p>
            <a:pPr marL="342900" indent="-342900">
              <a:buFontTx/>
              <a:buAutoNum type="arabicPeriod"/>
              <a:defRPr/>
            </a:pPr>
            <a:r>
              <a:rPr lang="zh-TW" altLang="en-US" dirty="0">
                <a:effectLst>
                  <a:outerShdw blurRad="38100" dist="38100" dir="2700000" algn="tl">
                    <a:srgbClr val="FFFFFF"/>
                  </a:outerShdw>
                </a:effectLst>
                <a:latin typeface="Arial" charset="0"/>
                <a:ea typeface="標楷體" pitchFamily="65" charset="-120"/>
              </a:rPr>
              <a:t>用於決定進貨料品，其庫存金額的結存計算方式。對整個系統而言，是非常重要且</a:t>
            </a:r>
            <a:r>
              <a:rPr lang="zh-TW" altLang="en-US" u="sng" dirty="0">
                <a:solidFill>
                  <a:srgbClr val="FF0000"/>
                </a:solidFill>
                <a:effectLst>
                  <a:outerShdw blurRad="38100" dist="38100" dir="2700000" algn="tl">
                    <a:srgbClr val="FFFFFF"/>
                  </a:outerShdw>
                </a:effectLst>
                <a:latin typeface="Arial" charset="0"/>
                <a:ea typeface="標楷體" pitchFamily="65" charset="-120"/>
              </a:rPr>
              <a:t>決定後不可再隨意更改</a:t>
            </a:r>
          </a:p>
          <a:p>
            <a:pPr marL="342900" indent="-342900">
              <a:spcBef>
                <a:spcPts val="600"/>
              </a:spcBef>
              <a:buFontTx/>
              <a:buAutoNum type="arabicPeriod"/>
              <a:defRPr/>
            </a:pPr>
            <a:r>
              <a:rPr lang="zh-TW" altLang="en-US" dirty="0">
                <a:effectLst>
                  <a:outerShdw blurRad="38100" dist="38100" dir="2700000" algn="tl">
                    <a:srgbClr val="FFFFFF"/>
                  </a:outerShdw>
                </a:effectLst>
                <a:latin typeface="Arial" charset="0"/>
                <a:ea typeface="標楷體" pitchFamily="65" charset="-120"/>
              </a:rPr>
              <a:t>更改計價方式應諮詢公司會計師，根據實際需求做決定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checkerboard(down)">
                                      <p:cBhvr>
                                        <p:cTn id="7" dur="500"/>
                                        <p:tgtEl>
                                          <p:spTgt spid="31746"/>
                                        </p:tgtEl>
                                      </p:cBhvr>
                                    </p:animEffect>
                                  </p:childTnLst>
                                </p:cTn>
                              </p:par>
                            </p:childTnLst>
                          </p:cTn>
                        </p:par>
                        <p:par>
                          <p:cTn id="8" fill="hold" nodeType="afterGroup">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22531"/>
                                        </p:tgtEl>
                                        <p:attrNameLst>
                                          <p:attrName>style.visibility</p:attrName>
                                        </p:attrNameLst>
                                      </p:cBhvr>
                                      <p:to>
                                        <p:strVal val="visible"/>
                                      </p:to>
                                    </p:set>
                                    <p:animEffect transition="in" filter="checkerboard(down)">
                                      <p:cBhvr>
                                        <p:cTn id="16" dur="1000"/>
                                        <p:tgtEl>
                                          <p:spTgt spid="22531"/>
                                        </p:tgtEl>
                                      </p:cBhvr>
                                    </p:animEffect>
                                  </p:childTnLst>
                                </p:cTn>
                              </p:par>
                            </p:childTnLst>
                          </p:cTn>
                        </p:par>
                        <p:par>
                          <p:cTn id="17" fill="hold" nodeType="afterGroup">
                            <p:stCondLst>
                              <p:cond delay="1000"/>
                            </p:stCondLst>
                            <p:childTnLst>
                              <p:par>
                                <p:cTn id="18" presetID="5" presetClass="entr" presetSubtype="5" fill="hold" grpId="0" nodeType="afterEffect">
                                  <p:stCondLst>
                                    <p:cond delay="0"/>
                                  </p:stCondLst>
                                  <p:childTnLst>
                                    <p:set>
                                      <p:cBhvr>
                                        <p:cTn id="19" dur="1" fill="hold">
                                          <p:stCondLst>
                                            <p:cond delay="0"/>
                                          </p:stCondLst>
                                        </p:cTn>
                                        <p:tgtEl>
                                          <p:spTgt spid="31750"/>
                                        </p:tgtEl>
                                        <p:attrNameLst>
                                          <p:attrName>style.visibility</p:attrName>
                                        </p:attrNameLst>
                                      </p:cBhvr>
                                      <p:to>
                                        <p:strVal val="visible"/>
                                      </p:to>
                                    </p:set>
                                    <p:animEffect transition="in" filter="checkerboard(down)">
                                      <p:cBhvr>
                                        <p:cTn id="20"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22531" grpId="0" animBg="1"/>
      <p:bldP spid="3175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pPr>
              <a:defRPr/>
            </a:pPr>
            <a:fld id="{F7AE3349-4EE0-4CD7-9035-78A0FA54E45B}" type="slidenum">
              <a:rPr lang="zh-TW" altLang="en-US"/>
              <a:pPr>
                <a:defRPr/>
              </a:pPr>
              <a:t>140</a:t>
            </a:fld>
            <a:endParaRPr lang="en-US" altLang="zh-TW"/>
          </a:p>
        </p:txBody>
      </p:sp>
      <p:sp>
        <p:nvSpPr>
          <p:cNvPr id="246785" name="標題 1"/>
          <p:cNvSpPr>
            <a:spLocks noGrp="1"/>
          </p:cNvSpPr>
          <p:nvPr>
            <p:ph type="title"/>
          </p:nvPr>
        </p:nvSpPr>
        <p:spPr>
          <a:xfrm>
            <a:off x="107950" y="1196975"/>
            <a:ext cx="2286000" cy="1368425"/>
          </a:xfrm>
        </p:spPr>
        <p:txBody>
          <a:bodyPr/>
          <a:lstStyle/>
          <a:p>
            <a:r>
              <a:rPr lang="zh-TW" altLang="en-US" smtClean="0"/>
              <a:t>單據性質設定作業</a:t>
            </a:r>
          </a:p>
        </p:txBody>
      </p:sp>
      <p:pic>
        <p:nvPicPr>
          <p:cNvPr id="246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785813"/>
            <a:ext cx="661828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714625" y="2000250"/>
            <a:ext cx="3000375" cy="92868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46785"/>
                                        </p:tgtEl>
                                        <p:attrNameLst>
                                          <p:attrName>style.visibility</p:attrName>
                                        </p:attrNameLst>
                                      </p:cBhvr>
                                      <p:to>
                                        <p:strVal val="visible"/>
                                      </p:to>
                                    </p:set>
                                    <p:animEffect transition="in" filter="box(in)">
                                      <p:cBhvr>
                                        <p:cTn id="7" dur="500"/>
                                        <p:tgtEl>
                                          <p:spTgt spid="24678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46786"/>
                                        </p:tgtEl>
                                        <p:attrNameLst>
                                          <p:attrName>style.visibility</p:attrName>
                                        </p:attrNameLst>
                                      </p:cBhvr>
                                      <p:to>
                                        <p:strVal val="visible"/>
                                      </p:to>
                                    </p:set>
                                    <p:animEffect transition="in" filter="blinds(horizontal)">
                                      <p:cBhvr>
                                        <p:cTn id="11" dur="500"/>
                                        <p:tgtEl>
                                          <p:spTgt spid="2467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5" grpId="0"/>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60504B63-C832-4BA1-8CAE-031DE642E0A2}" type="slidenum">
              <a:rPr lang="zh-TW" altLang="en-US"/>
              <a:pPr>
                <a:defRPr/>
              </a:pPr>
              <a:t>141</a:t>
            </a:fld>
            <a:endParaRPr lang="en-US" altLang="zh-TW"/>
          </a:p>
        </p:txBody>
      </p:sp>
      <p:sp>
        <p:nvSpPr>
          <p:cNvPr id="247809" name="標題 1"/>
          <p:cNvSpPr>
            <a:spLocks noGrp="1"/>
          </p:cNvSpPr>
          <p:nvPr>
            <p:ph type="title"/>
          </p:nvPr>
        </p:nvSpPr>
        <p:spPr>
          <a:xfrm>
            <a:off x="179388" y="1268413"/>
            <a:ext cx="2071687" cy="1143000"/>
          </a:xfrm>
        </p:spPr>
        <p:txBody>
          <a:bodyPr/>
          <a:lstStyle/>
          <a:p>
            <a:r>
              <a:rPr lang="zh-TW" altLang="en-US" smtClean="0"/>
              <a:t>單據性質</a:t>
            </a:r>
          </a:p>
        </p:txBody>
      </p:sp>
      <p:pic>
        <p:nvPicPr>
          <p:cNvPr id="2478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338" y="857250"/>
            <a:ext cx="6670675"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429000" y="3071813"/>
            <a:ext cx="1785938" cy="114300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圓角矩形圖說文字 5"/>
          <p:cNvSpPr>
            <a:spLocks noChangeArrowheads="1"/>
          </p:cNvSpPr>
          <p:nvPr/>
        </p:nvSpPr>
        <p:spPr bwMode="auto">
          <a:xfrm>
            <a:off x="5429250" y="2571750"/>
            <a:ext cx="1571625" cy="928688"/>
          </a:xfrm>
          <a:prstGeom prst="wedgeRoundRectCallout">
            <a:avLst>
              <a:gd name="adj1" fmla="val -58685"/>
              <a:gd name="adj2" fmla="val 42819"/>
              <a:gd name="adj3" fmla="val 16667"/>
            </a:avLst>
          </a:prstGeom>
          <a:gradFill rotWithShape="1">
            <a:gsLst>
              <a:gs pos="0">
                <a:srgbClr val="CC99FF"/>
              </a:gs>
              <a:gs pos="50000">
                <a:srgbClr val="FFFFFF"/>
              </a:gs>
              <a:gs pos="100000">
                <a:srgbClr val="CC99FF"/>
              </a:gs>
            </a:gsLst>
            <a:lin ang="5400000" scaled="1"/>
          </a:gradFill>
          <a:ln w="12700" algn="ctr">
            <a:solidFill>
              <a:schemeClr val="tx1"/>
            </a:solidFill>
            <a:miter lim="800000"/>
            <a:headEnd/>
            <a:tailEnd/>
          </a:ln>
        </p:spPr>
        <p:txBody>
          <a:bodyPr anchor="ctr"/>
          <a:lstStyle/>
          <a:p>
            <a:pPr algn="ctr"/>
            <a:r>
              <a:rPr lang="zh-TW" altLang="en-US">
                <a:ea typeface="標楷體" pitchFamily="65" charset="-120"/>
                <a:cs typeface="Times New Roman" pitchFamily="18" charset="0"/>
              </a:rPr>
              <a:t>共可設定</a:t>
            </a:r>
            <a:r>
              <a:rPr lang="en-US" altLang="zh-TW">
                <a:solidFill>
                  <a:schemeClr val="hlink"/>
                </a:solidFill>
                <a:ea typeface="標楷體" pitchFamily="65" charset="-120"/>
                <a:cs typeface="Times New Roman" pitchFamily="18" charset="0"/>
              </a:rPr>
              <a:t>7</a:t>
            </a:r>
            <a:r>
              <a:rPr lang="zh-TW" altLang="en-US">
                <a:solidFill>
                  <a:schemeClr val="hlink"/>
                </a:solidFill>
                <a:ea typeface="標楷體" pitchFamily="65" charset="-120"/>
                <a:cs typeface="Times New Roman" pitchFamily="18" charset="0"/>
              </a:rPr>
              <a:t>種</a:t>
            </a:r>
            <a:r>
              <a:rPr lang="zh-TW" altLang="en-US">
                <a:ea typeface="標楷體" pitchFamily="65" charset="-120"/>
                <a:cs typeface="Times New Roman" pitchFamily="18" charset="0"/>
              </a:rPr>
              <a:t>單據性質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7809"/>
                                        </p:tgtEl>
                                        <p:attrNameLst>
                                          <p:attrName>style.visibility</p:attrName>
                                        </p:attrNameLst>
                                      </p:cBhvr>
                                      <p:to>
                                        <p:strVal val="visible"/>
                                      </p:to>
                                    </p:set>
                                    <p:animEffect transition="in" filter="dissolve">
                                      <p:cBhvr>
                                        <p:cTn id="7" dur="500"/>
                                        <p:tgtEl>
                                          <p:spTgt spid="247809"/>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247811"/>
                                        </p:tgtEl>
                                        <p:attrNameLst>
                                          <p:attrName>style.visibility</p:attrName>
                                        </p:attrNameLst>
                                      </p:cBhvr>
                                      <p:to>
                                        <p:strVal val="visible"/>
                                      </p:to>
                                    </p:set>
                                    <p:animEffect transition="in" filter="strips(downRight)">
                                      <p:cBhvr>
                                        <p:cTn id="11" dur="500"/>
                                        <p:tgtEl>
                                          <p:spTgt spid="2478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par>
                          <p:cTn id="17" fill="hold" nodeType="afterGroup">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09" grpId="0"/>
      <p:bldP spid="5" grpId="0" animBg="1"/>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pPr>
              <a:defRPr/>
            </a:pPr>
            <a:fld id="{820A2FD9-37E7-48F0-8CDD-BD9768F2C9E3}" type="slidenum">
              <a:rPr lang="zh-TW" altLang="en-US"/>
              <a:pPr>
                <a:defRPr/>
              </a:pPr>
              <a:t>142</a:t>
            </a:fld>
            <a:endParaRPr lang="en-US" altLang="zh-TW"/>
          </a:p>
        </p:txBody>
      </p:sp>
      <p:sp>
        <p:nvSpPr>
          <p:cNvPr id="4" name="矩形 3"/>
          <p:cNvSpPr/>
          <p:nvPr/>
        </p:nvSpPr>
        <p:spPr>
          <a:xfrm>
            <a:off x="142875" y="2500313"/>
            <a:ext cx="8858250" cy="4214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8834" name="標題 1"/>
          <p:cNvSpPr>
            <a:spLocks noGrp="1"/>
          </p:cNvSpPr>
          <p:nvPr>
            <p:ph type="title"/>
          </p:nvPr>
        </p:nvSpPr>
        <p:spPr>
          <a:xfrm>
            <a:off x="428625" y="1357313"/>
            <a:ext cx="8391525" cy="1143000"/>
          </a:xfrm>
        </p:spPr>
        <p:txBody>
          <a:bodyPr/>
          <a:lstStyle/>
          <a:p>
            <a:r>
              <a:rPr lang="zh-TW" altLang="en-US" smtClean="0"/>
              <a:t>單據性質 </a:t>
            </a:r>
            <a:r>
              <a:rPr lang="en-US" altLang="zh-TW" b="1" i="1" smtClean="0"/>
              <a:t>(Cont.)</a:t>
            </a:r>
            <a:endParaRPr lang="zh-TW" altLang="en-US" b="1" i="1" smtClean="0"/>
          </a:p>
        </p:txBody>
      </p:sp>
      <p:sp>
        <p:nvSpPr>
          <p:cNvPr id="248835" name="內容版面配置區 2"/>
          <p:cNvSpPr>
            <a:spLocks noGrp="1"/>
          </p:cNvSpPr>
          <p:nvPr>
            <p:ph idx="1"/>
          </p:nvPr>
        </p:nvSpPr>
        <p:spPr/>
        <p:txBody>
          <a:bodyPr/>
          <a:lstStyle/>
          <a:p>
            <a:r>
              <a:rPr lang="en-US" altLang="zh-TW" smtClean="0">
                <a:solidFill>
                  <a:srgbClr val="0000FF"/>
                </a:solidFill>
              </a:rPr>
              <a:t>31. </a:t>
            </a:r>
            <a:r>
              <a:rPr lang="zh-TW" altLang="en-US" smtClean="0">
                <a:solidFill>
                  <a:srgbClr val="0000FF"/>
                </a:solidFill>
              </a:rPr>
              <a:t>請購單據</a:t>
            </a:r>
            <a:endParaRPr lang="en-US" altLang="zh-TW" smtClean="0">
              <a:solidFill>
                <a:srgbClr val="0000FF"/>
              </a:solidFill>
            </a:endParaRPr>
          </a:p>
          <a:p>
            <a:pPr lvl="1"/>
            <a:r>
              <a:rPr lang="zh-TW" altLang="en-US" sz="1800" smtClean="0"/>
              <a:t>用於內部發生採購需求，做請購申請時使用</a:t>
            </a:r>
            <a:endParaRPr lang="en-US" altLang="zh-TW" sz="1800" smtClean="0"/>
          </a:p>
          <a:p>
            <a:r>
              <a:rPr lang="en-US" altLang="zh-TW" smtClean="0">
                <a:solidFill>
                  <a:schemeClr val="hlink"/>
                </a:solidFill>
              </a:rPr>
              <a:t>32.</a:t>
            </a:r>
            <a:r>
              <a:rPr lang="en-US" altLang="zh-TW" smtClean="0">
                <a:solidFill>
                  <a:srgbClr val="D60093"/>
                </a:solidFill>
              </a:rPr>
              <a:t> </a:t>
            </a:r>
            <a:r>
              <a:rPr lang="zh-TW" altLang="en-US" smtClean="0">
                <a:solidFill>
                  <a:srgbClr val="D60093"/>
                </a:solidFill>
              </a:rPr>
              <a:t>核價單單據</a:t>
            </a:r>
            <a:endParaRPr lang="en-US" altLang="zh-TW" smtClean="0">
              <a:solidFill>
                <a:srgbClr val="D60093"/>
              </a:solidFill>
            </a:endParaRPr>
          </a:p>
          <a:p>
            <a:pPr lvl="1"/>
            <a:r>
              <a:rPr lang="zh-TW" altLang="en-US" sz="1800" smtClean="0"/>
              <a:t>常用於供應商商品價格，需內部審核時使用</a:t>
            </a:r>
            <a:endParaRPr lang="en-US" altLang="zh-TW" sz="1800" smtClean="0"/>
          </a:p>
          <a:p>
            <a:r>
              <a:rPr lang="en-US" altLang="zh-TW" smtClean="0">
                <a:solidFill>
                  <a:srgbClr val="0000FF"/>
                </a:solidFill>
              </a:rPr>
              <a:t>33. </a:t>
            </a:r>
            <a:r>
              <a:rPr lang="zh-TW" altLang="en-US" smtClean="0">
                <a:solidFill>
                  <a:srgbClr val="0000FF"/>
                </a:solidFill>
              </a:rPr>
              <a:t>採購單據</a:t>
            </a:r>
            <a:endParaRPr lang="en-US" altLang="zh-TW" smtClean="0">
              <a:solidFill>
                <a:srgbClr val="0000FF"/>
              </a:solidFill>
            </a:endParaRPr>
          </a:p>
          <a:p>
            <a:pPr lvl="1"/>
            <a:r>
              <a:rPr lang="zh-TW" altLang="en-US" sz="1800" smtClean="0"/>
              <a:t>採購料品時使用之單據</a:t>
            </a:r>
            <a:endParaRPr lang="en-US" altLang="zh-TW" sz="1800" smtClean="0"/>
          </a:p>
          <a:p>
            <a:r>
              <a:rPr lang="en-US" altLang="zh-TW" smtClean="0">
                <a:solidFill>
                  <a:srgbClr val="0000FF"/>
                </a:solidFill>
              </a:rPr>
              <a:t>34. </a:t>
            </a:r>
            <a:r>
              <a:rPr lang="zh-TW" altLang="en-US" smtClean="0">
                <a:solidFill>
                  <a:srgbClr val="0000FF"/>
                </a:solidFill>
              </a:rPr>
              <a:t>進貨單據</a:t>
            </a:r>
            <a:endParaRPr lang="en-US" altLang="zh-TW" smtClean="0">
              <a:solidFill>
                <a:srgbClr val="0000FF"/>
              </a:solidFill>
            </a:endParaRPr>
          </a:p>
          <a:p>
            <a:pPr lvl="1"/>
            <a:r>
              <a:rPr lang="zh-TW" altLang="en-US" sz="1800" smtClean="0"/>
              <a:t>料品進料時使用之單據</a:t>
            </a:r>
            <a:endParaRPr lang="en-US" altLang="zh-TW"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8834"/>
                                        </p:tgtEl>
                                        <p:attrNameLst>
                                          <p:attrName>style.visibility</p:attrName>
                                        </p:attrNameLst>
                                      </p:cBhvr>
                                      <p:to>
                                        <p:strVal val="visible"/>
                                      </p:to>
                                    </p:set>
                                    <p:animEffect transition="in" filter="dissolve">
                                      <p:cBhvr>
                                        <p:cTn id="7" dur="500"/>
                                        <p:tgtEl>
                                          <p:spTgt spid="248834"/>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48835">
                                            <p:txEl>
                                              <p:pRg st="0" end="0"/>
                                            </p:txEl>
                                          </p:spTgt>
                                        </p:tgtEl>
                                        <p:attrNameLst>
                                          <p:attrName>style.visibility</p:attrName>
                                        </p:attrNameLst>
                                      </p:cBhvr>
                                      <p:to>
                                        <p:strVal val="visible"/>
                                      </p:to>
                                    </p:set>
                                    <p:animEffect transition="in" filter="checkerboard(across)">
                                      <p:cBhvr>
                                        <p:cTn id="11" dur="500"/>
                                        <p:tgtEl>
                                          <p:spTgt spid="248835">
                                            <p:txEl>
                                              <p:pRg st="0" end="0"/>
                                            </p:txEl>
                                          </p:spTgt>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248835">
                                            <p:txEl>
                                              <p:pRg st="1" end="1"/>
                                            </p:txEl>
                                          </p:spTgt>
                                        </p:tgtEl>
                                        <p:attrNameLst>
                                          <p:attrName>style.visibility</p:attrName>
                                        </p:attrNameLst>
                                      </p:cBhvr>
                                      <p:to>
                                        <p:strVal val="visible"/>
                                      </p:to>
                                    </p:set>
                                    <p:animEffect transition="in" filter="checkerboard(across)">
                                      <p:cBhvr>
                                        <p:cTn id="15" dur="500"/>
                                        <p:tgtEl>
                                          <p:spTgt spid="248835">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48835">
                                            <p:txEl>
                                              <p:pRg st="2" end="2"/>
                                            </p:txEl>
                                          </p:spTgt>
                                        </p:tgtEl>
                                        <p:attrNameLst>
                                          <p:attrName>style.visibility</p:attrName>
                                        </p:attrNameLst>
                                      </p:cBhvr>
                                      <p:to>
                                        <p:strVal val="visible"/>
                                      </p:to>
                                    </p:set>
                                    <p:animEffect transition="in" filter="checkerboard(across)">
                                      <p:cBhvr>
                                        <p:cTn id="20" dur="500"/>
                                        <p:tgtEl>
                                          <p:spTgt spid="248835">
                                            <p:txEl>
                                              <p:pRg st="2" end="2"/>
                                            </p:txEl>
                                          </p:spTgt>
                                        </p:tgtEl>
                                      </p:cBhvr>
                                    </p:animEffect>
                                  </p:childTnLst>
                                </p:cTn>
                              </p:par>
                            </p:childTnLst>
                          </p:cTn>
                        </p:par>
                        <p:par>
                          <p:cTn id="21" fill="hold" nodeType="afterGroup">
                            <p:stCondLst>
                              <p:cond delay="500"/>
                            </p:stCondLst>
                            <p:childTnLst>
                              <p:par>
                                <p:cTn id="22" presetID="5" presetClass="entr" presetSubtype="10" fill="hold" nodeType="afterEffect">
                                  <p:stCondLst>
                                    <p:cond delay="0"/>
                                  </p:stCondLst>
                                  <p:childTnLst>
                                    <p:set>
                                      <p:cBhvr>
                                        <p:cTn id="23" dur="1" fill="hold">
                                          <p:stCondLst>
                                            <p:cond delay="0"/>
                                          </p:stCondLst>
                                        </p:cTn>
                                        <p:tgtEl>
                                          <p:spTgt spid="248835">
                                            <p:txEl>
                                              <p:pRg st="3" end="3"/>
                                            </p:txEl>
                                          </p:spTgt>
                                        </p:tgtEl>
                                        <p:attrNameLst>
                                          <p:attrName>style.visibility</p:attrName>
                                        </p:attrNameLst>
                                      </p:cBhvr>
                                      <p:to>
                                        <p:strVal val="visible"/>
                                      </p:to>
                                    </p:set>
                                    <p:animEffect transition="in" filter="checkerboard(across)">
                                      <p:cBhvr>
                                        <p:cTn id="24" dur="500"/>
                                        <p:tgtEl>
                                          <p:spTgt spid="248835">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248835">
                                            <p:txEl>
                                              <p:pRg st="4" end="4"/>
                                            </p:txEl>
                                          </p:spTgt>
                                        </p:tgtEl>
                                        <p:attrNameLst>
                                          <p:attrName>style.visibility</p:attrName>
                                        </p:attrNameLst>
                                      </p:cBhvr>
                                      <p:to>
                                        <p:strVal val="visible"/>
                                      </p:to>
                                    </p:set>
                                    <p:animEffect transition="in" filter="checkerboard(across)">
                                      <p:cBhvr>
                                        <p:cTn id="29" dur="500"/>
                                        <p:tgtEl>
                                          <p:spTgt spid="248835">
                                            <p:txEl>
                                              <p:pRg st="4" end="4"/>
                                            </p:txEl>
                                          </p:spTgt>
                                        </p:tgtEl>
                                      </p:cBhvr>
                                    </p:animEffect>
                                  </p:childTnLst>
                                </p:cTn>
                              </p:par>
                            </p:childTnLst>
                          </p:cTn>
                        </p:par>
                        <p:par>
                          <p:cTn id="30" fill="hold" nodeType="afterGroup">
                            <p:stCondLst>
                              <p:cond delay="500"/>
                            </p:stCondLst>
                            <p:childTnLst>
                              <p:par>
                                <p:cTn id="31" presetID="5" presetClass="entr" presetSubtype="10" fill="hold" nodeType="afterEffect">
                                  <p:stCondLst>
                                    <p:cond delay="0"/>
                                  </p:stCondLst>
                                  <p:childTnLst>
                                    <p:set>
                                      <p:cBhvr>
                                        <p:cTn id="32" dur="1" fill="hold">
                                          <p:stCondLst>
                                            <p:cond delay="0"/>
                                          </p:stCondLst>
                                        </p:cTn>
                                        <p:tgtEl>
                                          <p:spTgt spid="248835">
                                            <p:txEl>
                                              <p:pRg st="5" end="5"/>
                                            </p:txEl>
                                          </p:spTgt>
                                        </p:tgtEl>
                                        <p:attrNameLst>
                                          <p:attrName>style.visibility</p:attrName>
                                        </p:attrNameLst>
                                      </p:cBhvr>
                                      <p:to>
                                        <p:strVal val="visible"/>
                                      </p:to>
                                    </p:set>
                                    <p:animEffect transition="in" filter="checkerboard(across)">
                                      <p:cBhvr>
                                        <p:cTn id="33" dur="500"/>
                                        <p:tgtEl>
                                          <p:spTgt spid="248835">
                                            <p:txEl>
                                              <p:pRg st="5" end="5"/>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 presetClass="entr" presetSubtype="10" fill="hold" nodeType="clickEffect">
                                  <p:stCondLst>
                                    <p:cond delay="0"/>
                                  </p:stCondLst>
                                  <p:childTnLst>
                                    <p:set>
                                      <p:cBhvr>
                                        <p:cTn id="37" dur="1" fill="hold">
                                          <p:stCondLst>
                                            <p:cond delay="0"/>
                                          </p:stCondLst>
                                        </p:cTn>
                                        <p:tgtEl>
                                          <p:spTgt spid="248835">
                                            <p:txEl>
                                              <p:pRg st="6" end="6"/>
                                            </p:txEl>
                                          </p:spTgt>
                                        </p:tgtEl>
                                        <p:attrNameLst>
                                          <p:attrName>style.visibility</p:attrName>
                                        </p:attrNameLst>
                                      </p:cBhvr>
                                      <p:to>
                                        <p:strVal val="visible"/>
                                      </p:to>
                                    </p:set>
                                    <p:animEffect transition="in" filter="checkerboard(across)">
                                      <p:cBhvr>
                                        <p:cTn id="38" dur="500"/>
                                        <p:tgtEl>
                                          <p:spTgt spid="248835">
                                            <p:txEl>
                                              <p:pRg st="6" end="6"/>
                                            </p:txEl>
                                          </p:spTgt>
                                        </p:tgtEl>
                                      </p:cBhvr>
                                    </p:animEffect>
                                  </p:childTnLst>
                                </p:cTn>
                              </p:par>
                            </p:childTnLst>
                          </p:cTn>
                        </p:par>
                        <p:par>
                          <p:cTn id="39" fill="hold" nodeType="afterGroup">
                            <p:stCondLst>
                              <p:cond delay="500"/>
                            </p:stCondLst>
                            <p:childTnLst>
                              <p:par>
                                <p:cTn id="40" presetID="5" presetClass="entr" presetSubtype="10" fill="hold" nodeType="afterEffect">
                                  <p:stCondLst>
                                    <p:cond delay="0"/>
                                  </p:stCondLst>
                                  <p:childTnLst>
                                    <p:set>
                                      <p:cBhvr>
                                        <p:cTn id="41" dur="1" fill="hold">
                                          <p:stCondLst>
                                            <p:cond delay="0"/>
                                          </p:stCondLst>
                                        </p:cTn>
                                        <p:tgtEl>
                                          <p:spTgt spid="248835">
                                            <p:txEl>
                                              <p:pRg st="7" end="7"/>
                                            </p:txEl>
                                          </p:spTgt>
                                        </p:tgtEl>
                                        <p:attrNameLst>
                                          <p:attrName>style.visibility</p:attrName>
                                        </p:attrNameLst>
                                      </p:cBhvr>
                                      <p:to>
                                        <p:strVal val="visible"/>
                                      </p:to>
                                    </p:set>
                                    <p:animEffect transition="in" filter="checkerboard(across)">
                                      <p:cBhvr>
                                        <p:cTn id="42" dur="500"/>
                                        <p:tgtEl>
                                          <p:spTgt spid="2488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83A101F8-F7E4-45BD-BFA6-1DE2E8493802}" type="slidenum">
              <a:rPr lang="zh-TW" altLang="en-US"/>
              <a:pPr>
                <a:defRPr/>
              </a:pPr>
              <a:t>143</a:t>
            </a:fld>
            <a:endParaRPr lang="en-US" altLang="zh-TW"/>
          </a:p>
        </p:txBody>
      </p:sp>
      <p:sp>
        <p:nvSpPr>
          <p:cNvPr id="249857" name="標題 1"/>
          <p:cNvSpPr>
            <a:spLocks noGrp="1"/>
          </p:cNvSpPr>
          <p:nvPr>
            <p:ph type="title"/>
          </p:nvPr>
        </p:nvSpPr>
        <p:spPr/>
        <p:txBody>
          <a:bodyPr/>
          <a:lstStyle/>
          <a:p>
            <a:r>
              <a:rPr lang="zh-TW" altLang="en-US" smtClean="0"/>
              <a:t>單據性質 </a:t>
            </a:r>
            <a:r>
              <a:rPr lang="en-US" altLang="zh-TW" b="1" i="1" smtClean="0"/>
              <a:t>(Cont.)</a:t>
            </a:r>
            <a:endParaRPr lang="zh-TW" altLang="en-US" b="1" i="1" smtClean="0"/>
          </a:p>
        </p:txBody>
      </p:sp>
      <p:sp>
        <p:nvSpPr>
          <p:cNvPr id="249858" name="內容版面配置區 2"/>
          <p:cNvSpPr>
            <a:spLocks noGrp="1"/>
          </p:cNvSpPr>
          <p:nvPr>
            <p:ph idx="1"/>
          </p:nvPr>
        </p:nvSpPr>
        <p:spPr/>
        <p:txBody>
          <a:bodyPr/>
          <a:lstStyle/>
          <a:p>
            <a:r>
              <a:rPr lang="en-US" altLang="zh-TW" smtClean="0">
                <a:solidFill>
                  <a:srgbClr val="0000FF"/>
                </a:solidFill>
              </a:rPr>
              <a:t>35. </a:t>
            </a:r>
            <a:r>
              <a:rPr lang="zh-TW" altLang="en-US" smtClean="0">
                <a:solidFill>
                  <a:srgbClr val="0000FF"/>
                </a:solidFill>
              </a:rPr>
              <a:t>退貨單據</a:t>
            </a:r>
            <a:endParaRPr lang="en-US" altLang="zh-TW" smtClean="0">
              <a:solidFill>
                <a:srgbClr val="0000FF"/>
              </a:solidFill>
            </a:endParaRPr>
          </a:p>
          <a:p>
            <a:pPr lvl="1"/>
            <a:r>
              <a:rPr lang="zh-TW" altLang="en-US" sz="1800" smtClean="0"/>
              <a:t>收料後料品有問題，需辦理退料／退貨時使用知單據 </a:t>
            </a:r>
            <a:endParaRPr lang="en-US" altLang="zh-TW" sz="1800" smtClean="0"/>
          </a:p>
          <a:p>
            <a:r>
              <a:rPr lang="en-US" altLang="zh-TW" smtClean="0">
                <a:solidFill>
                  <a:schemeClr val="hlink"/>
                </a:solidFill>
              </a:rPr>
              <a:t>37.</a:t>
            </a:r>
            <a:r>
              <a:rPr lang="en-US" altLang="zh-TW" smtClean="0">
                <a:solidFill>
                  <a:srgbClr val="D60093"/>
                </a:solidFill>
              </a:rPr>
              <a:t> </a:t>
            </a:r>
            <a:r>
              <a:rPr lang="zh-TW" altLang="en-US" smtClean="0">
                <a:solidFill>
                  <a:srgbClr val="D60093"/>
                </a:solidFill>
              </a:rPr>
              <a:t>多角貿易採購單據、</a:t>
            </a:r>
            <a:r>
              <a:rPr lang="en-US" altLang="zh-TW" smtClean="0">
                <a:solidFill>
                  <a:schemeClr val="hlink"/>
                </a:solidFill>
              </a:rPr>
              <a:t>39.</a:t>
            </a:r>
            <a:r>
              <a:rPr lang="zh-TW" altLang="en-US" smtClean="0">
                <a:solidFill>
                  <a:srgbClr val="D60093"/>
                </a:solidFill>
              </a:rPr>
              <a:t>多角貿易退貨單據</a:t>
            </a:r>
            <a:endParaRPr lang="en-US" altLang="zh-TW" smtClean="0">
              <a:solidFill>
                <a:srgbClr val="D60093"/>
              </a:solidFill>
            </a:endParaRPr>
          </a:p>
          <a:p>
            <a:pPr lvl="1"/>
            <a:r>
              <a:rPr lang="zh-TW" altLang="en-US" sz="1800" smtClean="0"/>
              <a:t>多角貿易系統使用的單據</a:t>
            </a:r>
            <a:endParaRPr lang="en-US" altLang="zh-TW"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9857"/>
                                        </p:tgtEl>
                                        <p:attrNameLst>
                                          <p:attrName>style.visibility</p:attrName>
                                        </p:attrNameLst>
                                      </p:cBhvr>
                                      <p:to>
                                        <p:strVal val="visible"/>
                                      </p:to>
                                    </p:set>
                                    <p:animEffect transition="in" filter="dissolve">
                                      <p:cBhvr>
                                        <p:cTn id="7" dur="500"/>
                                        <p:tgtEl>
                                          <p:spTgt spid="249857"/>
                                        </p:tgtEl>
                                      </p:cBhvr>
                                    </p:animEffect>
                                  </p:childTnLst>
                                </p:cTn>
                              </p:par>
                            </p:childTnLst>
                          </p:cTn>
                        </p:par>
                        <p:par>
                          <p:cTn id="8" fill="hold" nodeType="afterGroup">
                            <p:stCondLst>
                              <p:cond delay="500"/>
                            </p:stCondLst>
                            <p:childTnLst>
                              <p:par>
                                <p:cTn id="9" presetID="3" presetClass="entr" presetSubtype="5" fill="hold" nodeType="afterEffect">
                                  <p:stCondLst>
                                    <p:cond delay="0"/>
                                  </p:stCondLst>
                                  <p:childTnLst>
                                    <p:set>
                                      <p:cBhvr>
                                        <p:cTn id="10" dur="1" fill="hold">
                                          <p:stCondLst>
                                            <p:cond delay="0"/>
                                          </p:stCondLst>
                                        </p:cTn>
                                        <p:tgtEl>
                                          <p:spTgt spid="249858">
                                            <p:txEl>
                                              <p:pRg st="0" end="0"/>
                                            </p:txEl>
                                          </p:spTgt>
                                        </p:tgtEl>
                                        <p:attrNameLst>
                                          <p:attrName>style.visibility</p:attrName>
                                        </p:attrNameLst>
                                      </p:cBhvr>
                                      <p:to>
                                        <p:strVal val="visible"/>
                                      </p:to>
                                    </p:set>
                                    <p:animEffect transition="in" filter="blinds(vertical)">
                                      <p:cBhvr>
                                        <p:cTn id="11" dur="500"/>
                                        <p:tgtEl>
                                          <p:spTgt spid="249858">
                                            <p:txEl>
                                              <p:pRg st="0" end="0"/>
                                            </p:txEl>
                                          </p:spTgt>
                                        </p:tgtEl>
                                      </p:cBhvr>
                                    </p:animEffect>
                                  </p:childTnLst>
                                </p:cTn>
                              </p:par>
                            </p:childTnLst>
                          </p:cTn>
                        </p:par>
                        <p:par>
                          <p:cTn id="12" fill="hold" nodeType="afterGroup">
                            <p:stCondLst>
                              <p:cond delay="1000"/>
                            </p:stCondLst>
                            <p:childTnLst>
                              <p:par>
                                <p:cTn id="13" presetID="3" presetClass="entr" presetSubtype="5" fill="hold" nodeType="afterEffect">
                                  <p:stCondLst>
                                    <p:cond delay="0"/>
                                  </p:stCondLst>
                                  <p:childTnLst>
                                    <p:set>
                                      <p:cBhvr>
                                        <p:cTn id="14" dur="1" fill="hold">
                                          <p:stCondLst>
                                            <p:cond delay="0"/>
                                          </p:stCondLst>
                                        </p:cTn>
                                        <p:tgtEl>
                                          <p:spTgt spid="249858">
                                            <p:txEl>
                                              <p:pRg st="1" end="1"/>
                                            </p:txEl>
                                          </p:spTgt>
                                        </p:tgtEl>
                                        <p:attrNameLst>
                                          <p:attrName>style.visibility</p:attrName>
                                        </p:attrNameLst>
                                      </p:cBhvr>
                                      <p:to>
                                        <p:strVal val="visible"/>
                                      </p:to>
                                    </p:set>
                                    <p:animEffect transition="in" filter="blinds(vertical)">
                                      <p:cBhvr>
                                        <p:cTn id="15" dur="500"/>
                                        <p:tgtEl>
                                          <p:spTgt spid="249858">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5" fill="hold" nodeType="clickEffect">
                                  <p:stCondLst>
                                    <p:cond delay="0"/>
                                  </p:stCondLst>
                                  <p:childTnLst>
                                    <p:set>
                                      <p:cBhvr>
                                        <p:cTn id="19" dur="1" fill="hold">
                                          <p:stCondLst>
                                            <p:cond delay="0"/>
                                          </p:stCondLst>
                                        </p:cTn>
                                        <p:tgtEl>
                                          <p:spTgt spid="249858">
                                            <p:txEl>
                                              <p:pRg st="2" end="2"/>
                                            </p:txEl>
                                          </p:spTgt>
                                        </p:tgtEl>
                                        <p:attrNameLst>
                                          <p:attrName>style.visibility</p:attrName>
                                        </p:attrNameLst>
                                      </p:cBhvr>
                                      <p:to>
                                        <p:strVal val="visible"/>
                                      </p:to>
                                    </p:set>
                                    <p:animEffect transition="in" filter="blinds(vertical)">
                                      <p:cBhvr>
                                        <p:cTn id="20" dur="500"/>
                                        <p:tgtEl>
                                          <p:spTgt spid="249858">
                                            <p:txEl>
                                              <p:pRg st="2" end="2"/>
                                            </p:txEl>
                                          </p:spTgt>
                                        </p:tgtEl>
                                      </p:cBhvr>
                                    </p:animEffect>
                                  </p:childTnLst>
                                </p:cTn>
                              </p:par>
                            </p:childTnLst>
                          </p:cTn>
                        </p:par>
                        <p:par>
                          <p:cTn id="21" fill="hold" nodeType="afterGroup">
                            <p:stCondLst>
                              <p:cond delay="500"/>
                            </p:stCondLst>
                            <p:childTnLst>
                              <p:par>
                                <p:cTn id="22" presetID="3" presetClass="entr" presetSubtype="5" fill="hold" nodeType="afterEffect">
                                  <p:stCondLst>
                                    <p:cond delay="0"/>
                                  </p:stCondLst>
                                  <p:childTnLst>
                                    <p:set>
                                      <p:cBhvr>
                                        <p:cTn id="23" dur="1" fill="hold">
                                          <p:stCondLst>
                                            <p:cond delay="0"/>
                                          </p:stCondLst>
                                        </p:cTn>
                                        <p:tgtEl>
                                          <p:spTgt spid="249858">
                                            <p:txEl>
                                              <p:pRg st="3" end="3"/>
                                            </p:txEl>
                                          </p:spTgt>
                                        </p:tgtEl>
                                        <p:attrNameLst>
                                          <p:attrName>style.visibility</p:attrName>
                                        </p:attrNameLst>
                                      </p:cBhvr>
                                      <p:to>
                                        <p:strVal val="visible"/>
                                      </p:to>
                                    </p:set>
                                    <p:animEffect transition="in" filter="blinds(vertical)">
                                      <p:cBhvr>
                                        <p:cTn id="24" dur="500"/>
                                        <p:tgtEl>
                                          <p:spTgt spid="2498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D33A5A58-0E05-49ED-B662-2F305A4B8542}" type="slidenum">
              <a:rPr lang="zh-TW" altLang="en-US"/>
              <a:pPr>
                <a:defRPr/>
              </a:pPr>
              <a:t>144</a:t>
            </a:fld>
            <a:endParaRPr lang="en-US" altLang="zh-TW"/>
          </a:p>
        </p:txBody>
      </p:sp>
      <p:pic>
        <p:nvPicPr>
          <p:cNvPr id="2508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931863"/>
            <a:ext cx="67802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2" name="標題 1"/>
          <p:cNvSpPr>
            <a:spLocks noGrp="1"/>
          </p:cNvSpPr>
          <p:nvPr>
            <p:ph type="title"/>
          </p:nvPr>
        </p:nvSpPr>
        <p:spPr>
          <a:xfrm>
            <a:off x="214313" y="1214438"/>
            <a:ext cx="2125662" cy="1071562"/>
          </a:xfrm>
        </p:spPr>
        <p:txBody>
          <a:bodyPr/>
          <a:lstStyle/>
          <a:p>
            <a:pPr algn="l"/>
            <a:r>
              <a:rPr lang="zh-TW" altLang="en-US" smtClean="0"/>
              <a:t>更新核價</a:t>
            </a:r>
          </a:p>
        </p:txBody>
      </p:sp>
      <p:sp>
        <p:nvSpPr>
          <p:cNvPr id="5" name="矩形 4"/>
          <p:cNvSpPr/>
          <p:nvPr/>
        </p:nvSpPr>
        <p:spPr>
          <a:xfrm>
            <a:off x="7286625" y="2143125"/>
            <a:ext cx="1000125" cy="28575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圓角矩形 5"/>
          <p:cNvSpPr>
            <a:spLocks noChangeArrowheads="1"/>
          </p:cNvSpPr>
          <p:nvPr/>
        </p:nvSpPr>
        <p:spPr bwMode="auto">
          <a:xfrm>
            <a:off x="2051050" y="2565400"/>
            <a:ext cx="6810375" cy="569913"/>
          </a:xfrm>
          <a:prstGeom prst="roundRect">
            <a:avLst>
              <a:gd name="adj" fmla="val 16667"/>
            </a:avLst>
          </a:prstGeom>
          <a:gradFill rotWithShape="1">
            <a:gsLst>
              <a:gs pos="0">
                <a:srgbClr val="FFFF99"/>
              </a:gs>
              <a:gs pos="50000">
                <a:srgbClr val="FFFFFF"/>
              </a:gs>
              <a:gs pos="100000">
                <a:srgbClr val="FFFF99"/>
              </a:gs>
            </a:gsLst>
            <a:lin ang="5400000" scaled="1"/>
          </a:gradFill>
          <a:ln w="12700" algn="ctr">
            <a:solidFill>
              <a:srgbClr val="000000"/>
            </a:solidFill>
            <a:round/>
            <a:headEnd/>
            <a:tailEnd/>
          </a:ln>
        </p:spPr>
        <p:txBody>
          <a:bodyPr anchor="ctr"/>
          <a:lstStyle/>
          <a:p>
            <a:pPr marL="342900" indent="-342900">
              <a:lnSpc>
                <a:spcPct val="105000"/>
              </a:lnSpc>
              <a:spcBef>
                <a:spcPct val="25000"/>
              </a:spcBef>
            </a:pPr>
            <a:r>
              <a:rPr lang="zh-TW" altLang="en-US">
                <a:ea typeface="標楷體" pitchFamily="65" charset="-120"/>
              </a:rPr>
              <a:t>單據核准確認時，該單據單價資料是否要更新</a:t>
            </a:r>
            <a:r>
              <a:rPr lang="en-US" altLang="zh-TW">
                <a:ea typeface="標楷體" pitchFamily="65" charset="-120"/>
              </a:rPr>
              <a:t>『</a:t>
            </a:r>
            <a:r>
              <a:rPr lang="zh-TW" altLang="en-US">
                <a:ea typeface="標楷體" pitchFamily="65" charset="-120"/>
              </a:rPr>
              <a:t>品號廠商資料</a:t>
            </a:r>
            <a:r>
              <a:rPr lang="en-US" altLang="zh-TW">
                <a:ea typeface="標楷體" pitchFamily="65" charset="-120"/>
              </a:rPr>
              <a:t>』</a:t>
            </a:r>
            <a:endParaRPr lang="zh-TW" altLang="en-US">
              <a:ea typeface="標楷體" pitchFamily="65" charset="-120"/>
            </a:endParaRPr>
          </a:p>
        </p:txBody>
      </p:sp>
      <p:sp>
        <p:nvSpPr>
          <p:cNvPr id="2" name="圓角矩形 5"/>
          <p:cNvSpPr>
            <a:spLocks noChangeArrowheads="1"/>
          </p:cNvSpPr>
          <p:nvPr/>
        </p:nvSpPr>
        <p:spPr bwMode="auto">
          <a:xfrm>
            <a:off x="755650" y="2565400"/>
            <a:ext cx="8178800" cy="1225550"/>
          </a:xfrm>
          <a:prstGeom prst="roundRect">
            <a:avLst>
              <a:gd name="adj" fmla="val 16667"/>
            </a:avLst>
          </a:prstGeom>
          <a:gradFill rotWithShape="1">
            <a:gsLst>
              <a:gs pos="0">
                <a:srgbClr val="FFCCCC"/>
              </a:gs>
              <a:gs pos="50000">
                <a:srgbClr val="FFFFFF"/>
              </a:gs>
              <a:gs pos="100000">
                <a:srgbClr val="FFCCCC"/>
              </a:gs>
            </a:gsLst>
            <a:lin ang="5400000" scaled="1"/>
          </a:gradFill>
          <a:ln w="12700" algn="ctr">
            <a:solidFill>
              <a:srgbClr val="000000"/>
            </a:solidFill>
            <a:round/>
            <a:headEnd/>
            <a:tailEnd/>
          </a:ln>
        </p:spPr>
        <p:txBody>
          <a:bodyPr anchor="ctr"/>
          <a:lstStyle/>
          <a:p>
            <a:pPr>
              <a:lnSpc>
                <a:spcPct val="105000"/>
              </a:lnSpc>
              <a:spcBef>
                <a:spcPct val="25000"/>
              </a:spcBef>
            </a:pPr>
            <a:r>
              <a:rPr lang="zh-TW" altLang="en-US">
                <a:ea typeface="標楷體" pitchFamily="65" charset="-120"/>
              </a:rPr>
              <a:t>向廠商採購商品時，可能隨著時間與數量或是活動，而有價格的變動，而有不同的價格變動。為了讓採購人員再下次下單時，有立即的採購單價可以參考，採購系統提供廠商品號價格之紀錄，紀錄方式可以透過交易的單據來更新</a:t>
            </a:r>
            <a:endParaRPr lang="en-US" altLang="zh-TW">
              <a:ea typeface="標楷體"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0882"/>
                                        </p:tgtEl>
                                        <p:attrNameLst>
                                          <p:attrName>style.visibility</p:attrName>
                                        </p:attrNameLst>
                                      </p:cBhvr>
                                      <p:to>
                                        <p:strVal val="visible"/>
                                      </p:to>
                                    </p:set>
                                    <p:animEffect transition="in" filter="dissolve">
                                      <p:cBhvr>
                                        <p:cTn id="7" dur="500"/>
                                        <p:tgtEl>
                                          <p:spTgt spid="250882"/>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50881"/>
                                        </p:tgtEl>
                                        <p:attrNameLst>
                                          <p:attrName>style.visibility</p:attrName>
                                        </p:attrNameLst>
                                      </p:cBhvr>
                                      <p:to>
                                        <p:strVal val="visible"/>
                                      </p:to>
                                    </p:set>
                                    <p:animEffect transition="in" filter="checkerboard(across)">
                                      <p:cBhvr>
                                        <p:cTn id="11" dur="500"/>
                                        <p:tgtEl>
                                          <p:spTgt spid="25088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grpId="1" nodeType="clickEffect">
                                  <p:stCondLst>
                                    <p:cond delay="0"/>
                                  </p:stCondLst>
                                  <p:childTnLst>
                                    <p:animEffect transition="out" filter="box(in)">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p:bldP spid="5" grpId="0" animBg="1"/>
      <p:bldP spid="6" grpId="0" animBg="1"/>
      <p:bldP spid="2" grpId="0" animBg="1"/>
      <p:bldP spid="2"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pPr>
              <a:defRPr/>
            </a:pPr>
            <a:fld id="{35D0A77E-BC5D-4981-A6DD-61675A90CEB8}" type="slidenum">
              <a:rPr lang="zh-TW" altLang="en-US"/>
              <a:pPr>
                <a:defRPr/>
              </a:pPr>
              <a:t>145</a:t>
            </a:fld>
            <a:endParaRPr lang="en-US" altLang="zh-TW"/>
          </a:p>
        </p:txBody>
      </p:sp>
      <p:pic>
        <p:nvPicPr>
          <p:cNvPr id="2519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071563"/>
            <a:ext cx="6543675" cy="5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06" name="標題 1"/>
          <p:cNvSpPr>
            <a:spLocks noGrp="1"/>
          </p:cNvSpPr>
          <p:nvPr>
            <p:ph type="title"/>
          </p:nvPr>
        </p:nvSpPr>
        <p:spPr>
          <a:xfrm>
            <a:off x="214313" y="1214438"/>
            <a:ext cx="2571750" cy="1071562"/>
          </a:xfrm>
        </p:spPr>
        <p:txBody>
          <a:bodyPr/>
          <a:lstStyle/>
          <a:p>
            <a:pPr algn="l"/>
            <a:r>
              <a:rPr lang="zh-TW" altLang="en-US" smtClean="0"/>
              <a:t>直接結帳</a:t>
            </a:r>
          </a:p>
        </p:txBody>
      </p:sp>
      <p:sp>
        <p:nvSpPr>
          <p:cNvPr id="5" name="矩形 4"/>
          <p:cNvSpPr/>
          <p:nvPr/>
        </p:nvSpPr>
        <p:spPr>
          <a:xfrm>
            <a:off x="7215188" y="2714625"/>
            <a:ext cx="1000125" cy="24923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圓角矩形 5"/>
          <p:cNvSpPr>
            <a:spLocks noChangeArrowheads="1"/>
          </p:cNvSpPr>
          <p:nvPr/>
        </p:nvSpPr>
        <p:spPr bwMode="auto">
          <a:xfrm>
            <a:off x="714375" y="3573463"/>
            <a:ext cx="8429625" cy="1000125"/>
          </a:xfrm>
          <a:prstGeom prst="roundRect">
            <a:avLst>
              <a:gd name="adj" fmla="val 16667"/>
            </a:avLst>
          </a:prstGeom>
          <a:gradFill rotWithShape="1">
            <a:gsLst>
              <a:gs pos="0">
                <a:srgbClr val="FF99FF"/>
              </a:gs>
              <a:gs pos="50000">
                <a:srgbClr val="FFFFFF"/>
              </a:gs>
              <a:gs pos="100000">
                <a:srgbClr val="FF99FF"/>
              </a:gs>
            </a:gsLst>
            <a:lin ang="5400000" scaled="1"/>
          </a:gradFill>
          <a:ln w="12700" algn="ctr">
            <a:solidFill>
              <a:schemeClr val="tx1"/>
            </a:solidFill>
            <a:round/>
            <a:headEnd/>
            <a:tailEnd/>
          </a:ln>
        </p:spPr>
        <p:txBody>
          <a:bodyPr anchor="ctr"/>
          <a:lstStyle/>
          <a:p>
            <a:r>
              <a:rPr lang="zh-TW" altLang="en-US">
                <a:ea typeface="標楷體" pitchFamily="65" charset="-120"/>
              </a:rPr>
              <a:t>每一張進貨單或退貨單，單據核准同時即產生一張應付憑單，若有勾選 </a:t>
            </a:r>
            <a:r>
              <a:rPr lang="en-US" altLang="zh-TW">
                <a:ea typeface="標楷體" pitchFamily="65" charset="-120"/>
              </a:rPr>
              <a:t>“</a:t>
            </a:r>
            <a:r>
              <a:rPr lang="zh-TW" altLang="en-US">
                <a:solidFill>
                  <a:schemeClr val="hlink"/>
                </a:solidFill>
                <a:ea typeface="標楷體" pitchFamily="65" charset="-120"/>
              </a:rPr>
              <a:t>直接結帳</a:t>
            </a:r>
            <a:r>
              <a:rPr lang="en-US" altLang="zh-TW">
                <a:ea typeface="標楷體" pitchFamily="65" charset="-120"/>
              </a:rPr>
              <a:t>”</a:t>
            </a:r>
            <a:r>
              <a:rPr lang="zh-TW" altLang="en-US">
                <a:ea typeface="標楷體" pitchFamily="65" charset="-120"/>
              </a:rPr>
              <a:t>，需設定</a:t>
            </a:r>
            <a:r>
              <a:rPr lang="en-US" altLang="zh-TW">
                <a:ea typeface="標楷體" pitchFamily="65" charset="-120"/>
              </a:rPr>
              <a:t>『</a:t>
            </a:r>
            <a:r>
              <a:rPr lang="zh-TW" altLang="en-US">
                <a:solidFill>
                  <a:schemeClr val="hlink"/>
                </a:solidFill>
                <a:ea typeface="標楷體" pitchFamily="65" charset="-120"/>
              </a:rPr>
              <a:t>應付憑單</a:t>
            </a:r>
            <a:r>
              <a:rPr lang="en-US" altLang="zh-TW">
                <a:ea typeface="標楷體" pitchFamily="65" charset="-120"/>
              </a:rPr>
              <a:t>』</a:t>
            </a:r>
            <a:r>
              <a:rPr lang="zh-TW" altLang="en-US">
                <a:ea typeface="標楷體" pitchFamily="65" charset="-120"/>
              </a:rPr>
              <a:t>單別</a:t>
            </a:r>
          </a:p>
        </p:txBody>
      </p:sp>
      <p:sp>
        <p:nvSpPr>
          <p:cNvPr id="7" name="矩形 6"/>
          <p:cNvSpPr/>
          <p:nvPr/>
        </p:nvSpPr>
        <p:spPr>
          <a:xfrm>
            <a:off x="5643563" y="3000375"/>
            <a:ext cx="2071687" cy="26352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1906"/>
                                        </p:tgtEl>
                                        <p:attrNameLst>
                                          <p:attrName>style.visibility</p:attrName>
                                        </p:attrNameLst>
                                      </p:cBhvr>
                                      <p:to>
                                        <p:strVal val="visible"/>
                                      </p:to>
                                    </p:set>
                                    <p:animEffect transition="in" filter="dissolve">
                                      <p:cBhvr>
                                        <p:cTn id="7" dur="500"/>
                                        <p:tgtEl>
                                          <p:spTgt spid="25190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51905"/>
                                        </p:tgtEl>
                                        <p:attrNameLst>
                                          <p:attrName>style.visibility</p:attrName>
                                        </p:attrNameLst>
                                      </p:cBhvr>
                                      <p:to>
                                        <p:strVal val="visible"/>
                                      </p:to>
                                    </p:set>
                                    <p:animEffect transition="in" filter="blinds(horizontal)">
                                      <p:cBhvr>
                                        <p:cTn id="11" dur="500"/>
                                        <p:tgtEl>
                                          <p:spTgt spid="25190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par>
                          <p:cTn id="21" fill="hold" nodeType="afterGroup">
                            <p:stCondLst>
                              <p:cond delay="1000"/>
                            </p:stCondLst>
                            <p:childTnLst>
                              <p:par>
                                <p:cTn id="22" presetID="18" presetClass="entr" presetSubtype="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trips(downRigh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p:bldP spid="5" grpId="0" animBg="1"/>
      <p:bldP spid="6" grpId="0" animBg="1"/>
      <p:bldP spid="7"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投影片編號版面配置區 5"/>
          <p:cNvSpPr>
            <a:spLocks noGrp="1"/>
          </p:cNvSpPr>
          <p:nvPr>
            <p:ph type="sldNum" sz="quarter" idx="12"/>
          </p:nvPr>
        </p:nvSpPr>
        <p:spPr/>
        <p:txBody>
          <a:bodyPr/>
          <a:lstStyle/>
          <a:p>
            <a:pPr>
              <a:defRPr/>
            </a:pPr>
            <a:fld id="{A2E1CC6A-1A32-48D6-9919-BD6B2D7EEA25}" type="slidenum">
              <a:rPr lang="zh-TW" altLang="en-US"/>
              <a:pPr>
                <a:defRPr/>
              </a:pPr>
              <a:t>146</a:t>
            </a:fld>
            <a:endParaRPr lang="en-US" altLang="zh-TW"/>
          </a:p>
        </p:txBody>
      </p:sp>
      <p:sp>
        <p:nvSpPr>
          <p:cNvPr id="152579" name="Rectangle 95"/>
          <p:cNvSpPr>
            <a:spLocks noChangeArrowheads="1"/>
          </p:cNvSpPr>
          <p:nvPr/>
        </p:nvSpPr>
        <p:spPr bwMode="auto">
          <a:xfrm>
            <a:off x="323850" y="2349500"/>
            <a:ext cx="8496300" cy="4508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
        <p:nvSpPr>
          <p:cNvPr id="9" name="標題 1"/>
          <p:cNvSpPr>
            <a:spLocks noGrp="1"/>
          </p:cNvSpPr>
          <p:nvPr>
            <p:ph type="title"/>
          </p:nvPr>
        </p:nvSpPr>
        <p:spPr>
          <a:xfrm>
            <a:off x="214313" y="1357313"/>
            <a:ext cx="8715375" cy="1143000"/>
          </a:xfrm>
        </p:spPr>
        <p:txBody>
          <a:bodyPr/>
          <a:lstStyle/>
          <a:p>
            <a:r>
              <a:rPr lang="zh-TW" altLang="en-US" smtClean="0"/>
              <a:t>採購單單據性質</a:t>
            </a:r>
          </a:p>
        </p:txBody>
      </p:sp>
      <p:graphicFrame>
        <p:nvGraphicFramePr>
          <p:cNvPr id="253020" name="Group 92"/>
          <p:cNvGraphicFramePr>
            <a:graphicFrameLocks noGrp="1"/>
          </p:cNvGraphicFramePr>
          <p:nvPr/>
        </p:nvGraphicFramePr>
        <p:xfrm>
          <a:off x="1116013" y="2636838"/>
          <a:ext cx="7073900" cy="3241676"/>
        </p:xfrm>
        <a:graphic>
          <a:graphicData uri="http://schemas.openxmlformats.org/drawingml/2006/table">
            <a:tbl>
              <a:tblPr/>
              <a:tblGrid>
                <a:gridCol w="1930400"/>
                <a:gridCol w="1714500"/>
                <a:gridCol w="1714500"/>
                <a:gridCol w="1714500"/>
              </a:tblGrid>
              <a:tr h="541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smtClean="0">
                          <a:ln>
                            <a:noFill/>
                          </a:ln>
                          <a:solidFill>
                            <a:srgbClr val="FFFFFF"/>
                          </a:solidFill>
                          <a:effectLst/>
                          <a:latin typeface="Times New Roman" pitchFamily="18" charset="0"/>
                          <a:ea typeface="標楷體" pitchFamily="65" charset="-120"/>
                          <a:cs typeface="Times New Roman" pitchFamily="18" charset="0"/>
                        </a:rPr>
                        <a:t>單據性質</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更新核價</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smtClean="0">
                          <a:ln>
                            <a:noFill/>
                          </a:ln>
                          <a:solidFill>
                            <a:srgbClr val="FFFFFF"/>
                          </a:solidFill>
                          <a:effectLst/>
                          <a:latin typeface="Times New Roman" pitchFamily="18" charset="0"/>
                          <a:ea typeface="標楷體" pitchFamily="65" charset="-120"/>
                          <a:cs typeface="Times New Roman" pitchFamily="18" charset="0"/>
                        </a:rPr>
                        <a:t>核對採購</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直接結帳</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39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31.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請購單據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r h="539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32.</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 核價單單據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39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33.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採購單據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r h="541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34.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進貨單據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39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35.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退貨單據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bl>
          </a:graphicData>
        </a:graphic>
      </p:graphicFrame>
      <p:sp>
        <p:nvSpPr>
          <p:cNvPr id="253021" name="Text Box 93"/>
          <p:cNvSpPr txBox="1">
            <a:spLocks noChangeArrowheads="1"/>
          </p:cNvSpPr>
          <p:nvPr/>
        </p:nvSpPr>
        <p:spPr bwMode="auto">
          <a:xfrm>
            <a:off x="1116013" y="6021388"/>
            <a:ext cx="56880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註：       </a:t>
            </a:r>
            <a:r>
              <a:rPr lang="zh-TW" altLang="en-US">
                <a:solidFill>
                  <a:schemeClr val="hlink"/>
                </a:solidFill>
                <a:ea typeface="標楷體" pitchFamily="65" charset="-120"/>
              </a:rPr>
              <a:t>表示可依公司個別設定</a:t>
            </a:r>
          </a:p>
        </p:txBody>
      </p:sp>
      <p:sp>
        <p:nvSpPr>
          <p:cNvPr id="63560" name="Text Box 72"/>
          <p:cNvSpPr txBox="1">
            <a:spLocks noChangeArrowheads="1"/>
          </p:cNvSpPr>
          <p:nvPr/>
        </p:nvSpPr>
        <p:spPr bwMode="auto">
          <a:xfrm>
            <a:off x="1619250" y="59912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2" name="Text Box 72"/>
          <p:cNvSpPr txBox="1">
            <a:spLocks noChangeArrowheads="1"/>
          </p:cNvSpPr>
          <p:nvPr/>
        </p:nvSpPr>
        <p:spPr bwMode="auto">
          <a:xfrm>
            <a:off x="7092950" y="5373688"/>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3" name="Text Box 72"/>
          <p:cNvSpPr txBox="1">
            <a:spLocks noChangeArrowheads="1"/>
          </p:cNvSpPr>
          <p:nvPr/>
        </p:nvSpPr>
        <p:spPr bwMode="auto">
          <a:xfrm>
            <a:off x="3635375" y="378936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4" name="Text Box 72"/>
          <p:cNvSpPr txBox="1">
            <a:spLocks noChangeArrowheads="1"/>
          </p:cNvSpPr>
          <p:nvPr/>
        </p:nvSpPr>
        <p:spPr bwMode="auto">
          <a:xfrm>
            <a:off x="7092950" y="486886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5" name="Text Box 72"/>
          <p:cNvSpPr txBox="1">
            <a:spLocks noChangeArrowheads="1"/>
          </p:cNvSpPr>
          <p:nvPr/>
        </p:nvSpPr>
        <p:spPr bwMode="auto">
          <a:xfrm>
            <a:off x="3635375" y="4292600"/>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6" name="Text Box 72"/>
          <p:cNvSpPr txBox="1">
            <a:spLocks noChangeArrowheads="1"/>
          </p:cNvSpPr>
          <p:nvPr/>
        </p:nvSpPr>
        <p:spPr bwMode="auto">
          <a:xfrm>
            <a:off x="3635375" y="486886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7" name="Text Box 72"/>
          <p:cNvSpPr txBox="1">
            <a:spLocks noChangeArrowheads="1"/>
          </p:cNvSpPr>
          <p:nvPr/>
        </p:nvSpPr>
        <p:spPr bwMode="auto">
          <a:xfrm>
            <a:off x="5435600" y="486886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8" name="Text Box 72"/>
          <p:cNvSpPr txBox="1">
            <a:spLocks noChangeArrowheads="1"/>
          </p:cNvSpPr>
          <p:nvPr/>
        </p:nvSpPr>
        <p:spPr bwMode="auto">
          <a:xfrm>
            <a:off x="5435600" y="5373688"/>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253020"/>
                                        </p:tgtEl>
                                        <p:attrNameLst>
                                          <p:attrName>style.visibility</p:attrName>
                                        </p:attrNameLst>
                                      </p:cBhvr>
                                      <p:to>
                                        <p:strVal val="visible"/>
                                      </p:to>
                                    </p:set>
                                    <p:animEffect transition="in" filter="checkerboard(down)">
                                      <p:cBhvr>
                                        <p:cTn id="11" dur="500"/>
                                        <p:tgtEl>
                                          <p:spTgt spid="253020"/>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3021"/>
                                        </p:tgtEl>
                                        <p:attrNameLst>
                                          <p:attrName>style.visibility</p:attrName>
                                        </p:attrNameLst>
                                      </p:cBhvr>
                                      <p:to>
                                        <p:strVal val="visible"/>
                                      </p:to>
                                    </p:set>
                                    <p:animEffect transition="in" filter="blinds(horizontal)">
                                      <p:cBhvr>
                                        <p:cTn id="15" dur="500"/>
                                        <p:tgtEl>
                                          <p:spTgt spid="253021"/>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63560"/>
                                        </p:tgtEl>
                                        <p:attrNameLst>
                                          <p:attrName>style.visibility</p:attrName>
                                        </p:attrNameLst>
                                      </p:cBhvr>
                                      <p:to>
                                        <p:strVal val="visible"/>
                                      </p:to>
                                    </p:set>
                                    <p:animEffect transition="in" filter="checkerboard(across)">
                                      <p:cBhvr>
                                        <p:cTn id="19" dur="500"/>
                                        <p:tgtEl>
                                          <p:spTgt spid="6356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heckerboard(across)">
                                      <p:cBhvr>
                                        <p:cTn id="24" dur="500"/>
                                        <p:tgtEl>
                                          <p:spTgt spid="3"/>
                                        </p:tgtEl>
                                      </p:cBhvr>
                                    </p:animEffect>
                                  </p:childTnLst>
                                </p:cTn>
                              </p:par>
                            </p:childTnLst>
                          </p:cTn>
                        </p:par>
                        <p:par>
                          <p:cTn id="25" fill="hold" nodeType="afterGroup">
                            <p:stCondLst>
                              <p:cond delay="500"/>
                            </p:stCondLst>
                            <p:childTnLst>
                              <p:par>
                                <p:cTn id="26" presetID="5" presetClass="entr" presetSubtype="1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heckerboard(across)">
                                      <p:cBhvr>
                                        <p:cTn id="28" dur="500"/>
                                        <p:tgtEl>
                                          <p:spTgt spid="5"/>
                                        </p:tgtEl>
                                      </p:cBhvr>
                                    </p:animEffect>
                                  </p:childTnLst>
                                </p:cTn>
                              </p:par>
                            </p:childTnLst>
                          </p:cTn>
                        </p:par>
                        <p:par>
                          <p:cTn id="29" fill="hold" nodeType="afterGroup">
                            <p:stCondLst>
                              <p:cond delay="1000"/>
                            </p:stCondLst>
                            <p:childTnLst>
                              <p:par>
                                <p:cTn id="30" presetID="5" presetClass="entr" presetSubtype="1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heckerboard(across)">
                                      <p:cBhvr>
                                        <p:cTn id="37" dur="500"/>
                                        <p:tgtEl>
                                          <p:spTgt spid="7"/>
                                        </p:tgtEl>
                                      </p:cBhvr>
                                    </p:animEffect>
                                  </p:childTnLst>
                                </p:cTn>
                              </p:par>
                            </p:childTnLst>
                          </p:cTn>
                        </p:par>
                        <p:par>
                          <p:cTn id="38" fill="hold" nodeType="afterGroup">
                            <p:stCondLst>
                              <p:cond delay="500"/>
                            </p:stCondLst>
                            <p:childTnLst>
                              <p:par>
                                <p:cTn id="39" presetID="5" presetClass="entr" presetSubtype="1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checkerboard(across)">
                                      <p:cBhvr>
                                        <p:cTn id="41" dur="500"/>
                                        <p:tgtEl>
                                          <p:spTgt spid="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checkerboard(across)">
                                      <p:cBhvr>
                                        <p:cTn id="46" dur="500"/>
                                        <p:tgtEl>
                                          <p:spTgt spid="4"/>
                                        </p:tgtEl>
                                      </p:cBhvr>
                                    </p:animEffect>
                                  </p:childTnLst>
                                </p:cTn>
                              </p:par>
                            </p:childTnLst>
                          </p:cTn>
                        </p:par>
                        <p:par>
                          <p:cTn id="47" fill="hold" nodeType="afterGroup">
                            <p:stCondLst>
                              <p:cond delay="500"/>
                            </p:stCondLst>
                            <p:childTnLst>
                              <p:par>
                                <p:cTn id="48" presetID="5" presetClass="entr" presetSubtype="10"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checkerboard(across)">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3021" grpId="0"/>
      <p:bldP spid="63560" grpId="0"/>
      <p:bldP spid="2" grpId="0"/>
      <p:bldP spid="3" grpId="0"/>
      <p:bldP spid="4" grpId="0"/>
      <p:bldP spid="5" grpId="0"/>
      <p:bldP spid="6" grpId="0"/>
      <p:bldP spid="7" grpId="0"/>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435FA555-7440-43E7-86CA-577C3EBBD885}" type="slidenum">
              <a:rPr lang="zh-TW" altLang="en-US"/>
              <a:pPr>
                <a:defRPr/>
              </a:pPr>
              <a:t>147</a:t>
            </a:fld>
            <a:endParaRPr lang="en-US" altLang="zh-TW"/>
          </a:p>
        </p:txBody>
      </p:sp>
      <p:sp>
        <p:nvSpPr>
          <p:cNvPr id="253953" name="標題 1"/>
          <p:cNvSpPr>
            <a:spLocks noGrp="1"/>
          </p:cNvSpPr>
          <p:nvPr>
            <p:ph type="title"/>
          </p:nvPr>
        </p:nvSpPr>
        <p:spPr/>
        <p:txBody>
          <a:bodyPr/>
          <a:lstStyle/>
          <a:p>
            <a:r>
              <a:rPr lang="zh-TW" altLang="en-US" smtClean="0"/>
              <a:t>單據性質：庫存</a:t>
            </a:r>
            <a:endParaRPr lang="zh-TW" altLang="en-US" b="1" i="1" smtClean="0"/>
          </a:p>
        </p:txBody>
      </p:sp>
      <p:sp>
        <p:nvSpPr>
          <p:cNvPr id="253954" name="內容版面配置區 2"/>
          <p:cNvSpPr>
            <a:spLocks noGrp="1"/>
          </p:cNvSpPr>
          <p:nvPr>
            <p:ph idx="1"/>
          </p:nvPr>
        </p:nvSpPr>
        <p:spPr/>
        <p:txBody>
          <a:bodyPr/>
          <a:lstStyle/>
          <a:p>
            <a:r>
              <a:rPr lang="zh-TW" altLang="en-US" smtClean="0"/>
              <a:t>目標</a:t>
            </a:r>
            <a:endParaRPr lang="en-US" altLang="zh-TW" smtClean="0"/>
          </a:p>
          <a:p>
            <a:pPr lvl="1"/>
            <a:r>
              <a:rPr lang="zh-TW" altLang="en-US" sz="1800" smtClean="0"/>
              <a:t>凡於採購系統所使用的單據</a:t>
            </a:r>
            <a:r>
              <a:rPr lang="en-US" altLang="zh-TW" sz="1800" smtClean="0"/>
              <a:t>(</a:t>
            </a:r>
            <a:r>
              <a:rPr lang="zh-TW" altLang="en-US" sz="1800" smtClean="0"/>
              <a:t>請購單、採購單、進貨單</a:t>
            </a:r>
            <a:r>
              <a:rPr lang="en-US" altLang="zh-TW" sz="1800" smtClean="0"/>
              <a:t>…)</a:t>
            </a:r>
            <a:r>
              <a:rPr lang="zh-TW" altLang="en-US" sz="1800" smtClean="0"/>
              <a:t>，必須先編設</a:t>
            </a:r>
            <a:r>
              <a:rPr lang="zh-TW" altLang="en-US" sz="1800" smtClean="0">
                <a:solidFill>
                  <a:srgbClr val="CC0000"/>
                </a:solidFill>
              </a:rPr>
              <a:t>單據代碼</a:t>
            </a:r>
            <a:r>
              <a:rPr lang="zh-TW" altLang="en-US" sz="1800" smtClean="0"/>
              <a:t>及</a:t>
            </a:r>
            <a:r>
              <a:rPr lang="zh-TW" altLang="en-US" sz="1800" smtClean="0">
                <a:solidFill>
                  <a:srgbClr val="CC0000"/>
                </a:solidFill>
              </a:rPr>
              <a:t>相關基礎資料</a:t>
            </a:r>
            <a:r>
              <a:rPr lang="zh-TW" altLang="en-US" sz="1800" smtClean="0"/>
              <a:t>，以方便日後異動單據輸入</a:t>
            </a:r>
            <a:endParaRPr lang="en-US" altLang="zh-TW" sz="1800" smtClean="0"/>
          </a:p>
          <a:p>
            <a:r>
              <a:rPr lang="zh-TW" altLang="en-US" smtClean="0"/>
              <a:t>作業</a:t>
            </a:r>
            <a:endParaRPr lang="en-US" altLang="zh-TW" smtClean="0"/>
          </a:p>
          <a:p>
            <a:pPr lvl="1"/>
            <a:r>
              <a:rPr lang="zh-TW" altLang="en-US" sz="1800" smtClean="0"/>
              <a:t>單據性質設定作業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3953"/>
                                        </p:tgtEl>
                                        <p:attrNameLst>
                                          <p:attrName>style.visibility</p:attrName>
                                        </p:attrNameLst>
                                      </p:cBhvr>
                                      <p:to>
                                        <p:strVal val="visible"/>
                                      </p:to>
                                    </p:set>
                                    <p:animEffect transition="in" filter="dissolve">
                                      <p:cBhvr>
                                        <p:cTn id="7" dur="500"/>
                                        <p:tgtEl>
                                          <p:spTgt spid="253953"/>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253954">
                                            <p:txEl>
                                              <p:pRg st="0" end="0"/>
                                            </p:txEl>
                                          </p:spTgt>
                                        </p:tgtEl>
                                        <p:attrNameLst>
                                          <p:attrName>style.visibility</p:attrName>
                                        </p:attrNameLst>
                                      </p:cBhvr>
                                      <p:to>
                                        <p:strVal val="visible"/>
                                      </p:to>
                                    </p:set>
                                    <p:animEffect transition="in" filter="checkerboard(down)">
                                      <p:cBhvr>
                                        <p:cTn id="11" dur="500"/>
                                        <p:tgtEl>
                                          <p:spTgt spid="253954">
                                            <p:txEl>
                                              <p:pRg st="0" end="0"/>
                                            </p:txEl>
                                          </p:spTgt>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253954">
                                            <p:txEl>
                                              <p:pRg st="1" end="1"/>
                                            </p:txEl>
                                          </p:spTgt>
                                        </p:tgtEl>
                                        <p:attrNameLst>
                                          <p:attrName>style.visibility</p:attrName>
                                        </p:attrNameLst>
                                      </p:cBhvr>
                                      <p:to>
                                        <p:strVal val="visible"/>
                                      </p:to>
                                    </p:set>
                                    <p:animEffect transition="in" filter="checkerboard(down)">
                                      <p:cBhvr>
                                        <p:cTn id="15" dur="500"/>
                                        <p:tgtEl>
                                          <p:spTgt spid="253954">
                                            <p:txEl>
                                              <p:pRg st="1" end="1"/>
                                            </p:txEl>
                                          </p:spTgt>
                                        </p:tgtEl>
                                      </p:cBhvr>
                                    </p:animEffect>
                                  </p:childTnLst>
                                </p:cTn>
                              </p:par>
                            </p:childTnLst>
                          </p:cTn>
                        </p:par>
                        <p:par>
                          <p:cTn id="16" fill="hold" nodeType="afterGroup">
                            <p:stCondLst>
                              <p:cond delay="1500"/>
                            </p:stCondLst>
                            <p:childTnLst>
                              <p:par>
                                <p:cTn id="17" presetID="5" presetClass="entr" presetSubtype="5" fill="hold" nodeType="afterEffect">
                                  <p:stCondLst>
                                    <p:cond delay="0"/>
                                  </p:stCondLst>
                                  <p:childTnLst>
                                    <p:set>
                                      <p:cBhvr>
                                        <p:cTn id="18" dur="1" fill="hold">
                                          <p:stCondLst>
                                            <p:cond delay="0"/>
                                          </p:stCondLst>
                                        </p:cTn>
                                        <p:tgtEl>
                                          <p:spTgt spid="253954">
                                            <p:txEl>
                                              <p:pRg st="2" end="2"/>
                                            </p:txEl>
                                          </p:spTgt>
                                        </p:tgtEl>
                                        <p:attrNameLst>
                                          <p:attrName>style.visibility</p:attrName>
                                        </p:attrNameLst>
                                      </p:cBhvr>
                                      <p:to>
                                        <p:strVal val="visible"/>
                                      </p:to>
                                    </p:set>
                                    <p:animEffect transition="in" filter="checkerboard(down)">
                                      <p:cBhvr>
                                        <p:cTn id="19" dur="500"/>
                                        <p:tgtEl>
                                          <p:spTgt spid="253954">
                                            <p:txEl>
                                              <p:pRg st="2" end="2"/>
                                            </p:txEl>
                                          </p:spTgt>
                                        </p:tgtEl>
                                      </p:cBhvr>
                                    </p:animEffect>
                                  </p:childTnLst>
                                </p:cTn>
                              </p:par>
                            </p:childTnLst>
                          </p:cTn>
                        </p:par>
                        <p:par>
                          <p:cTn id="20" fill="hold" nodeType="afterGroup">
                            <p:stCondLst>
                              <p:cond delay="2000"/>
                            </p:stCondLst>
                            <p:childTnLst>
                              <p:par>
                                <p:cTn id="21" presetID="5" presetClass="entr" presetSubtype="5" fill="hold" nodeType="afterEffect">
                                  <p:stCondLst>
                                    <p:cond delay="0"/>
                                  </p:stCondLst>
                                  <p:childTnLst>
                                    <p:set>
                                      <p:cBhvr>
                                        <p:cTn id="22" dur="1" fill="hold">
                                          <p:stCondLst>
                                            <p:cond delay="0"/>
                                          </p:stCondLst>
                                        </p:cTn>
                                        <p:tgtEl>
                                          <p:spTgt spid="253954">
                                            <p:txEl>
                                              <p:pRg st="3" end="3"/>
                                            </p:txEl>
                                          </p:spTgt>
                                        </p:tgtEl>
                                        <p:attrNameLst>
                                          <p:attrName>style.visibility</p:attrName>
                                        </p:attrNameLst>
                                      </p:cBhvr>
                                      <p:to>
                                        <p:strVal val="visible"/>
                                      </p:to>
                                    </p:set>
                                    <p:animEffect transition="in" filter="checkerboard(down)">
                                      <p:cBhvr>
                                        <p:cTn id="23" dur="500"/>
                                        <p:tgtEl>
                                          <p:spTgt spid="2539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pPr>
              <a:defRPr/>
            </a:pPr>
            <a:fld id="{B7540014-4AEC-45CA-A680-E348655A3F19}" type="slidenum">
              <a:rPr lang="zh-TW" altLang="en-US"/>
              <a:pPr>
                <a:defRPr/>
              </a:pPr>
              <a:t>148</a:t>
            </a:fld>
            <a:endParaRPr lang="en-US" altLang="zh-TW"/>
          </a:p>
        </p:txBody>
      </p:sp>
      <p:pic>
        <p:nvPicPr>
          <p:cNvPr id="2549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196975"/>
            <a:ext cx="6608762" cy="547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2" name="標題 1"/>
          <p:cNvSpPr>
            <a:spLocks noGrp="1"/>
          </p:cNvSpPr>
          <p:nvPr>
            <p:ph type="title" idx="4294967295"/>
          </p:nvPr>
        </p:nvSpPr>
        <p:spPr>
          <a:xfrm>
            <a:off x="107950" y="1196975"/>
            <a:ext cx="2286000" cy="1368425"/>
          </a:xfrm>
        </p:spPr>
        <p:txBody>
          <a:bodyPr/>
          <a:lstStyle/>
          <a:p>
            <a:r>
              <a:rPr lang="zh-TW" altLang="en-US" smtClean="0"/>
              <a:t>單據性質設定作業</a:t>
            </a:r>
          </a:p>
        </p:txBody>
      </p:sp>
      <p:sp>
        <p:nvSpPr>
          <p:cNvPr id="6" name="矩形 5"/>
          <p:cNvSpPr/>
          <p:nvPr/>
        </p:nvSpPr>
        <p:spPr>
          <a:xfrm>
            <a:off x="2555875" y="2276475"/>
            <a:ext cx="2736850" cy="79216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66242"/>
                                        </p:tgtEl>
                                        <p:attrNameLst>
                                          <p:attrName>style.visibility</p:attrName>
                                        </p:attrNameLst>
                                      </p:cBhvr>
                                      <p:to>
                                        <p:strVal val="visible"/>
                                      </p:to>
                                    </p:set>
                                    <p:animEffect transition="in" filter="box(in)">
                                      <p:cBhvr>
                                        <p:cTn id="7" dur="500"/>
                                        <p:tgtEl>
                                          <p:spTgt spid="26624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54980"/>
                                        </p:tgtEl>
                                        <p:attrNameLst>
                                          <p:attrName>style.visibility</p:attrName>
                                        </p:attrNameLst>
                                      </p:cBhvr>
                                      <p:to>
                                        <p:strVal val="visible"/>
                                      </p:to>
                                    </p:set>
                                    <p:animEffect transition="in" filter="dissolve">
                                      <p:cBhvr>
                                        <p:cTn id="11" dur="500"/>
                                        <p:tgtEl>
                                          <p:spTgt spid="254980"/>
                                        </p:tgtEl>
                                      </p:cBhvr>
                                    </p:animEffect>
                                  </p:childTnLst>
                                </p:cTn>
                              </p:par>
                            </p:childTnLst>
                          </p:cTn>
                        </p:par>
                        <p:par>
                          <p:cTn id="12" fill="hold" nodeType="afterGroup">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pPr>
              <a:defRPr/>
            </a:pPr>
            <a:fld id="{4CCC70DB-DFD9-4F6D-B5EC-7C9C3DEFB894}" type="slidenum">
              <a:rPr lang="zh-TW" altLang="en-US"/>
              <a:pPr>
                <a:defRPr/>
              </a:pPr>
              <a:t>149</a:t>
            </a:fld>
            <a:endParaRPr lang="en-US" altLang="zh-TW"/>
          </a:p>
        </p:txBody>
      </p:sp>
      <p:pic>
        <p:nvPicPr>
          <p:cNvPr id="25497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0"/>
            <a:ext cx="6707188"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標題 1"/>
          <p:cNvSpPr>
            <a:spLocks noGrp="1"/>
          </p:cNvSpPr>
          <p:nvPr>
            <p:ph type="title"/>
          </p:nvPr>
        </p:nvSpPr>
        <p:spPr>
          <a:xfrm>
            <a:off x="107950" y="1268413"/>
            <a:ext cx="2052638" cy="792162"/>
          </a:xfrm>
        </p:spPr>
        <p:txBody>
          <a:bodyPr/>
          <a:lstStyle/>
          <a:p>
            <a:r>
              <a:rPr lang="zh-TW" altLang="en-US" smtClean="0"/>
              <a:t>單據性質</a:t>
            </a:r>
          </a:p>
        </p:txBody>
      </p:sp>
      <p:sp>
        <p:nvSpPr>
          <p:cNvPr id="6" name="矩形 5"/>
          <p:cNvSpPr/>
          <p:nvPr/>
        </p:nvSpPr>
        <p:spPr>
          <a:xfrm>
            <a:off x="3143250" y="3000375"/>
            <a:ext cx="1643063" cy="135731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7" name="圓角矩形圖說文字 6"/>
          <p:cNvSpPr>
            <a:spLocks noChangeArrowheads="1"/>
          </p:cNvSpPr>
          <p:nvPr/>
        </p:nvSpPr>
        <p:spPr bwMode="auto">
          <a:xfrm>
            <a:off x="5000625" y="2786063"/>
            <a:ext cx="1571625" cy="928687"/>
          </a:xfrm>
          <a:prstGeom prst="wedgeRoundRectCallout">
            <a:avLst>
              <a:gd name="adj1" fmla="val -62931"/>
              <a:gd name="adj2" fmla="val 28806"/>
              <a:gd name="adj3" fmla="val 16667"/>
            </a:avLst>
          </a:prstGeom>
          <a:gradFill rotWithShape="1">
            <a:gsLst>
              <a:gs pos="0">
                <a:srgbClr val="FFCC99"/>
              </a:gs>
              <a:gs pos="50000">
                <a:srgbClr val="FFFFFF"/>
              </a:gs>
              <a:gs pos="100000">
                <a:srgbClr val="FFCC99"/>
              </a:gs>
            </a:gsLst>
            <a:lin ang="5400000" scaled="1"/>
          </a:gradFill>
          <a:ln w="12700" algn="ctr">
            <a:solidFill>
              <a:schemeClr val="tx1"/>
            </a:solidFill>
            <a:miter lim="800000"/>
            <a:headEnd/>
            <a:tailEnd/>
          </a:ln>
        </p:spPr>
        <p:txBody>
          <a:bodyPr anchor="ctr"/>
          <a:lstStyle/>
          <a:p>
            <a:pPr algn="ctr"/>
            <a:r>
              <a:rPr lang="zh-TW" altLang="en-US">
                <a:ea typeface="標楷體" pitchFamily="65" charset="-120"/>
                <a:cs typeface="Times New Roman" pitchFamily="18" charset="0"/>
              </a:rPr>
              <a:t>共可設定</a:t>
            </a:r>
            <a:r>
              <a:rPr lang="en-US" altLang="zh-TW">
                <a:solidFill>
                  <a:schemeClr val="hlink"/>
                </a:solidFill>
                <a:ea typeface="標楷體" pitchFamily="65" charset="-120"/>
                <a:cs typeface="Times New Roman" pitchFamily="18" charset="0"/>
              </a:rPr>
              <a:t>7</a:t>
            </a:r>
            <a:r>
              <a:rPr lang="zh-TW" altLang="en-US">
                <a:solidFill>
                  <a:schemeClr val="hlink"/>
                </a:solidFill>
                <a:ea typeface="標楷體" pitchFamily="65" charset="-120"/>
                <a:cs typeface="Times New Roman" pitchFamily="18" charset="0"/>
              </a:rPr>
              <a:t>種</a:t>
            </a:r>
            <a:r>
              <a:rPr lang="zh-TW" altLang="en-US">
                <a:ea typeface="標楷體" pitchFamily="65" charset="-120"/>
                <a:cs typeface="Times New Roman" pitchFamily="18" charset="0"/>
              </a:rPr>
              <a:t>單據性質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54978"/>
                                        </p:tgtEl>
                                        <p:attrNameLst>
                                          <p:attrName>style.visibility</p:attrName>
                                        </p:attrNameLst>
                                      </p:cBhvr>
                                      <p:to>
                                        <p:strVal val="visible"/>
                                      </p:to>
                                    </p:set>
                                    <p:animEffect transition="in" filter="box(in)">
                                      <p:cBhvr>
                                        <p:cTn id="7" dur="500"/>
                                        <p:tgtEl>
                                          <p:spTgt spid="254978"/>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54977"/>
                                        </p:tgtEl>
                                        <p:attrNameLst>
                                          <p:attrName>style.visibility</p:attrName>
                                        </p:attrNameLst>
                                      </p:cBhvr>
                                      <p:to>
                                        <p:strVal val="visible"/>
                                      </p:to>
                                    </p:set>
                                    <p:animEffect transition="in" filter="blinds(horizontal)">
                                      <p:cBhvr>
                                        <p:cTn id="11" dur="500"/>
                                        <p:tgtEl>
                                          <p:spTgt spid="2549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Right)">
                                      <p:cBhvr>
                                        <p:cTn id="16" dur="500"/>
                                        <p:tgtEl>
                                          <p:spTgt spid="6"/>
                                        </p:tgtEl>
                                      </p:cBhvr>
                                    </p:animEffect>
                                  </p:childTnLst>
                                </p:cTn>
                              </p:par>
                            </p:childTnLst>
                          </p:cTn>
                        </p:par>
                        <p:par>
                          <p:cTn id="17" fill="hold" nodeType="afterGroup">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投影片編號版面配置區 5"/>
          <p:cNvSpPr>
            <a:spLocks noGrp="1"/>
          </p:cNvSpPr>
          <p:nvPr>
            <p:ph type="sldNum" sz="quarter" idx="10"/>
          </p:nvPr>
        </p:nvSpPr>
        <p:spPr/>
        <p:txBody>
          <a:bodyPr/>
          <a:lstStyle/>
          <a:p>
            <a:pPr>
              <a:defRPr/>
            </a:pPr>
            <a:fld id="{3A60327B-6032-4898-8C24-6F5F00161153}" type="slidenum">
              <a:rPr lang="zh-TW" altLang="en-US"/>
              <a:pPr>
                <a:defRPr/>
              </a:pPr>
              <a:t>15</a:t>
            </a:fld>
            <a:endParaRPr lang="en-US" altLang="zh-TW"/>
          </a:p>
        </p:txBody>
      </p:sp>
      <p:sp>
        <p:nvSpPr>
          <p:cNvPr id="410626" name="Rectangle 2"/>
          <p:cNvSpPr>
            <a:spLocks noGrp="1" noChangeArrowheads="1"/>
          </p:cNvSpPr>
          <p:nvPr>
            <p:ph type="ctrTitle" idx="4294967295"/>
          </p:nvPr>
        </p:nvSpPr>
        <p:spPr>
          <a:xfrm>
            <a:off x="395288" y="1285875"/>
            <a:ext cx="8424862" cy="919163"/>
          </a:xfrm>
        </p:spPr>
        <p:txBody>
          <a:bodyPr>
            <a:normAutofit/>
          </a:bodyPr>
          <a:lstStyle/>
          <a:p>
            <a:pPr>
              <a:defRPr/>
            </a:pPr>
            <a:r>
              <a:rPr lang="zh-TW" altLang="en-US" dirty="0" smtClean="0"/>
              <a:t>進銷存參數設定</a:t>
            </a:r>
            <a:r>
              <a:rPr lang="zh-TW" altLang="en-US" dirty="0"/>
              <a:t>：</a:t>
            </a:r>
            <a:r>
              <a:rPr lang="zh-TW" altLang="en-US" dirty="0" smtClean="0"/>
              <a:t>成本計價方式 </a:t>
            </a:r>
            <a:r>
              <a:rPr lang="en-US" altLang="zh-TW" b="1" dirty="0" smtClean="0">
                <a:effectLst>
                  <a:outerShdw blurRad="38100" dist="38100" dir="2700000" algn="tl">
                    <a:srgbClr val="C0C0C0"/>
                  </a:outerShdw>
                </a:effectLst>
              </a:rPr>
              <a:t>(</a:t>
            </a:r>
            <a:r>
              <a:rPr lang="en-US" altLang="zh-TW" b="1" i="1" dirty="0" smtClean="0">
                <a:effectLst>
                  <a:outerShdw blurRad="38100" dist="38100" dir="2700000" algn="tl">
                    <a:srgbClr val="C0C0C0"/>
                  </a:outerShdw>
                </a:effectLst>
              </a:rPr>
              <a:t>Cont</a:t>
            </a:r>
            <a:r>
              <a:rPr lang="en-US" altLang="zh-TW" b="1" dirty="0" smtClean="0">
                <a:effectLst>
                  <a:outerShdw blurRad="38100" dist="38100" dir="2700000" algn="tl">
                    <a:srgbClr val="C0C0C0"/>
                  </a:outerShdw>
                </a:effectLst>
              </a:rPr>
              <a:t>.)</a:t>
            </a:r>
            <a:endParaRPr lang="zh-TW" altLang="en-US" b="1" dirty="0" smtClean="0">
              <a:effectLst>
                <a:outerShdw blurRad="38100" dist="38100" dir="2700000" algn="tl">
                  <a:srgbClr val="C0C0C0"/>
                </a:outerShdw>
              </a:effectLst>
            </a:endParaRPr>
          </a:p>
        </p:txBody>
      </p:sp>
      <p:sp>
        <p:nvSpPr>
          <p:cNvPr id="67588" name="Rectangle 4"/>
          <p:cNvSpPr>
            <a:spLocks noChangeArrowheads="1"/>
          </p:cNvSpPr>
          <p:nvPr/>
        </p:nvSpPr>
        <p:spPr bwMode="auto">
          <a:xfrm>
            <a:off x="3708400" y="2349500"/>
            <a:ext cx="2087563" cy="503238"/>
          </a:xfrm>
          <a:prstGeom prst="rect">
            <a:avLst/>
          </a:prstGeom>
          <a:gradFill rotWithShape="1">
            <a:gsLst>
              <a:gs pos="0">
                <a:srgbClr val="FFCCFF"/>
              </a:gs>
              <a:gs pos="100000">
                <a:schemeClr val="bg1"/>
              </a:gs>
            </a:gsLst>
            <a:lin ang="5400000" scaled="1"/>
          </a:gradFill>
          <a:ln w="9525">
            <a:solidFill>
              <a:schemeClr val="tx1"/>
            </a:solidFill>
            <a:miter lim="800000"/>
            <a:headEnd/>
            <a:tailEnd/>
          </a:ln>
          <a:effectLst>
            <a:outerShdw dist="107763" dir="2700000" algn="ctr" rotWithShape="0">
              <a:srgbClr val="808080">
                <a:alpha val="50000"/>
              </a:srgbClr>
            </a:outerShdw>
          </a:effectLst>
        </p:spPr>
        <p:txBody>
          <a:bodyPr wrap="none" anchor="ctr"/>
          <a:lstStyle/>
          <a:p>
            <a:pPr algn="ctr"/>
            <a:r>
              <a:rPr kumimoji="1" lang="zh-TW" altLang="en-US">
                <a:ea typeface="標楷體" pitchFamily="65" charset="-120"/>
              </a:rPr>
              <a:t>成本計價方式</a:t>
            </a:r>
          </a:p>
        </p:txBody>
      </p:sp>
      <p:sp>
        <p:nvSpPr>
          <p:cNvPr id="67589" name="Rectangle 5"/>
          <p:cNvSpPr>
            <a:spLocks noChangeArrowheads="1"/>
          </p:cNvSpPr>
          <p:nvPr/>
        </p:nvSpPr>
        <p:spPr bwMode="auto">
          <a:xfrm>
            <a:off x="1258888" y="3141663"/>
            <a:ext cx="2087562" cy="503237"/>
          </a:xfrm>
          <a:prstGeom prst="rect">
            <a:avLst/>
          </a:prstGeom>
          <a:gradFill rotWithShape="1">
            <a:gsLst>
              <a:gs pos="0">
                <a:srgbClr val="FFCCFF"/>
              </a:gs>
              <a:gs pos="100000">
                <a:schemeClr val="bg1"/>
              </a:gs>
            </a:gsLst>
            <a:lin ang="5400000" scaled="1"/>
          </a:gradFill>
          <a:ln w="9525">
            <a:solidFill>
              <a:schemeClr val="tx1"/>
            </a:solidFill>
            <a:miter lim="800000"/>
            <a:headEnd/>
            <a:tailEnd/>
          </a:ln>
          <a:effectLst>
            <a:outerShdw dist="107763" dir="2700000" algn="ctr" rotWithShape="0">
              <a:srgbClr val="808080">
                <a:alpha val="50000"/>
              </a:srgbClr>
            </a:outerShdw>
          </a:effectLst>
        </p:spPr>
        <p:txBody>
          <a:bodyPr wrap="none" anchor="ctr"/>
          <a:lstStyle/>
          <a:p>
            <a:pPr algn="ctr"/>
            <a:r>
              <a:rPr kumimoji="1" lang="zh-TW" altLang="en-US">
                <a:ea typeface="標楷體" pitchFamily="65" charset="-120"/>
              </a:rPr>
              <a:t>月加權平均成本制</a:t>
            </a:r>
          </a:p>
        </p:txBody>
      </p:sp>
      <p:sp>
        <p:nvSpPr>
          <p:cNvPr id="67590" name="Rectangle 6"/>
          <p:cNvSpPr>
            <a:spLocks noChangeArrowheads="1"/>
          </p:cNvSpPr>
          <p:nvPr/>
        </p:nvSpPr>
        <p:spPr bwMode="auto">
          <a:xfrm>
            <a:off x="6156325" y="3141663"/>
            <a:ext cx="2087563" cy="503237"/>
          </a:xfrm>
          <a:prstGeom prst="rect">
            <a:avLst/>
          </a:prstGeom>
          <a:gradFill rotWithShape="1">
            <a:gsLst>
              <a:gs pos="0">
                <a:srgbClr val="FFCCFF"/>
              </a:gs>
              <a:gs pos="100000">
                <a:schemeClr val="bg1"/>
              </a:gs>
            </a:gsLst>
            <a:lin ang="5400000" scaled="1"/>
          </a:gradFill>
          <a:ln w="9525">
            <a:solidFill>
              <a:schemeClr val="tx1"/>
            </a:solidFill>
            <a:miter lim="800000"/>
            <a:headEnd/>
            <a:tailEnd/>
          </a:ln>
          <a:effectLst>
            <a:outerShdw dist="107763" dir="2700000" algn="ctr" rotWithShape="0">
              <a:srgbClr val="808080">
                <a:alpha val="50000"/>
              </a:srgbClr>
            </a:outerShdw>
          </a:effectLst>
        </p:spPr>
        <p:txBody>
          <a:bodyPr wrap="none" anchor="ctr"/>
          <a:lstStyle/>
          <a:p>
            <a:pPr algn="ctr"/>
            <a:r>
              <a:rPr kumimoji="1" lang="zh-TW" altLang="en-US">
                <a:ea typeface="標楷體" pitchFamily="65" charset="-120"/>
              </a:rPr>
              <a:t>標準成本制</a:t>
            </a:r>
          </a:p>
        </p:txBody>
      </p:sp>
      <p:sp>
        <p:nvSpPr>
          <p:cNvPr id="67591" name="AutoShape 7"/>
          <p:cNvSpPr>
            <a:spLocks noChangeArrowheads="1"/>
          </p:cNvSpPr>
          <p:nvPr/>
        </p:nvSpPr>
        <p:spPr bwMode="auto">
          <a:xfrm>
            <a:off x="179388" y="3933825"/>
            <a:ext cx="4105275" cy="2089150"/>
          </a:xfrm>
          <a:prstGeom prst="roundRect">
            <a:avLst>
              <a:gd name="adj" fmla="val 16667"/>
            </a:avLst>
          </a:prstGeom>
          <a:gradFill rotWithShape="1">
            <a:gsLst>
              <a:gs pos="0">
                <a:srgbClr val="CCFFCC"/>
              </a:gs>
              <a:gs pos="50000">
                <a:schemeClr val="bg1"/>
              </a:gs>
              <a:gs pos="100000">
                <a:srgbClr val="CCFFCC"/>
              </a:gs>
            </a:gsLst>
            <a:lin ang="5400000" scaled="1"/>
          </a:gradFill>
          <a:ln w="9525">
            <a:solidFill>
              <a:schemeClr val="tx1"/>
            </a:solidFill>
            <a:round/>
            <a:headEnd/>
            <a:tailEnd/>
          </a:ln>
          <a:effectLst>
            <a:outerShdw dist="107763" dir="2700000" algn="ctr" rotWithShape="0">
              <a:srgbClr val="808080">
                <a:alpha val="50000"/>
              </a:srgbClr>
            </a:outerShdw>
          </a:effectLst>
        </p:spPr>
        <p:txBody>
          <a:bodyPr lIns="54000" rIns="54000"/>
          <a:lstStyle/>
          <a:p>
            <a:pPr marL="342900" indent="-342900">
              <a:lnSpc>
                <a:spcPct val="105000"/>
              </a:lnSpc>
              <a:spcBef>
                <a:spcPct val="30000"/>
              </a:spcBef>
              <a:defRPr/>
            </a:pPr>
            <a:r>
              <a:rPr lang="zh-TW" altLang="en-US" dirty="0">
                <a:effectLst>
                  <a:outerShdw blurRad="38100" dist="38100" dir="2700000" algn="tl">
                    <a:srgbClr val="FFFFFF"/>
                  </a:outerShdw>
                </a:effectLst>
                <a:ea typeface="標楷體" pitchFamily="65" charset="-120"/>
              </a:rPr>
              <a:t>意義</a:t>
            </a:r>
          </a:p>
          <a:p>
            <a:pPr marL="342900" indent="-342900">
              <a:lnSpc>
                <a:spcPct val="105000"/>
              </a:lnSpc>
              <a:spcBef>
                <a:spcPct val="30000"/>
              </a:spcBef>
              <a:buFontTx/>
              <a:buAutoNum type="arabicPeriod"/>
              <a:defRPr/>
            </a:pPr>
            <a:r>
              <a:rPr lang="zh-TW" altLang="en-US" dirty="0">
                <a:effectLst>
                  <a:outerShdw blurRad="38100" dist="38100" dir="2700000" algn="tl">
                    <a:srgbClr val="FFFFFF"/>
                  </a:outerShdw>
                </a:effectLst>
                <a:ea typeface="標楷體" pitchFamily="65" charset="-120"/>
              </a:rPr>
              <a:t>所有商品的</a:t>
            </a:r>
            <a:r>
              <a:rPr lang="zh-TW" altLang="en-US" dirty="0">
                <a:solidFill>
                  <a:srgbClr val="FF0000"/>
                </a:solidFill>
                <a:ea typeface="標楷體" pitchFamily="65" charset="-120"/>
              </a:rPr>
              <a:t>出庫成本</a:t>
            </a:r>
            <a:r>
              <a:rPr lang="zh-TW" altLang="en-US" dirty="0">
                <a:effectLst>
                  <a:outerShdw blurRad="38100" dist="38100" dir="2700000" algn="tl">
                    <a:srgbClr val="FFFFFF"/>
                  </a:outerShdw>
                </a:effectLst>
                <a:ea typeface="標楷體" pitchFamily="65" charset="-120"/>
              </a:rPr>
              <a:t>是以該月份的「</a:t>
            </a:r>
            <a:r>
              <a:rPr lang="zh-TW" altLang="en-US" dirty="0">
                <a:solidFill>
                  <a:srgbClr val="FF0000"/>
                </a:solidFill>
                <a:ea typeface="標楷體" pitchFamily="65" charset="-120"/>
              </a:rPr>
              <a:t>平均單位成本</a:t>
            </a:r>
            <a:r>
              <a:rPr lang="en-US" altLang="zh-TW" dirty="0">
                <a:solidFill>
                  <a:srgbClr val="FF0000"/>
                </a:solidFill>
                <a:ea typeface="標楷體" pitchFamily="65" charset="-120"/>
              </a:rPr>
              <a:t>×</a:t>
            </a:r>
            <a:r>
              <a:rPr lang="zh-TW" altLang="en-US" dirty="0">
                <a:solidFill>
                  <a:srgbClr val="FF0000"/>
                </a:solidFill>
                <a:ea typeface="標楷體" pitchFamily="65" charset="-120"/>
              </a:rPr>
              <a:t>出庫數量</a:t>
            </a:r>
            <a:r>
              <a:rPr lang="zh-TW" altLang="en-US" dirty="0">
                <a:effectLst>
                  <a:outerShdw blurRad="38100" dist="38100" dir="2700000" algn="tl">
                    <a:srgbClr val="FFFFFF"/>
                  </a:outerShdw>
                </a:effectLst>
                <a:ea typeface="標楷體" pitchFamily="65" charset="-120"/>
              </a:rPr>
              <a:t>」計算</a:t>
            </a:r>
          </a:p>
          <a:p>
            <a:pPr marL="342900" indent="-342900">
              <a:lnSpc>
                <a:spcPct val="105000"/>
              </a:lnSpc>
              <a:spcBef>
                <a:spcPct val="30000"/>
              </a:spcBef>
              <a:buFontTx/>
              <a:buAutoNum type="arabicPeriod"/>
              <a:defRPr/>
            </a:pPr>
            <a:r>
              <a:rPr lang="zh-TW" altLang="en-US" dirty="0">
                <a:effectLst>
                  <a:outerShdw blurRad="38100" dist="38100" dir="2700000" algn="tl">
                    <a:srgbClr val="FFFFFF"/>
                  </a:outerShdw>
                </a:effectLst>
                <a:ea typeface="標楷體" pitchFamily="65" charset="-120"/>
              </a:rPr>
              <a:t>計算公式：請參考</a:t>
            </a:r>
            <a:r>
              <a:rPr lang="en-US" altLang="zh-TW" dirty="0" smtClean="0">
                <a:effectLst>
                  <a:outerShdw blurRad="38100" dist="38100" dir="2700000" algn="tl">
                    <a:srgbClr val="FFFFFF"/>
                  </a:outerShdw>
                </a:effectLst>
                <a:ea typeface="標楷體" pitchFamily="65" charset="-120"/>
              </a:rPr>
              <a:t>P3-3</a:t>
            </a:r>
            <a:endParaRPr lang="en-US" altLang="zh-TW" dirty="0">
              <a:effectLst>
                <a:outerShdw blurRad="38100" dist="38100" dir="2700000" algn="tl">
                  <a:srgbClr val="FFFFFF"/>
                </a:outerShdw>
              </a:effectLst>
              <a:ea typeface="標楷體" pitchFamily="65" charset="-120"/>
            </a:endParaRPr>
          </a:p>
          <a:p>
            <a:pPr marL="342900" indent="-342900">
              <a:lnSpc>
                <a:spcPct val="105000"/>
              </a:lnSpc>
              <a:spcBef>
                <a:spcPct val="30000"/>
              </a:spcBef>
              <a:defRPr/>
            </a:pPr>
            <a:r>
              <a:rPr lang="zh-TW" altLang="en-US" dirty="0">
                <a:effectLst>
                  <a:outerShdw blurRad="38100" dist="38100" dir="2700000" algn="tl">
                    <a:srgbClr val="FFFFFF"/>
                  </a:outerShdw>
                </a:effectLst>
                <a:ea typeface="標楷體" pitchFamily="65" charset="-120"/>
              </a:rPr>
              <a:t>  </a:t>
            </a:r>
            <a:endParaRPr lang="en-US" altLang="zh-TW" dirty="0">
              <a:effectLst>
                <a:outerShdw blurRad="38100" dist="38100" dir="2700000" algn="tl">
                  <a:srgbClr val="FFFFFF"/>
                </a:outerShdw>
              </a:effectLst>
              <a:ea typeface="標楷體" pitchFamily="65" charset="-120"/>
            </a:endParaRPr>
          </a:p>
        </p:txBody>
      </p:sp>
      <p:sp>
        <p:nvSpPr>
          <p:cNvPr id="67592" name="AutoShape 8"/>
          <p:cNvSpPr>
            <a:spLocks noChangeArrowheads="1"/>
          </p:cNvSpPr>
          <p:nvPr/>
        </p:nvSpPr>
        <p:spPr bwMode="auto">
          <a:xfrm>
            <a:off x="4787900" y="3933825"/>
            <a:ext cx="4176713" cy="1223963"/>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lIns="54000" rIns="54000"/>
          <a:lstStyle/>
          <a:p>
            <a:pPr marL="342900" indent="-342900">
              <a:defRPr/>
            </a:pPr>
            <a:r>
              <a:rPr lang="zh-TW" altLang="en-US">
                <a:effectLst>
                  <a:outerShdw blurRad="38100" dist="38100" dir="2700000" algn="tl">
                    <a:srgbClr val="FFFFFF"/>
                  </a:outerShdw>
                </a:effectLst>
                <a:ea typeface="標楷體" pitchFamily="65" charset="-120"/>
              </a:rPr>
              <a:t>意義</a:t>
            </a:r>
          </a:p>
          <a:p>
            <a:pPr marL="342900" indent="-342900">
              <a:buFontTx/>
              <a:buAutoNum type="arabicPeriod"/>
              <a:defRPr/>
            </a:pPr>
            <a:r>
              <a:rPr lang="zh-TW" altLang="en-US">
                <a:effectLst>
                  <a:outerShdw blurRad="38100" dist="38100" dir="2700000" algn="tl">
                    <a:srgbClr val="FFFFFF"/>
                  </a:outerShdw>
                </a:effectLst>
                <a:ea typeface="標楷體" pitchFamily="65" charset="-120"/>
              </a:rPr>
              <a:t>所有存貨價值都以 </a:t>
            </a:r>
            <a:r>
              <a:rPr lang="en-US" altLang="zh-TW">
                <a:effectLst>
                  <a:outerShdw blurRad="38100" dist="38100" dir="2700000" algn="tl">
                    <a:srgbClr val="FFFFFF"/>
                  </a:outerShdw>
                </a:effectLst>
                <a:ea typeface="標楷體" pitchFamily="65" charset="-120"/>
              </a:rPr>
              <a:t>“</a:t>
            </a:r>
            <a:r>
              <a:rPr lang="zh-TW" altLang="en-US">
                <a:solidFill>
                  <a:srgbClr val="0000FF"/>
                </a:solidFill>
                <a:ea typeface="標楷體" pitchFamily="65" charset="-120"/>
              </a:rPr>
              <a:t>一定</a:t>
            </a:r>
            <a:r>
              <a:rPr lang="en-US" altLang="zh-TW">
                <a:effectLst>
                  <a:outerShdw blurRad="38100" dist="38100" dir="2700000" algn="tl">
                    <a:srgbClr val="FFFFFF"/>
                  </a:outerShdw>
                </a:effectLst>
                <a:ea typeface="標楷體" pitchFamily="65" charset="-120"/>
              </a:rPr>
              <a:t>” </a:t>
            </a:r>
            <a:r>
              <a:rPr lang="zh-TW" altLang="en-US">
                <a:effectLst>
                  <a:outerShdw blurRad="38100" dist="38100" dir="2700000" algn="tl">
                    <a:srgbClr val="FFFFFF"/>
                  </a:outerShdw>
                </a:effectLst>
                <a:ea typeface="標楷體" pitchFamily="65" charset="-120"/>
              </a:rPr>
              <a:t>的金額來認定，無關進貨的高低</a:t>
            </a:r>
          </a:p>
        </p:txBody>
      </p:sp>
      <p:sp>
        <p:nvSpPr>
          <p:cNvPr id="55304" name="Line 8"/>
          <p:cNvSpPr>
            <a:spLocks noChangeShapeType="1"/>
          </p:cNvSpPr>
          <p:nvPr/>
        </p:nvSpPr>
        <p:spPr bwMode="auto">
          <a:xfrm>
            <a:off x="4716463" y="28527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5305" name="Line 9"/>
          <p:cNvSpPr>
            <a:spLocks noChangeShapeType="1"/>
          </p:cNvSpPr>
          <p:nvPr/>
        </p:nvSpPr>
        <p:spPr bwMode="auto">
          <a:xfrm>
            <a:off x="2268538" y="2997200"/>
            <a:ext cx="4967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5306" name="Line 10"/>
          <p:cNvSpPr>
            <a:spLocks noChangeShapeType="1"/>
          </p:cNvSpPr>
          <p:nvPr/>
        </p:nvSpPr>
        <p:spPr bwMode="auto">
          <a:xfrm>
            <a:off x="2268538" y="29972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5307" name="Line 11"/>
          <p:cNvSpPr>
            <a:spLocks noChangeShapeType="1"/>
          </p:cNvSpPr>
          <p:nvPr/>
        </p:nvSpPr>
        <p:spPr bwMode="auto">
          <a:xfrm>
            <a:off x="7235825" y="29972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 name="AutoShape 7"/>
          <p:cNvSpPr>
            <a:spLocks noChangeArrowheads="1"/>
          </p:cNvSpPr>
          <p:nvPr/>
        </p:nvSpPr>
        <p:spPr bwMode="auto">
          <a:xfrm>
            <a:off x="179387" y="3933825"/>
            <a:ext cx="4105275" cy="2447925"/>
          </a:xfrm>
          <a:prstGeom prst="roundRect">
            <a:avLst>
              <a:gd name="adj" fmla="val 16667"/>
            </a:avLst>
          </a:prstGeom>
          <a:gradFill rotWithShape="1">
            <a:gsLst>
              <a:gs pos="0">
                <a:srgbClr val="CCFFCC"/>
              </a:gs>
              <a:gs pos="50000">
                <a:schemeClr val="bg1"/>
              </a:gs>
              <a:gs pos="100000">
                <a:srgbClr val="CCFFCC"/>
              </a:gs>
            </a:gsLst>
            <a:lin ang="5400000" scaled="1"/>
          </a:gradFill>
          <a:ln w="9525">
            <a:solidFill>
              <a:schemeClr val="tx1"/>
            </a:solidFill>
            <a:round/>
            <a:headEnd/>
            <a:tailEnd/>
          </a:ln>
          <a:effectLst>
            <a:outerShdw dist="107763" dir="2700000" algn="ctr" rotWithShape="0">
              <a:srgbClr val="808080">
                <a:alpha val="50000"/>
              </a:srgbClr>
            </a:outerShdw>
          </a:effectLst>
        </p:spPr>
        <p:txBody>
          <a:bodyPr lIns="54000" rIns="54000"/>
          <a:lstStyle/>
          <a:p>
            <a:pPr marL="342900" indent="-342900">
              <a:defRPr/>
            </a:pPr>
            <a:r>
              <a:rPr lang="zh-TW" altLang="en-US" dirty="0">
                <a:effectLst>
                  <a:outerShdw blurRad="38100" dist="38100" dir="2700000" algn="tl">
                    <a:srgbClr val="FFFFFF"/>
                  </a:outerShdw>
                </a:effectLst>
                <a:ea typeface="標楷體" pitchFamily="65" charset="-120"/>
              </a:rPr>
              <a:t>意義</a:t>
            </a:r>
          </a:p>
          <a:p>
            <a:pPr marL="342900" indent="-342900">
              <a:lnSpc>
                <a:spcPct val="105000"/>
              </a:lnSpc>
              <a:spcBef>
                <a:spcPct val="25000"/>
              </a:spcBef>
              <a:defRPr/>
            </a:pPr>
            <a:r>
              <a:rPr lang="en-US" altLang="zh-TW" dirty="0">
                <a:effectLst>
                  <a:outerShdw blurRad="38100" dist="38100" dir="2700000" algn="tl">
                    <a:srgbClr val="FFFFFF"/>
                  </a:outerShdw>
                </a:effectLst>
                <a:ea typeface="標楷體" pitchFamily="65" charset="-120"/>
              </a:rPr>
              <a:t>3.   </a:t>
            </a:r>
            <a:r>
              <a:rPr lang="zh-TW" altLang="en-US" dirty="0">
                <a:effectLst>
                  <a:outerShdw blurRad="38100" dist="38100" dir="2700000" algn="tl">
                    <a:srgbClr val="FFFFFF"/>
                  </a:outerShdw>
                </a:effectLst>
                <a:ea typeface="標楷體" pitchFamily="65" charset="-120"/>
              </a:rPr>
              <a:t>當該月進貨單價較</a:t>
            </a:r>
            <a:r>
              <a:rPr lang="zh-TW" altLang="en-US" dirty="0">
                <a:solidFill>
                  <a:srgbClr val="FF0000"/>
                </a:solidFill>
                <a:ea typeface="標楷體" pitchFamily="65" charset="-120"/>
              </a:rPr>
              <a:t>高</a:t>
            </a:r>
            <a:r>
              <a:rPr lang="zh-TW" altLang="en-US" dirty="0">
                <a:effectLst>
                  <a:outerShdw blurRad="38100" dist="38100" dir="2700000" algn="tl">
                    <a:srgbClr val="FFFFFF"/>
                  </a:outerShdw>
                </a:effectLst>
                <a:ea typeface="標楷體" pitchFamily="65" charset="-120"/>
              </a:rPr>
              <a:t>時，該月份平均單位成本就會跟著</a:t>
            </a:r>
            <a:r>
              <a:rPr lang="zh-TW" altLang="en-US" dirty="0">
                <a:solidFill>
                  <a:srgbClr val="FF0000"/>
                </a:solidFill>
                <a:ea typeface="標楷體" pitchFamily="65" charset="-120"/>
              </a:rPr>
              <a:t>提高</a:t>
            </a:r>
            <a:r>
              <a:rPr lang="zh-TW" altLang="en-US" dirty="0">
                <a:effectLst>
                  <a:outerShdw blurRad="38100" dist="38100" dir="2700000" algn="tl">
                    <a:srgbClr val="FFFFFF"/>
                  </a:outerShdw>
                </a:effectLst>
                <a:ea typeface="標楷體" pitchFamily="65" charset="-120"/>
              </a:rPr>
              <a:t>，進貨單價較低時，該月份平均單位成本就會跟著降低</a:t>
            </a:r>
          </a:p>
          <a:p>
            <a:pPr marL="342900" indent="-342900">
              <a:lnSpc>
                <a:spcPct val="105000"/>
              </a:lnSpc>
              <a:spcBef>
                <a:spcPct val="25000"/>
              </a:spcBef>
              <a:defRPr/>
            </a:pPr>
            <a:r>
              <a:rPr lang="en-US" altLang="zh-TW" dirty="0">
                <a:effectLst>
                  <a:outerShdw blurRad="38100" dist="38100" dir="2700000" algn="tl">
                    <a:srgbClr val="FFFFFF"/>
                  </a:outerShdw>
                </a:effectLst>
                <a:ea typeface="標楷體" pitchFamily="65" charset="-120"/>
              </a:rPr>
              <a:t>4.   </a:t>
            </a:r>
            <a:r>
              <a:rPr lang="zh-TW" altLang="en-US" dirty="0">
                <a:effectLst>
                  <a:outerShdw blurRad="38100" dist="38100" dir="2700000" algn="tl">
                    <a:srgbClr val="FFFFFF"/>
                  </a:outerShdw>
                </a:effectLst>
                <a:ea typeface="標楷體" pitchFamily="65" charset="-120"/>
              </a:rPr>
              <a:t>處理上雖較為複雜，但較能反應實際銷貨成本</a:t>
            </a:r>
          </a:p>
        </p:txBody>
      </p:sp>
      <p:sp>
        <p:nvSpPr>
          <p:cNvPr id="3" name="AutoShape 8"/>
          <p:cNvSpPr>
            <a:spLocks noChangeArrowheads="1"/>
          </p:cNvSpPr>
          <p:nvPr/>
        </p:nvSpPr>
        <p:spPr bwMode="auto">
          <a:xfrm>
            <a:off x="4716463" y="3933825"/>
            <a:ext cx="4249737" cy="2663825"/>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lIns="54000" rIns="54000"/>
          <a:lstStyle/>
          <a:p>
            <a:pPr marL="92075" indent="-92075">
              <a:lnSpc>
                <a:spcPct val="105000"/>
              </a:lnSpc>
              <a:spcBef>
                <a:spcPct val="20000"/>
              </a:spcBef>
              <a:defRPr/>
            </a:pPr>
            <a:r>
              <a:rPr lang="zh-TW" altLang="en-US">
                <a:effectLst>
                  <a:outerShdw blurRad="38100" dist="38100" dir="2700000" algn="tl">
                    <a:srgbClr val="FFFFFF"/>
                  </a:outerShdw>
                </a:effectLst>
                <a:ea typeface="標楷體" pitchFamily="65" charset="-120"/>
              </a:rPr>
              <a:t>例如</a:t>
            </a:r>
          </a:p>
          <a:p>
            <a:pPr marL="92075" indent="-92075">
              <a:lnSpc>
                <a:spcPct val="105000"/>
              </a:lnSpc>
              <a:spcBef>
                <a:spcPct val="20000"/>
              </a:spcBef>
              <a:defRPr/>
            </a:pPr>
            <a:r>
              <a:rPr lang="en-US" altLang="zh-TW" dirty="0">
                <a:effectLst>
                  <a:outerShdw blurRad="38100" dist="38100" dir="2700000" algn="tl">
                    <a:srgbClr val="FFFFFF"/>
                  </a:outerShdw>
                </a:effectLst>
                <a:ea typeface="標楷體" pitchFamily="65" charset="-120"/>
              </a:rPr>
              <a:t>a. </a:t>
            </a:r>
            <a:r>
              <a:rPr lang="zh-TW" altLang="en-US" sz="1600">
                <a:effectLst>
                  <a:outerShdw blurRad="38100" dist="38100" dir="2700000" algn="tl">
                    <a:srgbClr val="FFFFFF"/>
                  </a:outerShdw>
                </a:effectLst>
                <a:ea typeface="標楷體" pitchFamily="65" charset="-120"/>
              </a:rPr>
              <a:t>某個十字螺絲，認定標準成本為</a:t>
            </a:r>
            <a:r>
              <a:rPr lang="en-US" altLang="zh-TW" sz="1600" dirty="0">
                <a:effectLst>
                  <a:outerShdw blurRad="38100" dist="38100" dir="2700000" algn="tl">
                    <a:srgbClr val="FFFFFF"/>
                  </a:outerShdw>
                </a:effectLst>
                <a:ea typeface="標楷體" pitchFamily="65" charset="-120"/>
              </a:rPr>
              <a:t>0.5</a:t>
            </a:r>
            <a:br>
              <a:rPr lang="en-US" altLang="zh-TW" sz="1600" dirty="0">
                <a:effectLst>
                  <a:outerShdw blurRad="38100" dist="38100" dir="2700000" algn="tl">
                    <a:srgbClr val="FFFFFF"/>
                  </a:outerShdw>
                </a:effectLst>
                <a:ea typeface="標楷體" pitchFamily="65" charset="-120"/>
              </a:rPr>
            </a:br>
            <a:r>
              <a:rPr lang="en-US" altLang="zh-TW" sz="1600" dirty="0">
                <a:effectLst>
                  <a:outerShdw blurRad="38100" dist="38100" dir="2700000" algn="tl">
                    <a:srgbClr val="FFFFFF"/>
                  </a:outerShdw>
                </a:effectLst>
                <a:ea typeface="標楷體" pitchFamily="65" charset="-120"/>
              </a:rPr>
              <a:t>    </a:t>
            </a:r>
            <a:r>
              <a:rPr lang="zh-TW" altLang="en-US" sz="1600">
                <a:effectLst>
                  <a:outerShdw blurRad="38100" dist="38100" dir="2700000" algn="tl">
                    <a:srgbClr val="FFFFFF"/>
                  </a:outerShdw>
                </a:effectLst>
                <a:ea typeface="標楷體" pitchFamily="65" charset="-120"/>
              </a:rPr>
              <a:t>元，當存貨有</a:t>
            </a:r>
            <a:r>
              <a:rPr lang="en-US" altLang="zh-TW" sz="1600" dirty="0">
                <a:effectLst>
                  <a:outerShdw blurRad="38100" dist="38100" dir="2700000" algn="tl">
                    <a:srgbClr val="FFFFFF"/>
                  </a:outerShdw>
                </a:effectLst>
                <a:ea typeface="標楷體" pitchFamily="65" charset="-120"/>
              </a:rPr>
              <a:t>300pcs</a:t>
            </a:r>
            <a:r>
              <a:rPr lang="zh-TW" altLang="en-US" sz="1600">
                <a:effectLst>
                  <a:outerShdw blurRad="38100" dist="38100" dir="2700000" algn="tl">
                    <a:srgbClr val="FFFFFF"/>
                  </a:outerShdw>
                </a:effectLst>
                <a:ea typeface="標楷體" pitchFamily="65" charset="-120"/>
              </a:rPr>
              <a:t>，其存貨價值就是</a:t>
            </a:r>
            <a:br>
              <a:rPr lang="zh-TW" altLang="en-US" sz="1600">
                <a:effectLst>
                  <a:outerShdw blurRad="38100" dist="38100" dir="2700000" algn="tl">
                    <a:srgbClr val="FFFFFF"/>
                  </a:outerShdw>
                </a:effectLst>
                <a:ea typeface="標楷體" pitchFamily="65" charset="-120"/>
              </a:rPr>
            </a:br>
            <a:r>
              <a:rPr lang="zh-TW" altLang="en-US" sz="1600">
                <a:effectLst>
                  <a:outerShdw blurRad="38100" dist="38100" dir="2700000" algn="tl">
                    <a:srgbClr val="FFFFFF"/>
                  </a:outerShdw>
                </a:effectLst>
                <a:ea typeface="標楷體" pitchFamily="65" charset="-120"/>
              </a:rPr>
              <a:t>     </a:t>
            </a:r>
            <a:r>
              <a:rPr lang="en-US" altLang="zh-TW" sz="1600" dirty="0">
                <a:effectLst>
                  <a:outerShdw blurRad="38100" dist="38100" dir="2700000" algn="tl">
                    <a:srgbClr val="FFFFFF"/>
                  </a:outerShdw>
                </a:effectLst>
                <a:ea typeface="標楷體" pitchFamily="65" charset="-120"/>
              </a:rPr>
              <a:t>150</a:t>
            </a:r>
            <a:r>
              <a:rPr lang="zh-TW" altLang="en-US" sz="1600">
                <a:effectLst>
                  <a:outerShdw blurRad="38100" dist="38100" dir="2700000" algn="tl">
                    <a:srgbClr val="FFFFFF"/>
                  </a:outerShdw>
                </a:effectLst>
                <a:ea typeface="標楷體" pitchFamily="65" charset="-120"/>
              </a:rPr>
              <a:t>元</a:t>
            </a:r>
          </a:p>
          <a:p>
            <a:pPr marL="92075" indent="-92075">
              <a:lnSpc>
                <a:spcPct val="105000"/>
              </a:lnSpc>
              <a:spcBef>
                <a:spcPct val="20000"/>
              </a:spcBef>
              <a:defRPr/>
            </a:pPr>
            <a:r>
              <a:rPr lang="en-US" altLang="zh-TW" sz="1600" dirty="0">
                <a:effectLst>
                  <a:outerShdw blurRad="38100" dist="38100" dir="2700000" algn="tl">
                    <a:srgbClr val="FFFFFF"/>
                  </a:outerShdw>
                </a:effectLst>
                <a:ea typeface="標楷體" pitchFamily="65" charset="-120"/>
              </a:rPr>
              <a:t>b. </a:t>
            </a:r>
            <a:r>
              <a:rPr lang="zh-TW" altLang="en-US" sz="1600">
                <a:effectLst>
                  <a:outerShdw blurRad="38100" dist="38100" dir="2700000" algn="tl">
                    <a:srgbClr val="FFFFFF"/>
                  </a:outerShdw>
                </a:effectLst>
                <a:ea typeface="標楷體" pitchFamily="65" charset="-120"/>
              </a:rPr>
              <a:t>當進貨</a:t>
            </a:r>
            <a:r>
              <a:rPr lang="en-US" altLang="zh-TW" sz="1600" dirty="0">
                <a:effectLst>
                  <a:outerShdw blurRad="38100" dist="38100" dir="2700000" algn="tl">
                    <a:srgbClr val="FFFFFF"/>
                  </a:outerShdw>
                </a:effectLst>
                <a:ea typeface="標楷體" pitchFamily="65" charset="-120"/>
              </a:rPr>
              <a:t>1</a:t>
            </a:r>
            <a:r>
              <a:rPr lang="zh-TW" altLang="en-US" sz="1600">
                <a:effectLst>
                  <a:outerShdw blurRad="38100" dist="38100" dir="2700000" algn="tl">
                    <a:srgbClr val="FFFFFF"/>
                  </a:outerShdw>
                </a:effectLst>
                <a:ea typeface="標楷體" pitchFamily="65" charset="-120"/>
              </a:rPr>
              <a:t>批數量為</a:t>
            </a:r>
            <a:r>
              <a:rPr lang="en-US" altLang="zh-TW" sz="1600" dirty="0">
                <a:effectLst>
                  <a:outerShdw blurRad="38100" dist="38100" dir="2700000" algn="tl">
                    <a:srgbClr val="FFFFFF"/>
                  </a:outerShdw>
                </a:effectLst>
                <a:ea typeface="標楷體" pitchFamily="65" charset="-120"/>
              </a:rPr>
              <a:t>10,000pcs</a:t>
            </a:r>
            <a:r>
              <a:rPr lang="zh-TW" altLang="en-US" sz="1600">
                <a:effectLst>
                  <a:outerShdw blurRad="38100" dist="38100" dir="2700000" algn="tl">
                    <a:srgbClr val="FFFFFF"/>
                  </a:outerShdw>
                </a:effectLst>
                <a:ea typeface="標楷體" pitchFamily="65" charset="-120"/>
              </a:rPr>
              <a:t>，廠商特惠</a:t>
            </a:r>
            <a:br>
              <a:rPr lang="zh-TW" altLang="en-US" sz="1600">
                <a:effectLst>
                  <a:outerShdw blurRad="38100" dist="38100" dir="2700000" algn="tl">
                    <a:srgbClr val="FFFFFF"/>
                  </a:outerShdw>
                </a:effectLst>
                <a:ea typeface="標楷體" pitchFamily="65" charset="-120"/>
              </a:rPr>
            </a:br>
            <a:r>
              <a:rPr lang="zh-TW" altLang="en-US" sz="1600">
                <a:effectLst>
                  <a:outerShdw blurRad="38100" dist="38100" dir="2700000" algn="tl">
                    <a:srgbClr val="FFFFFF"/>
                  </a:outerShdw>
                </a:effectLst>
                <a:ea typeface="標楷體" pitchFamily="65" charset="-120"/>
              </a:rPr>
              <a:t>    價</a:t>
            </a:r>
            <a:r>
              <a:rPr lang="en-US" altLang="zh-TW" sz="1600" dirty="0">
                <a:effectLst>
                  <a:outerShdw blurRad="38100" dist="38100" dir="2700000" algn="tl">
                    <a:srgbClr val="FFFFFF"/>
                  </a:outerShdw>
                </a:effectLst>
                <a:ea typeface="標楷體" pitchFamily="65" charset="-120"/>
              </a:rPr>
              <a:t>0.45</a:t>
            </a:r>
            <a:r>
              <a:rPr lang="zh-TW" altLang="en-US" sz="1600">
                <a:effectLst>
                  <a:outerShdw blurRad="38100" dist="38100" dir="2700000" algn="tl">
                    <a:srgbClr val="FFFFFF"/>
                  </a:outerShdw>
                </a:effectLst>
                <a:ea typeface="標楷體" pitchFamily="65" charset="-120"/>
              </a:rPr>
              <a:t>元</a:t>
            </a:r>
            <a:r>
              <a:rPr lang="en-US" altLang="zh-TW" sz="1600" dirty="0">
                <a:effectLst>
                  <a:outerShdw blurRad="38100" dist="38100" dir="2700000" algn="tl">
                    <a:srgbClr val="FFFFFF"/>
                  </a:outerShdw>
                </a:effectLst>
                <a:ea typeface="標楷體" pitchFamily="65" charset="-120"/>
              </a:rPr>
              <a:t>/</a:t>
            </a:r>
            <a:r>
              <a:rPr lang="en-US" altLang="zh-TW" sz="1600" dirty="0" err="1">
                <a:effectLst>
                  <a:outerShdw blurRad="38100" dist="38100" dir="2700000" algn="tl">
                    <a:srgbClr val="FFFFFF"/>
                  </a:outerShdw>
                </a:effectLst>
                <a:ea typeface="標楷體" pitchFamily="65" charset="-120"/>
              </a:rPr>
              <a:t>pcs</a:t>
            </a:r>
            <a:r>
              <a:rPr lang="zh-TW" altLang="en-US" sz="1600">
                <a:effectLst>
                  <a:outerShdw blurRad="38100" dist="38100" dir="2700000" algn="tl">
                    <a:srgbClr val="FFFFFF"/>
                  </a:outerShdw>
                </a:effectLst>
                <a:ea typeface="標楷體" pitchFamily="65" charset="-120"/>
              </a:rPr>
              <a:t>，每</a:t>
            </a:r>
            <a:r>
              <a:rPr lang="en-US" altLang="zh-TW" sz="1600">
                <a:effectLst>
                  <a:outerShdw blurRad="38100" dist="38100" dir="2700000" algn="tl">
                    <a:srgbClr val="FFFFFF"/>
                  </a:outerShdw>
                </a:effectLst>
                <a:ea typeface="標楷體" pitchFamily="65" charset="-120"/>
              </a:rPr>
              <a:t>pcs</a:t>
            </a:r>
            <a:r>
              <a:rPr lang="zh-TW" altLang="en-US" sz="1600">
                <a:effectLst>
                  <a:outerShdw blurRad="38100" dist="38100" dir="2700000" algn="tl">
                    <a:srgbClr val="FFFFFF"/>
                  </a:outerShdw>
                </a:effectLst>
                <a:ea typeface="標楷體" pitchFamily="65" charset="-120"/>
              </a:rPr>
              <a:t>價值仍為</a:t>
            </a:r>
            <a:r>
              <a:rPr lang="en-US" altLang="zh-TW" sz="1600">
                <a:effectLst>
                  <a:outerShdw blurRad="38100" dist="38100" dir="2700000" algn="tl">
                    <a:srgbClr val="FFFFFF"/>
                  </a:outerShdw>
                </a:effectLst>
                <a:ea typeface="標楷體" pitchFamily="65" charset="-120"/>
              </a:rPr>
              <a:t>0.5</a:t>
            </a:r>
            <a:r>
              <a:rPr lang="zh-TW" altLang="en-US" sz="1600">
                <a:effectLst>
                  <a:outerShdw blurRad="38100" dist="38100" dir="2700000" algn="tl">
                    <a:srgbClr val="FFFFFF"/>
                  </a:outerShdw>
                </a:effectLst>
                <a:ea typeface="標楷體" pitchFamily="65" charset="-120"/>
              </a:rPr>
              <a:t>元</a:t>
            </a:r>
          </a:p>
          <a:p>
            <a:pPr marL="92075" indent="-92075">
              <a:lnSpc>
                <a:spcPct val="105000"/>
              </a:lnSpc>
              <a:spcBef>
                <a:spcPct val="20000"/>
              </a:spcBef>
              <a:defRPr/>
            </a:pPr>
            <a:r>
              <a:rPr lang="en-US" altLang="zh-TW" sz="1600">
                <a:effectLst>
                  <a:outerShdw blurRad="38100" dist="38100" dir="2700000" algn="tl">
                    <a:srgbClr val="FFFFFF"/>
                  </a:outerShdw>
                </a:effectLst>
                <a:ea typeface="標楷體" pitchFamily="65" charset="-120"/>
              </a:rPr>
              <a:t>c. </a:t>
            </a:r>
            <a:r>
              <a:rPr lang="zh-TW" altLang="en-US" sz="1600">
                <a:effectLst>
                  <a:outerShdw blurRad="38100" dist="38100" dir="2700000" algn="tl">
                    <a:srgbClr val="FFFFFF"/>
                  </a:outerShdw>
                </a:effectLst>
                <a:ea typeface="標楷體" pitchFamily="65" charset="-120"/>
              </a:rPr>
              <a:t>存貨總價值 </a:t>
            </a:r>
            <a:r>
              <a:rPr lang="en-US" altLang="zh-TW" sz="1600">
                <a:effectLst>
                  <a:outerShdw blurRad="38100" dist="38100" dir="2700000" algn="tl">
                    <a:srgbClr val="FFFFFF"/>
                  </a:outerShdw>
                </a:effectLst>
                <a:ea typeface="標楷體" pitchFamily="65" charset="-120"/>
              </a:rPr>
              <a:t>(300+10,000) </a:t>
            </a:r>
            <a:r>
              <a:rPr lang="en-US" altLang="zh-TW" sz="1600">
                <a:effectLst>
                  <a:outerShdw blurRad="38100" dist="38100" dir="2700000" algn="tl">
                    <a:srgbClr val="FFFFFF"/>
                  </a:outerShdw>
                </a:effectLst>
                <a:latin typeface="Arial" charset="0"/>
                <a:ea typeface="新細明體" charset="-120"/>
              </a:rPr>
              <a:t>× </a:t>
            </a:r>
            <a:r>
              <a:rPr lang="en-US" altLang="zh-TW" sz="1600">
                <a:effectLst>
                  <a:outerShdw blurRad="38100" dist="38100" dir="2700000" algn="tl">
                    <a:srgbClr val="FFFFFF"/>
                  </a:outerShdw>
                </a:effectLst>
                <a:ea typeface="標楷體" pitchFamily="65" charset="-120"/>
              </a:rPr>
              <a:t>0.5</a:t>
            </a:r>
            <a:r>
              <a:rPr lang="zh-TW" altLang="en-US" sz="1600">
                <a:effectLst>
                  <a:outerShdw blurRad="38100" dist="38100" dir="2700000" algn="tl">
                    <a:srgbClr val="FFFFFF"/>
                  </a:outerShdw>
                </a:effectLst>
                <a:ea typeface="標楷體" pitchFamily="65" charset="-120"/>
              </a:rPr>
              <a:t>＝</a:t>
            </a:r>
            <a:r>
              <a:rPr lang="en-US" altLang="zh-TW" sz="1600">
                <a:effectLst>
                  <a:outerShdw blurRad="38100" dist="38100" dir="2700000" algn="tl">
                    <a:srgbClr val="FFFFFF"/>
                  </a:outerShdw>
                </a:effectLst>
                <a:ea typeface="標楷體" pitchFamily="65" charset="-120"/>
              </a:rPr>
              <a:t>5,150</a:t>
            </a:r>
            <a:r>
              <a:rPr lang="zh-TW" altLang="en-US" sz="1600">
                <a:effectLst>
                  <a:outerShdw blurRad="38100" dist="38100" dir="2700000" algn="tl">
                    <a:srgbClr val="FFFFFF"/>
                  </a:outerShdw>
                </a:effectLst>
                <a:ea typeface="標楷體" pitchFamily="65" charset="-120"/>
              </a:rPr>
              <a:t>元</a:t>
            </a:r>
          </a:p>
          <a:p>
            <a:pPr marL="92075" indent="-92075">
              <a:lnSpc>
                <a:spcPct val="105000"/>
              </a:lnSpc>
              <a:spcBef>
                <a:spcPct val="20000"/>
              </a:spcBef>
              <a:defRPr/>
            </a:pPr>
            <a:r>
              <a:rPr lang="en-US" altLang="zh-TW" sz="1600">
                <a:effectLst>
                  <a:outerShdw blurRad="38100" dist="38100" dir="2700000" algn="tl">
                    <a:srgbClr val="FFFFFF"/>
                  </a:outerShdw>
                </a:effectLst>
                <a:ea typeface="標楷體" pitchFamily="65" charset="-120"/>
              </a:rPr>
              <a:t>d. </a:t>
            </a:r>
            <a:r>
              <a:rPr lang="zh-TW" altLang="en-US" sz="1600">
                <a:effectLst>
                  <a:outerShdw blurRad="38100" dist="38100" dir="2700000" algn="tl">
                    <a:srgbClr val="FFFFFF"/>
                  </a:outerShdw>
                </a:effectLst>
                <a:ea typeface="標楷體" pitchFamily="65" charset="-120"/>
              </a:rPr>
              <a:t>領出</a:t>
            </a:r>
            <a:r>
              <a:rPr lang="en-US" altLang="zh-TW" sz="1600">
                <a:effectLst>
                  <a:outerShdw blurRad="38100" dist="38100" dir="2700000" algn="tl">
                    <a:srgbClr val="FFFFFF"/>
                  </a:outerShdw>
                </a:effectLst>
                <a:ea typeface="標楷體" pitchFamily="65" charset="-120"/>
              </a:rPr>
              <a:t>100pcs</a:t>
            </a:r>
            <a:r>
              <a:rPr lang="zh-TW" altLang="en-US" sz="1600">
                <a:effectLst>
                  <a:outerShdw blurRad="38100" dist="38100" dir="2700000" algn="tl">
                    <a:srgbClr val="FFFFFF"/>
                  </a:outerShdw>
                </a:effectLst>
                <a:ea typeface="標楷體" pitchFamily="65" charset="-120"/>
              </a:rPr>
              <a:t>，領料成本＝</a:t>
            </a:r>
            <a:r>
              <a:rPr lang="en-US" altLang="zh-TW" sz="1600">
                <a:effectLst>
                  <a:outerShdw blurRad="38100" dist="38100" dir="2700000" algn="tl">
                    <a:srgbClr val="FFFFFF"/>
                  </a:outerShdw>
                </a:effectLst>
                <a:ea typeface="標楷體" pitchFamily="65" charset="-120"/>
              </a:rPr>
              <a:t>50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588"/>
                                        </p:tgtEl>
                                        <p:attrNameLst>
                                          <p:attrName>style.visibility</p:attrName>
                                        </p:attrNameLst>
                                      </p:cBhvr>
                                      <p:to>
                                        <p:strVal val="visible"/>
                                      </p:to>
                                    </p:set>
                                    <p:animEffect transition="in" filter="blinds(horizontal)">
                                      <p:cBhvr>
                                        <p:cTn id="12" dur="500"/>
                                        <p:tgtEl>
                                          <p:spTgt spid="67588"/>
                                        </p:tgtEl>
                                      </p:cBhvr>
                                    </p:animEffect>
                                  </p:childTnLst>
                                </p:cTn>
                              </p:par>
                            </p:childTnLst>
                          </p:cTn>
                        </p:par>
                        <p:par>
                          <p:cTn id="13" fill="hold" nodeType="afterGroup">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55304"/>
                                        </p:tgtEl>
                                        <p:attrNameLst>
                                          <p:attrName>style.visibility</p:attrName>
                                        </p:attrNameLst>
                                      </p:cBhvr>
                                      <p:to>
                                        <p:strVal val="visible"/>
                                      </p:to>
                                    </p:set>
                                    <p:animEffect transition="in" filter="checkerboard(across)">
                                      <p:cBhvr>
                                        <p:cTn id="16" dur="500"/>
                                        <p:tgtEl>
                                          <p:spTgt spid="55304"/>
                                        </p:tgtEl>
                                      </p:cBhvr>
                                    </p:animEffect>
                                  </p:childTnLst>
                                </p:cTn>
                              </p:par>
                            </p:childTnLst>
                          </p:cTn>
                        </p:par>
                        <p:par>
                          <p:cTn id="17" fill="hold" nodeType="afterGroup">
                            <p:stCondLst>
                              <p:cond delay="1000"/>
                            </p:stCondLst>
                            <p:childTnLst>
                              <p:par>
                                <p:cTn id="18" presetID="5" presetClass="entr" presetSubtype="10" fill="hold" grpId="0" nodeType="afterEffect">
                                  <p:stCondLst>
                                    <p:cond delay="0"/>
                                  </p:stCondLst>
                                  <p:childTnLst>
                                    <p:set>
                                      <p:cBhvr>
                                        <p:cTn id="19" dur="1" fill="hold">
                                          <p:stCondLst>
                                            <p:cond delay="0"/>
                                          </p:stCondLst>
                                        </p:cTn>
                                        <p:tgtEl>
                                          <p:spTgt spid="55305"/>
                                        </p:tgtEl>
                                        <p:attrNameLst>
                                          <p:attrName>style.visibility</p:attrName>
                                        </p:attrNameLst>
                                      </p:cBhvr>
                                      <p:to>
                                        <p:strVal val="visible"/>
                                      </p:to>
                                    </p:set>
                                    <p:animEffect transition="in" filter="checkerboard(across)">
                                      <p:cBhvr>
                                        <p:cTn id="20" dur="500"/>
                                        <p:tgtEl>
                                          <p:spTgt spid="55305"/>
                                        </p:tgtEl>
                                      </p:cBhvr>
                                    </p:animEffect>
                                  </p:childTnLst>
                                </p:cTn>
                              </p:par>
                            </p:childTnLst>
                          </p:cTn>
                        </p:par>
                        <p:par>
                          <p:cTn id="21" fill="hold" nodeType="afterGroup">
                            <p:stCondLst>
                              <p:cond delay="1500"/>
                            </p:stCondLst>
                            <p:childTnLst>
                              <p:par>
                                <p:cTn id="22" presetID="5" presetClass="entr" presetSubtype="10" fill="hold" grpId="0" nodeType="afterEffect">
                                  <p:stCondLst>
                                    <p:cond delay="0"/>
                                  </p:stCondLst>
                                  <p:childTnLst>
                                    <p:set>
                                      <p:cBhvr>
                                        <p:cTn id="23" dur="1" fill="hold">
                                          <p:stCondLst>
                                            <p:cond delay="0"/>
                                          </p:stCondLst>
                                        </p:cTn>
                                        <p:tgtEl>
                                          <p:spTgt spid="55306"/>
                                        </p:tgtEl>
                                        <p:attrNameLst>
                                          <p:attrName>style.visibility</p:attrName>
                                        </p:attrNameLst>
                                      </p:cBhvr>
                                      <p:to>
                                        <p:strVal val="visible"/>
                                      </p:to>
                                    </p:set>
                                    <p:animEffect transition="in" filter="checkerboard(across)">
                                      <p:cBhvr>
                                        <p:cTn id="24" dur="500"/>
                                        <p:tgtEl>
                                          <p:spTgt spid="55306"/>
                                        </p:tgtEl>
                                      </p:cBhvr>
                                    </p:animEffect>
                                  </p:childTnLst>
                                </p:cTn>
                              </p:par>
                            </p:childTnLst>
                          </p:cTn>
                        </p:par>
                        <p:par>
                          <p:cTn id="25" fill="hold" nodeType="afterGroup">
                            <p:stCondLst>
                              <p:cond delay="2000"/>
                            </p:stCondLst>
                            <p:childTnLst>
                              <p:par>
                                <p:cTn id="26" presetID="5" presetClass="entr" presetSubtype="10" fill="hold" grpId="0" nodeType="afterEffect">
                                  <p:stCondLst>
                                    <p:cond delay="0"/>
                                  </p:stCondLst>
                                  <p:childTnLst>
                                    <p:set>
                                      <p:cBhvr>
                                        <p:cTn id="27" dur="1" fill="hold">
                                          <p:stCondLst>
                                            <p:cond delay="0"/>
                                          </p:stCondLst>
                                        </p:cTn>
                                        <p:tgtEl>
                                          <p:spTgt spid="55307"/>
                                        </p:tgtEl>
                                        <p:attrNameLst>
                                          <p:attrName>style.visibility</p:attrName>
                                        </p:attrNameLst>
                                      </p:cBhvr>
                                      <p:to>
                                        <p:strVal val="visible"/>
                                      </p:to>
                                    </p:set>
                                    <p:animEffect transition="in" filter="checkerboard(across)">
                                      <p:cBhvr>
                                        <p:cTn id="28" dur="500"/>
                                        <p:tgtEl>
                                          <p:spTgt spid="55307"/>
                                        </p:tgtEl>
                                      </p:cBhvr>
                                    </p:animEffect>
                                  </p:childTnLst>
                                </p:cTn>
                              </p:par>
                            </p:childTnLst>
                          </p:cTn>
                        </p:par>
                        <p:par>
                          <p:cTn id="29" fill="hold" nodeType="afterGroup">
                            <p:stCondLst>
                              <p:cond delay="2500"/>
                            </p:stCondLst>
                            <p:childTnLst>
                              <p:par>
                                <p:cTn id="30" presetID="18" presetClass="entr" presetSubtype="6" fill="hold" grpId="0" nodeType="afterEffect">
                                  <p:stCondLst>
                                    <p:cond delay="0"/>
                                  </p:stCondLst>
                                  <p:childTnLst>
                                    <p:set>
                                      <p:cBhvr>
                                        <p:cTn id="31" dur="1" fill="hold">
                                          <p:stCondLst>
                                            <p:cond delay="0"/>
                                          </p:stCondLst>
                                        </p:cTn>
                                        <p:tgtEl>
                                          <p:spTgt spid="67589"/>
                                        </p:tgtEl>
                                        <p:attrNameLst>
                                          <p:attrName>style.visibility</p:attrName>
                                        </p:attrNameLst>
                                      </p:cBhvr>
                                      <p:to>
                                        <p:strVal val="visible"/>
                                      </p:to>
                                    </p:set>
                                    <p:animEffect transition="in" filter="strips(downRight)">
                                      <p:cBhvr>
                                        <p:cTn id="32" dur="500"/>
                                        <p:tgtEl>
                                          <p:spTgt spid="67589"/>
                                        </p:tgtEl>
                                      </p:cBhvr>
                                    </p:animEffect>
                                  </p:childTnLst>
                                </p:cTn>
                              </p:par>
                            </p:childTnLst>
                          </p:cTn>
                        </p:par>
                        <p:par>
                          <p:cTn id="33" fill="hold" nodeType="afterGroup">
                            <p:stCondLst>
                              <p:cond delay="3000"/>
                            </p:stCondLst>
                            <p:childTnLst>
                              <p:par>
                                <p:cTn id="34" presetID="18" presetClass="entr" presetSubtype="6" fill="hold" grpId="0" nodeType="afterEffect">
                                  <p:stCondLst>
                                    <p:cond delay="0"/>
                                  </p:stCondLst>
                                  <p:childTnLst>
                                    <p:set>
                                      <p:cBhvr>
                                        <p:cTn id="35" dur="1" fill="hold">
                                          <p:stCondLst>
                                            <p:cond delay="0"/>
                                          </p:stCondLst>
                                        </p:cTn>
                                        <p:tgtEl>
                                          <p:spTgt spid="67590"/>
                                        </p:tgtEl>
                                        <p:attrNameLst>
                                          <p:attrName>style.visibility</p:attrName>
                                        </p:attrNameLst>
                                      </p:cBhvr>
                                      <p:to>
                                        <p:strVal val="visible"/>
                                      </p:to>
                                    </p:set>
                                    <p:animEffect transition="in" filter="strips(downRight)">
                                      <p:cBhvr>
                                        <p:cTn id="36" dur="500"/>
                                        <p:tgtEl>
                                          <p:spTgt spid="6759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67591"/>
                                        </p:tgtEl>
                                        <p:attrNameLst>
                                          <p:attrName>style.visibility</p:attrName>
                                        </p:attrNameLst>
                                      </p:cBhvr>
                                      <p:to>
                                        <p:strVal val="visible"/>
                                      </p:to>
                                    </p:set>
                                    <p:animEffect transition="in" filter="blinds(vertical)">
                                      <p:cBhvr>
                                        <p:cTn id="41" dur="2000"/>
                                        <p:tgtEl>
                                          <p:spTgt spid="6759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xit" presetSubtype="16" fill="hold" grpId="1" nodeType="clickEffect">
                                  <p:stCondLst>
                                    <p:cond delay="0"/>
                                  </p:stCondLst>
                                  <p:childTnLst>
                                    <p:animEffect transition="out" filter="box(in)">
                                      <p:cBhvr>
                                        <p:cTn id="45" dur="500"/>
                                        <p:tgtEl>
                                          <p:spTgt spid="67591"/>
                                        </p:tgtEl>
                                      </p:cBhvr>
                                    </p:animEffect>
                                    <p:set>
                                      <p:cBhvr>
                                        <p:cTn id="46" dur="1" fill="hold">
                                          <p:stCondLst>
                                            <p:cond delay="499"/>
                                          </p:stCondLst>
                                        </p:cTn>
                                        <p:tgtEl>
                                          <p:spTgt spid="67591"/>
                                        </p:tgtEl>
                                        <p:attrNameLst>
                                          <p:attrName>style.visibility</p:attrName>
                                        </p:attrNameLst>
                                      </p:cBhvr>
                                      <p:to>
                                        <p:strVal val="hidden"/>
                                      </p:to>
                                    </p:set>
                                  </p:childTnLst>
                                </p:cTn>
                              </p:par>
                            </p:childTnLst>
                          </p:cTn>
                        </p:par>
                        <p:par>
                          <p:cTn id="47" fill="hold" nodeType="afterGroup">
                            <p:stCondLst>
                              <p:cond delay="500"/>
                            </p:stCondLst>
                            <p:childTnLst>
                              <p:par>
                                <p:cTn id="48" presetID="3" presetClass="entr" presetSubtype="5"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blinds(vertical)">
                                      <p:cBhvr>
                                        <p:cTn id="50" dur="2000"/>
                                        <p:tgtEl>
                                          <p:spTgt spid="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67592"/>
                                        </p:tgtEl>
                                        <p:attrNameLst>
                                          <p:attrName>style.visibility</p:attrName>
                                        </p:attrNameLst>
                                      </p:cBhvr>
                                      <p:to>
                                        <p:strVal val="visible"/>
                                      </p:to>
                                    </p:set>
                                    <p:animEffect transition="in" filter="blinds(vertical)">
                                      <p:cBhvr>
                                        <p:cTn id="55" dur="2000"/>
                                        <p:tgtEl>
                                          <p:spTgt spid="6759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xit" presetSubtype="16" fill="hold" grpId="1" nodeType="clickEffect">
                                  <p:stCondLst>
                                    <p:cond delay="0"/>
                                  </p:stCondLst>
                                  <p:childTnLst>
                                    <p:animEffect transition="out" filter="box(in)">
                                      <p:cBhvr>
                                        <p:cTn id="59" dur="500"/>
                                        <p:tgtEl>
                                          <p:spTgt spid="67592"/>
                                        </p:tgtEl>
                                      </p:cBhvr>
                                    </p:animEffect>
                                    <p:set>
                                      <p:cBhvr>
                                        <p:cTn id="60" dur="1" fill="hold">
                                          <p:stCondLst>
                                            <p:cond delay="499"/>
                                          </p:stCondLst>
                                        </p:cTn>
                                        <p:tgtEl>
                                          <p:spTgt spid="67592"/>
                                        </p:tgtEl>
                                        <p:attrNameLst>
                                          <p:attrName>style.visibility</p:attrName>
                                        </p:attrNameLst>
                                      </p:cBhvr>
                                      <p:to>
                                        <p:strVal val="hidden"/>
                                      </p:to>
                                    </p:set>
                                  </p:childTnLst>
                                </p:cTn>
                              </p:par>
                            </p:childTnLst>
                          </p:cTn>
                        </p:par>
                        <p:par>
                          <p:cTn id="61" fill="hold" nodeType="afterGroup">
                            <p:stCondLst>
                              <p:cond delay="500"/>
                            </p:stCondLst>
                            <p:childTnLst>
                              <p:par>
                                <p:cTn id="62" presetID="3" presetClass="entr" presetSubtype="10"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linds(horizont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67588" grpId="0" animBg="1"/>
      <p:bldP spid="67589" grpId="0" animBg="1"/>
      <p:bldP spid="67590" grpId="0" animBg="1"/>
      <p:bldP spid="67591" grpId="0" animBg="1"/>
      <p:bldP spid="67591" grpId="1" animBg="1"/>
      <p:bldP spid="67592" grpId="0" animBg="1"/>
      <p:bldP spid="67592" grpId="1" animBg="1"/>
      <p:bldP spid="55304" grpId="0" animBg="1"/>
      <p:bldP spid="55305" grpId="0" animBg="1"/>
      <p:bldP spid="55306" grpId="0" animBg="1"/>
      <p:bldP spid="55307" grpId="0" animBg="1"/>
      <p:bldP spid="2" grpId="0" animBg="1"/>
      <p:bldP spid="3"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p:txBody>
          <a:bodyPr/>
          <a:lstStyle/>
          <a:p>
            <a:pPr>
              <a:defRPr/>
            </a:pPr>
            <a:fld id="{99DD33B8-1759-48D9-8087-E18B487A2DA9}" type="slidenum">
              <a:rPr lang="zh-TW" altLang="en-US"/>
              <a:pPr>
                <a:defRPr/>
              </a:pPr>
              <a:t>150</a:t>
            </a:fld>
            <a:endParaRPr lang="en-US" altLang="zh-TW"/>
          </a:p>
        </p:txBody>
      </p:sp>
      <p:sp>
        <p:nvSpPr>
          <p:cNvPr id="4" name="矩形 3"/>
          <p:cNvSpPr/>
          <p:nvPr/>
        </p:nvSpPr>
        <p:spPr>
          <a:xfrm>
            <a:off x="142875" y="2500313"/>
            <a:ext cx="8858250" cy="4214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56002" name="標題 1"/>
          <p:cNvSpPr>
            <a:spLocks noGrp="1"/>
          </p:cNvSpPr>
          <p:nvPr>
            <p:ph type="title"/>
          </p:nvPr>
        </p:nvSpPr>
        <p:spPr/>
        <p:txBody>
          <a:bodyPr/>
          <a:lstStyle/>
          <a:p>
            <a:r>
              <a:rPr lang="zh-TW" altLang="en-US" smtClean="0"/>
              <a:t>單據性質 </a:t>
            </a:r>
            <a:r>
              <a:rPr lang="en-US" altLang="zh-TW" b="1" i="1" smtClean="0"/>
              <a:t>(Cont.)</a:t>
            </a:r>
            <a:endParaRPr lang="zh-TW" altLang="en-US" b="1" i="1" smtClean="0"/>
          </a:p>
        </p:txBody>
      </p:sp>
      <p:sp>
        <p:nvSpPr>
          <p:cNvPr id="256003" name="內容版面配置區 2"/>
          <p:cNvSpPr>
            <a:spLocks noGrp="1"/>
          </p:cNvSpPr>
          <p:nvPr>
            <p:ph idx="1"/>
          </p:nvPr>
        </p:nvSpPr>
        <p:spPr/>
        <p:txBody>
          <a:bodyPr/>
          <a:lstStyle/>
          <a:p>
            <a:r>
              <a:rPr lang="en-US" altLang="zh-TW" smtClean="0">
                <a:solidFill>
                  <a:srgbClr val="0000FF"/>
                </a:solidFill>
              </a:rPr>
              <a:t>11. </a:t>
            </a:r>
            <a:r>
              <a:rPr lang="zh-TW" altLang="en-US" smtClean="0">
                <a:solidFill>
                  <a:srgbClr val="0000FF"/>
                </a:solidFill>
              </a:rPr>
              <a:t>一般異動單據</a:t>
            </a:r>
            <a:endParaRPr lang="en-US" altLang="zh-TW" smtClean="0">
              <a:solidFill>
                <a:srgbClr val="0000FF"/>
              </a:solidFill>
            </a:endParaRPr>
          </a:p>
          <a:p>
            <a:pPr lvl="1"/>
            <a:r>
              <a:rPr lang="zh-TW" altLang="en-US" sz="1800" smtClean="0"/>
              <a:t>用於</a:t>
            </a:r>
            <a:r>
              <a:rPr lang="zh-TW" altLang="en-US" sz="1800" smtClean="0">
                <a:solidFill>
                  <a:srgbClr val="CC0000"/>
                </a:solidFill>
              </a:rPr>
              <a:t>非生產性質的入</a:t>
            </a:r>
            <a:r>
              <a:rPr lang="en-US" altLang="zh-TW" sz="1800" smtClean="0">
                <a:solidFill>
                  <a:srgbClr val="CC0000"/>
                </a:solidFill>
              </a:rPr>
              <a:t>/</a:t>
            </a:r>
            <a:r>
              <a:rPr lang="zh-TW" altLang="en-US" sz="1800" smtClean="0">
                <a:solidFill>
                  <a:srgbClr val="CC0000"/>
                </a:solidFill>
              </a:rPr>
              <a:t>出庫及調整單據</a:t>
            </a:r>
            <a:r>
              <a:rPr lang="zh-TW" altLang="en-US" sz="1800" smtClean="0"/>
              <a:t>，如部門領料、數量調整單、盤盈損單</a:t>
            </a:r>
            <a:endParaRPr lang="en-US" altLang="zh-TW" sz="1800" smtClean="0"/>
          </a:p>
          <a:p>
            <a:r>
              <a:rPr lang="en-US" altLang="zh-TW" smtClean="0">
                <a:solidFill>
                  <a:schemeClr val="hlink"/>
                </a:solidFill>
              </a:rPr>
              <a:t>12.</a:t>
            </a:r>
            <a:r>
              <a:rPr lang="en-US" altLang="zh-TW" smtClean="0">
                <a:solidFill>
                  <a:schemeClr val="tx1"/>
                </a:solidFill>
              </a:rPr>
              <a:t> </a:t>
            </a:r>
            <a:r>
              <a:rPr lang="zh-TW" altLang="en-US" smtClean="0">
                <a:solidFill>
                  <a:srgbClr val="D60093"/>
                </a:solidFill>
              </a:rPr>
              <a:t>庫存轉撥單據</a:t>
            </a:r>
            <a:endParaRPr lang="en-US" altLang="zh-TW" smtClean="0">
              <a:solidFill>
                <a:srgbClr val="D60093"/>
              </a:solidFill>
            </a:endParaRPr>
          </a:p>
          <a:p>
            <a:pPr lvl="1"/>
            <a:r>
              <a:rPr lang="zh-TW" altLang="en-US" sz="1800" smtClean="0"/>
              <a:t>常用於庫別與庫別之間的數量有需要用到移轉時</a:t>
            </a:r>
            <a:endParaRPr lang="en-US" altLang="zh-TW" sz="1800" smtClean="0"/>
          </a:p>
          <a:p>
            <a:r>
              <a:rPr lang="en-US" altLang="zh-TW" smtClean="0">
                <a:solidFill>
                  <a:srgbClr val="0000FF"/>
                </a:solidFill>
              </a:rPr>
              <a:t>13. </a:t>
            </a:r>
            <a:r>
              <a:rPr lang="zh-TW" altLang="en-US" smtClean="0">
                <a:solidFill>
                  <a:srgbClr val="0000FF"/>
                </a:solidFill>
              </a:rPr>
              <a:t>借出轉撥單據</a:t>
            </a:r>
            <a:endParaRPr lang="en-US" altLang="zh-TW" smtClean="0">
              <a:solidFill>
                <a:srgbClr val="0000FF"/>
              </a:solidFill>
            </a:endParaRPr>
          </a:p>
          <a:p>
            <a:pPr lvl="1"/>
            <a:r>
              <a:rPr lang="zh-TW" altLang="en-US" sz="1800" smtClean="0"/>
              <a:t>借出料品時使用之單據</a:t>
            </a:r>
            <a:endParaRPr lang="en-US" altLang="zh-TW" sz="1800" smtClean="0"/>
          </a:p>
          <a:p>
            <a:r>
              <a:rPr lang="en-US" altLang="zh-TW" smtClean="0">
                <a:solidFill>
                  <a:srgbClr val="0000FF"/>
                </a:solidFill>
              </a:rPr>
              <a:t>14. </a:t>
            </a:r>
            <a:r>
              <a:rPr lang="zh-TW" altLang="en-US" smtClean="0">
                <a:solidFill>
                  <a:srgbClr val="0000FF"/>
                </a:solidFill>
              </a:rPr>
              <a:t>借入暫收單據</a:t>
            </a:r>
            <a:endParaRPr lang="en-US" altLang="zh-TW" smtClean="0">
              <a:solidFill>
                <a:srgbClr val="0000FF"/>
              </a:solidFill>
            </a:endParaRPr>
          </a:p>
          <a:p>
            <a:pPr lvl="1"/>
            <a:r>
              <a:rPr lang="zh-TW" altLang="en-US" sz="1800" smtClean="0"/>
              <a:t>借入料品時使用之單據</a:t>
            </a:r>
            <a:endParaRPr lang="en-US" altLang="zh-TW"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6002"/>
                                        </p:tgtEl>
                                        <p:attrNameLst>
                                          <p:attrName>style.visibility</p:attrName>
                                        </p:attrNameLst>
                                      </p:cBhvr>
                                      <p:to>
                                        <p:strVal val="visible"/>
                                      </p:to>
                                    </p:set>
                                    <p:animEffect transition="in" filter="dissolve">
                                      <p:cBhvr>
                                        <p:cTn id="7" dur="500"/>
                                        <p:tgtEl>
                                          <p:spTgt spid="256002"/>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256003">
                                            <p:txEl>
                                              <p:pRg st="0" end="0"/>
                                            </p:txEl>
                                          </p:spTgt>
                                        </p:tgtEl>
                                        <p:attrNameLst>
                                          <p:attrName>style.visibility</p:attrName>
                                        </p:attrNameLst>
                                      </p:cBhvr>
                                      <p:to>
                                        <p:strVal val="visible"/>
                                      </p:to>
                                    </p:set>
                                    <p:animEffect transition="in" filter="checkerboard(down)">
                                      <p:cBhvr>
                                        <p:cTn id="15" dur="500"/>
                                        <p:tgtEl>
                                          <p:spTgt spid="256003">
                                            <p:txEl>
                                              <p:pRg st="0" end="0"/>
                                            </p:txEl>
                                          </p:spTgt>
                                        </p:tgtEl>
                                      </p:cBhvr>
                                    </p:animEffect>
                                  </p:childTnLst>
                                </p:cTn>
                              </p:par>
                            </p:childTnLst>
                          </p:cTn>
                        </p:par>
                        <p:par>
                          <p:cTn id="16" fill="hold" nodeType="afterGroup">
                            <p:stCondLst>
                              <p:cond delay="1500"/>
                            </p:stCondLst>
                            <p:childTnLst>
                              <p:par>
                                <p:cTn id="17" presetID="5" presetClass="entr" presetSubtype="5" fill="hold" nodeType="afterEffect">
                                  <p:stCondLst>
                                    <p:cond delay="0"/>
                                  </p:stCondLst>
                                  <p:childTnLst>
                                    <p:set>
                                      <p:cBhvr>
                                        <p:cTn id="18" dur="1" fill="hold">
                                          <p:stCondLst>
                                            <p:cond delay="0"/>
                                          </p:stCondLst>
                                        </p:cTn>
                                        <p:tgtEl>
                                          <p:spTgt spid="256003">
                                            <p:txEl>
                                              <p:pRg st="1" end="1"/>
                                            </p:txEl>
                                          </p:spTgt>
                                        </p:tgtEl>
                                        <p:attrNameLst>
                                          <p:attrName>style.visibility</p:attrName>
                                        </p:attrNameLst>
                                      </p:cBhvr>
                                      <p:to>
                                        <p:strVal val="visible"/>
                                      </p:to>
                                    </p:set>
                                    <p:animEffect transition="in" filter="checkerboard(down)">
                                      <p:cBhvr>
                                        <p:cTn id="19" dur="500"/>
                                        <p:tgtEl>
                                          <p:spTgt spid="256003">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5" fill="hold" nodeType="clickEffect">
                                  <p:stCondLst>
                                    <p:cond delay="0"/>
                                  </p:stCondLst>
                                  <p:childTnLst>
                                    <p:set>
                                      <p:cBhvr>
                                        <p:cTn id="23" dur="1" fill="hold">
                                          <p:stCondLst>
                                            <p:cond delay="0"/>
                                          </p:stCondLst>
                                        </p:cTn>
                                        <p:tgtEl>
                                          <p:spTgt spid="256003">
                                            <p:txEl>
                                              <p:pRg st="2" end="2"/>
                                            </p:txEl>
                                          </p:spTgt>
                                        </p:tgtEl>
                                        <p:attrNameLst>
                                          <p:attrName>style.visibility</p:attrName>
                                        </p:attrNameLst>
                                      </p:cBhvr>
                                      <p:to>
                                        <p:strVal val="visible"/>
                                      </p:to>
                                    </p:set>
                                    <p:animEffect transition="in" filter="checkerboard(down)">
                                      <p:cBhvr>
                                        <p:cTn id="24" dur="500"/>
                                        <p:tgtEl>
                                          <p:spTgt spid="256003">
                                            <p:txEl>
                                              <p:pRg st="2" end="2"/>
                                            </p:txEl>
                                          </p:spTgt>
                                        </p:tgtEl>
                                      </p:cBhvr>
                                    </p:animEffect>
                                  </p:childTnLst>
                                </p:cTn>
                              </p:par>
                            </p:childTnLst>
                          </p:cTn>
                        </p:par>
                        <p:par>
                          <p:cTn id="25" fill="hold" nodeType="afterGroup">
                            <p:stCondLst>
                              <p:cond delay="500"/>
                            </p:stCondLst>
                            <p:childTnLst>
                              <p:par>
                                <p:cTn id="26" presetID="5" presetClass="entr" presetSubtype="5" fill="hold" nodeType="afterEffect">
                                  <p:stCondLst>
                                    <p:cond delay="0"/>
                                  </p:stCondLst>
                                  <p:childTnLst>
                                    <p:set>
                                      <p:cBhvr>
                                        <p:cTn id="27" dur="1" fill="hold">
                                          <p:stCondLst>
                                            <p:cond delay="0"/>
                                          </p:stCondLst>
                                        </p:cTn>
                                        <p:tgtEl>
                                          <p:spTgt spid="256003">
                                            <p:txEl>
                                              <p:pRg st="3" end="3"/>
                                            </p:txEl>
                                          </p:spTgt>
                                        </p:tgtEl>
                                        <p:attrNameLst>
                                          <p:attrName>style.visibility</p:attrName>
                                        </p:attrNameLst>
                                      </p:cBhvr>
                                      <p:to>
                                        <p:strVal val="visible"/>
                                      </p:to>
                                    </p:set>
                                    <p:animEffect transition="in" filter="checkerboard(down)">
                                      <p:cBhvr>
                                        <p:cTn id="28" dur="500"/>
                                        <p:tgtEl>
                                          <p:spTgt spid="25600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5" fill="hold" nodeType="clickEffect">
                                  <p:stCondLst>
                                    <p:cond delay="0"/>
                                  </p:stCondLst>
                                  <p:childTnLst>
                                    <p:set>
                                      <p:cBhvr>
                                        <p:cTn id="32" dur="1" fill="hold">
                                          <p:stCondLst>
                                            <p:cond delay="0"/>
                                          </p:stCondLst>
                                        </p:cTn>
                                        <p:tgtEl>
                                          <p:spTgt spid="256003">
                                            <p:txEl>
                                              <p:pRg st="4" end="4"/>
                                            </p:txEl>
                                          </p:spTgt>
                                        </p:tgtEl>
                                        <p:attrNameLst>
                                          <p:attrName>style.visibility</p:attrName>
                                        </p:attrNameLst>
                                      </p:cBhvr>
                                      <p:to>
                                        <p:strVal val="visible"/>
                                      </p:to>
                                    </p:set>
                                    <p:animEffect transition="in" filter="checkerboard(down)">
                                      <p:cBhvr>
                                        <p:cTn id="33" dur="500"/>
                                        <p:tgtEl>
                                          <p:spTgt spid="256003">
                                            <p:txEl>
                                              <p:pRg st="4" end="4"/>
                                            </p:txEl>
                                          </p:spTgt>
                                        </p:tgtEl>
                                      </p:cBhvr>
                                    </p:animEffect>
                                  </p:childTnLst>
                                </p:cTn>
                              </p:par>
                            </p:childTnLst>
                          </p:cTn>
                        </p:par>
                        <p:par>
                          <p:cTn id="34" fill="hold" nodeType="afterGroup">
                            <p:stCondLst>
                              <p:cond delay="500"/>
                            </p:stCondLst>
                            <p:childTnLst>
                              <p:par>
                                <p:cTn id="35" presetID="5" presetClass="entr" presetSubtype="5" fill="hold" nodeType="afterEffect">
                                  <p:stCondLst>
                                    <p:cond delay="0"/>
                                  </p:stCondLst>
                                  <p:childTnLst>
                                    <p:set>
                                      <p:cBhvr>
                                        <p:cTn id="36" dur="1" fill="hold">
                                          <p:stCondLst>
                                            <p:cond delay="0"/>
                                          </p:stCondLst>
                                        </p:cTn>
                                        <p:tgtEl>
                                          <p:spTgt spid="256003">
                                            <p:txEl>
                                              <p:pRg st="5" end="5"/>
                                            </p:txEl>
                                          </p:spTgt>
                                        </p:tgtEl>
                                        <p:attrNameLst>
                                          <p:attrName>style.visibility</p:attrName>
                                        </p:attrNameLst>
                                      </p:cBhvr>
                                      <p:to>
                                        <p:strVal val="visible"/>
                                      </p:to>
                                    </p:set>
                                    <p:animEffect transition="in" filter="checkerboard(down)">
                                      <p:cBhvr>
                                        <p:cTn id="37" dur="500"/>
                                        <p:tgtEl>
                                          <p:spTgt spid="25600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5" fill="hold" nodeType="clickEffect">
                                  <p:stCondLst>
                                    <p:cond delay="0"/>
                                  </p:stCondLst>
                                  <p:childTnLst>
                                    <p:set>
                                      <p:cBhvr>
                                        <p:cTn id="41" dur="1" fill="hold">
                                          <p:stCondLst>
                                            <p:cond delay="0"/>
                                          </p:stCondLst>
                                        </p:cTn>
                                        <p:tgtEl>
                                          <p:spTgt spid="256003">
                                            <p:txEl>
                                              <p:pRg st="6" end="6"/>
                                            </p:txEl>
                                          </p:spTgt>
                                        </p:tgtEl>
                                        <p:attrNameLst>
                                          <p:attrName>style.visibility</p:attrName>
                                        </p:attrNameLst>
                                      </p:cBhvr>
                                      <p:to>
                                        <p:strVal val="visible"/>
                                      </p:to>
                                    </p:set>
                                    <p:animEffect transition="in" filter="checkerboard(down)">
                                      <p:cBhvr>
                                        <p:cTn id="42" dur="500"/>
                                        <p:tgtEl>
                                          <p:spTgt spid="256003">
                                            <p:txEl>
                                              <p:pRg st="6" end="6"/>
                                            </p:txEl>
                                          </p:spTgt>
                                        </p:tgtEl>
                                      </p:cBhvr>
                                    </p:animEffect>
                                  </p:childTnLst>
                                </p:cTn>
                              </p:par>
                            </p:childTnLst>
                          </p:cTn>
                        </p:par>
                        <p:par>
                          <p:cTn id="43" fill="hold" nodeType="afterGroup">
                            <p:stCondLst>
                              <p:cond delay="500"/>
                            </p:stCondLst>
                            <p:childTnLst>
                              <p:par>
                                <p:cTn id="44" presetID="5" presetClass="entr" presetSubtype="5" fill="hold" nodeType="afterEffect">
                                  <p:stCondLst>
                                    <p:cond delay="0"/>
                                  </p:stCondLst>
                                  <p:childTnLst>
                                    <p:set>
                                      <p:cBhvr>
                                        <p:cTn id="45" dur="1" fill="hold">
                                          <p:stCondLst>
                                            <p:cond delay="0"/>
                                          </p:stCondLst>
                                        </p:cTn>
                                        <p:tgtEl>
                                          <p:spTgt spid="256003">
                                            <p:txEl>
                                              <p:pRg st="7" end="7"/>
                                            </p:txEl>
                                          </p:spTgt>
                                        </p:tgtEl>
                                        <p:attrNameLst>
                                          <p:attrName>style.visibility</p:attrName>
                                        </p:attrNameLst>
                                      </p:cBhvr>
                                      <p:to>
                                        <p:strVal val="visible"/>
                                      </p:to>
                                    </p:set>
                                    <p:animEffect transition="in" filter="checkerboard(down)">
                                      <p:cBhvr>
                                        <p:cTn id="46" dur="500"/>
                                        <p:tgtEl>
                                          <p:spTgt spid="2560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600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3AF3E39B-0BD5-489D-8032-399E927F8719}" type="slidenum">
              <a:rPr lang="zh-TW" altLang="en-US"/>
              <a:pPr>
                <a:defRPr/>
              </a:pPr>
              <a:t>151</a:t>
            </a:fld>
            <a:endParaRPr lang="en-US" altLang="zh-TW"/>
          </a:p>
        </p:txBody>
      </p:sp>
      <p:sp>
        <p:nvSpPr>
          <p:cNvPr id="257025" name="標題 1"/>
          <p:cNvSpPr>
            <a:spLocks noGrp="1"/>
          </p:cNvSpPr>
          <p:nvPr>
            <p:ph type="title"/>
          </p:nvPr>
        </p:nvSpPr>
        <p:spPr/>
        <p:txBody>
          <a:bodyPr/>
          <a:lstStyle/>
          <a:p>
            <a:r>
              <a:rPr lang="zh-TW" altLang="en-US" smtClean="0"/>
              <a:t>單據性質 </a:t>
            </a:r>
            <a:r>
              <a:rPr lang="en-US" altLang="zh-TW" b="1" i="1" smtClean="0"/>
              <a:t>(Cont.)</a:t>
            </a:r>
            <a:endParaRPr lang="zh-TW" altLang="en-US" b="1" i="1" smtClean="0"/>
          </a:p>
        </p:txBody>
      </p:sp>
      <p:sp>
        <p:nvSpPr>
          <p:cNvPr id="257026" name="內容版面配置區 2"/>
          <p:cNvSpPr>
            <a:spLocks noGrp="1"/>
          </p:cNvSpPr>
          <p:nvPr>
            <p:ph idx="1"/>
          </p:nvPr>
        </p:nvSpPr>
        <p:spPr/>
        <p:txBody>
          <a:bodyPr/>
          <a:lstStyle/>
          <a:p>
            <a:r>
              <a:rPr lang="en-US" altLang="zh-TW" smtClean="0">
                <a:solidFill>
                  <a:srgbClr val="0000FF"/>
                </a:solidFill>
              </a:rPr>
              <a:t>15. </a:t>
            </a:r>
            <a:r>
              <a:rPr lang="zh-TW" altLang="en-US" smtClean="0">
                <a:solidFill>
                  <a:srgbClr val="0000FF"/>
                </a:solidFill>
              </a:rPr>
              <a:t>借出歸還單據</a:t>
            </a:r>
            <a:endParaRPr lang="en-US" altLang="zh-TW" smtClean="0">
              <a:solidFill>
                <a:srgbClr val="0000FF"/>
              </a:solidFill>
            </a:endParaRPr>
          </a:p>
          <a:p>
            <a:pPr lvl="1"/>
            <a:r>
              <a:rPr lang="zh-TW" altLang="en-US" sz="1800" smtClean="0"/>
              <a:t>借出後對方歸還時使用之單據 </a:t>
            </a:r>
            <a:endParaRPr lang="en-US" altLang="zh-TW" sz="1800" smtClean="0"/>
          </a:p>
          <a:p>
            <a:r>
              <a:rPr lang="en-US" altLang="zh-TW" smtClean="0">
                <a:solidFill>
                  <a:schemeClr val="hlink"/>
                </a:solidFill>
              </a:rPr>
              <a:t>16. </a:t>
            </a:r>
            <a:r>
              <a:rPr lang="zh-TW" altLang="en-US" smtClean="0">
                <a:solidFill>
                  <a:schemeClr val="hlink"/>
                </a:solidFill>
              </a:rPr>
              <a:t>借入歸還單據</a:t>
            </a:r>
            <a:endParaRPr lang="en-US" altLang="zh-TW" smtClean="0">
              <a:solidFill>
                <a:schemeClr val="hlink"/>
              </a:solidFill>
            </a:endParaRPr>
          </a:p>
          <a:p>
            <a:pPr lvl="1"/>
            <a:r>
              <a:rPr lang="zh-TW" altLang="en-US" sz="1800" smtClean="0"/>
              <a:t>借入後要歸還對方所使用之單據</a:t>
            </a:r>
            <a:endParaRPr lang="en-US" altLang="zh-TW" sz="1800" smtClean="0"/>
          </a:p>
          <a:p>
            <a:r>
              <a:rPr lang="en-US" altLang="zh-TW" smtClean="0">
                <a:solidFill>
                  <a:schemeClr val="hlink"/>
                </a:solidFill>
              </a:rPr>
              <a:t>17.</a:t>
            </a:r>
            <a:r>
              <a:rPr lang="en-US" altLang="zh-TW" smtClean="0"/>
              <a:t> </a:t>
            </a:r>
            <a:r>
              <a:rPr lang="zh-TW" altLang="en-US" smtClean="0"/>
              <a:t>成本開帳調整單據</a:t>
            </a:r>
            <a:endParaRPr lang="en-US" altLang="zh-TW" smtClean="0"/>
          </a:p>
          <a:p>
            <a:pPr lvl="1"/>
            <a:r>
              <a:rPr lang="zh-TW" altLang="en-US" sz="1800" smtClean="0"/>
              <a:t>庫存成本開帳時或庫存成本調整時使用之單據</a:t>
            </a:r>
            <a:endParaRPr lang="en-US" altLang="zh-TW"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7025"/>
                                        </p:tgtEl>
                                        <p:attrNameLst>
                                          <p:attrName>style.visibility</p:attrName>
                                        </p:attrNameLst>
                                      </p:cBhvr>
                                      <p:to>
                                        <p:strVal val="visible"/>
                                      </p:to>
                                    </p:set>
                                    <p:animEffect transition="in" filter="blinds(horizontal)">
                                      <p:cBhvr>
                                        <p:cTn id="7" dur="500"/>
                                        <p:tgtEl>
                                          <p:spTgt spid="257025"/>
                                        </p:tgtEl>
                                      </p:cBhvr>
                                    </p:animEffect>
                                  </p:childTnLst>
                                </p:cTn>
                              </p:par>
                            </p:childTnLst>
                          </p:cTn>
                        </p:par>
                        <p:par>
                          <p:cTn id="8" fill="hold" nodeType="afterGroup">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257025"/>
                                        </p:tgtEl>
                                        <p:attrNameLst>
                                          <p:attrName>style.visibility</p:attrName>
                                        </p:attrNameLst>
                                      </p:cBhvr>
                                      <p:to>
                                        <p:strVal val="visible"/>
                                      </p:to>
                                    </p:set>
                                    <p:animEffect transition="in" filter="blinds(horizontal)">
                                      <p:cBhvr>
                                        <p:cTn id="11" dur="500"/>
                                        <p:tgtEl>
                                          <p:spTgt spid="257025"/>
                                        </p:tgtEl>
                                      </p:cBhvr>
                                    </p:animEffect>
                                  </p:childTnLst>
                                </p:cTn>
                              </p:par>
                            </p:childTnLst>
                          </p:cTn>
                        </p:par>
                        <p:par>
                          <p:cTn id="12" fill="hold" nodeType="afterGroup">
                            <p:stCondLst>
                              <p:cond delay="1000"/>
                            </p:stCondLst>
                            <p:childTnLst>
                              <p:par>
                                <p:cTn id="13" presetID="3" presetClass="entr" presetSubtype="5" fill="hold" nodeType="afterEffect">
                                  <p:stCondLst>
                                    <p:cond delay="0"/>
                                  </p:stCondLst>
                                  <p:childTnLst>
                                    <p:set>
                                      <p:cBhvr>
                                        <p:cTn id="14" dur="1" fill="hold">
                                          <p:stCondLst>
                                            <p:cond delay="0"/>
                                          </p:stCondLst>
                                        </p:cTn>
                                        <p:tgtEl>
                                          <p:spTgt spid="257026">
                                            <p:txEl>
                                              <p:pRg st="0" end="0"/>
                                            </p:txEl>
                                          </p:spTgt>
                                        </p:tgtEl>
                                        <p:attrNameLst>
                                          <p:attrName>style.visibility</p:attrName>
                                        </p:attrNameLst>
                                      </p:cBhvr>
                                      <p:to>
                                        <p:strVal val="visible"/>
                                      </p:to>
                                    </p:set>
                                    <p:animEffect transition="in" filter="blinds(vertical)">
                                      <p:cBhvr>
                                        <p:cTn id="15" dur="500"/>
                                        <p:tgtEl>
                                          <p:spTgt spid="257026">
                                            <p:txEl>
                                              <p:pRg st="0" end="0"/>
                                            </p:txEl>
                                          </p:spTgt>
                                        </p:tgtEl>
                                      </p:cBhvr>
                                    </p:animEffect>
                                  </p:childTnLst>
                                </p:cTn>
                              </p:par>
                            </p:childTnLst>
                          </p:cTn>
                        </p:par>
                        <p:par>
                          <p:cTn id="16" fill="hold" nodeType="afterGroup">
                            <p:stCondLst>
                              <p:cond delay="1500"/>
                            </p:stCondLst>
                            <p:childTnLst>
                              <p:par>
                                <p:cTn id="17" presetID="3" presetClass="entr" presetSubtype="5" fill="hold" nodeType="afterEffect">
                                  <p:stCondLst>
                                    <p:cond delay="0"/>
                                  </p:stCondLst>
                                  <p:childTnLst>
                                    <p:set>
                                      <p:cBhvr>
                                        <p:cTn id="18" dur="1" fill="hold">
                                          <p:stCondLst>
                                            <p:cond delay="0"/>
                                          </p:stCondLst>
                                        </p:cTn>
                                        <p:tgtEl>
                                          <p:spTgt spid="257026">
                                            <p:txEl>
                                              <p:pRg st="1" end="1"/>
                                            </p:txEl>
                                          </p:spTgt>
                                        </p:tgtEl>
                                        <p:attrNameLst>
                                          <p:attrName>style.visibility</p:attrName>
                                        </p:attrNameLst>
                                      </p:cBhvr>
                                      <p:to>
                                        <p:strVal val="visible"/>
                                      </p:to>
                                    </p:set>
                                    <p:animEffect transition="in" filter="blinds(vertical)">
                                      <p:cBhvr>
                                        <p:cTn id="19" dur="500"/>
                                        <p:tgtEl>
                                          <p:spTgt spid="257026">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nodeType="clickEffect">
                                  <p:stCondLst>
                                    <p:cond delay="0"/>
                                  </p:stCondLst>
                                  <p:childTnLst>
                                    <p:set>
                                      <p:cBhvr>
                                        <p:cTn id="23" dur="1" fill="hold">
                                          <p:stCondLst>
                                            <p:cond delay="0"/>
                                          </p:stCondLst>
                                        </p:cTn>
                                        <p:tgtEl>
                                          <p:spTgt spid="257026">
                                            <p:txEl>
                                              <p:pRg st="2" end="2"/>
                                            </p:txEl>
                                          </p:spTgt>
                                        </p:tgtEl>
                                        <p:attrNameLst>
                                          <p:attrName>style.visibility</p:attrName>
                                        </p:attrNameLst>
                                      </p:cBhvr>
                                      <p:to>
                                        <p:strVal val="visible"/>
                                      </p:to>
                                    </p:set>
                                    <p:animEffect transition="in" filter="blinds(vertical)">
                                      <p:cBhvr>
                                        <p:cTn id="24" dur="500"/>
                                        <p:tgtEl>
                                          <p:spTgt spid="257026">
                                            <p:txEl>
                                              <p:pRg st="2" end="2"/>
                                            </p:txEl>
                                          </p:spTgt>
                                        </p:tgtEl>
                                      </p:cBhvr>
                                    </p:animEffect>
                                  </p:childTnLst>
                                </p:cTn>
                              </p:par>
                            </p:childTnLst>
                          </p:cTn>
                        </p:par>
                        <p:par>
                          <p:cTn id="25" fill="hold" nodeType="afterGroup">
                            <p:stCondLst>
                              <p:cond delay="500"/>
                            </p:stCondLst>
                            <p:childTnLst>
                              <p:par>
                                <p:cTn id="26" presetID="3" presetClass="entr" presetSubtype="5" fill="hold" nodeType="afterEffect">
                                  <p:stCondLst>
                                    <p:cond delay="0"/>
                                  </p:stCondLst>
                                  <p:childTnLst>
                                    <p:set>
                                      <p:cBhvr>
                                        <p:cTn id="27" dur="1" fill="hold">
                                          <p:stCondLst>
                                            <p:cond delay="0"/>
                                          </p:stCondLst>
                                        </p:cTn>
                                        <p:tgtEl>
                                          <p:spTgt spid="257026">
                                            <p:txEl>
                                              <p:pRg st="3" end="3"/>
                                            </p:txEl>
                                          </p:spTgt>
                                        </p:tgtEl>
                                        <p:attrNameLst>
                                          <p:attrName>style.visibility</p:attrName>
                                        </p:attrNameLst>
                                      </p:cBhvr>
                                      <p:to>
                                        <p:strVal val="visible"/>
                                      </p:to>
                                    </p:set>
                                    <p:animEffect transition="in" filter="blinds(vertical)">
                                      <p:cBhvr>
                                        <p:cTn id="28" dur="500"/>
                                        <p:tgtEl>
                                          <p:spTgt spid="257026">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5" fill="hold" nodeType="clickEffect">
                                  <p:stCondLst>
                                    <p:cond delay="0"/>
                                  </p:stCondLst>
                                  <p:childTnLst>
                                    <p:set>
                                      <p:cBhvr>
                                        <p:cTn id="32" dur="1" fill="hold">
                                          <p:stCondLst>
                                            <p:cond delay="0"/>
                                          </p:stCondLst>
                                        </p:cTn>
                                        <p:tgtEl>
                                          <p:spTgt spid="257026">
                                            <p:txEl>
                                              <p:pRg st="4" end="4"/>
                                            </p:txEl>
                                          </p:spTgt>
                                        </p:tgtEl>
                                        <p:attrNameLst>
                                          <p:attrName>style.visibility</p:attrName>
                                        </p:attrNameLst>
                                      </p:cBhvr>
                                      <p:to>
                                        <p:strVal val="visible"/>
                                      </p:to>
                                    </p:set>
                                    <p:animEffect transition="in" filter="blinds(vertical)">
                                      <p:cBhvr>
                                        <p:cTn id="33" dur="500"/>
                                        <p:tgtEl>
                                          <p:spTgt spid="257026">
                                            <p:txEl>
                                              <p:pRg st="4" end="4"/>
                                            </p:txEl>
                                          </p:spTgt>
                                        </p:tgtEl>
                                      </p:cBhvr>
                                    </p:animEffect>
                                  </p:childTnLst>
                                </p:cTn>
                              </p:par>
                            </p:childTnLst>
                          </p:cTn>
                        </p:par>
                        <p:par>
                          <p:cTn id="34" fill="hold" nodeType="afterGroup">
                            <p:stCondLst>
                              <p:cond delay="500"/>
                            </p:stCondLst>
                            <p:childTnLst>
                              <p:par>
                                <p:cTn id="35" presetID="3" presetClass="entr" presetSubtype="5" fill="hold" nodeType="afterEffect">
                                  <p:stCondLst>
                                    <p:cond delay="0"/>
                                  </p:stCondLst>
                                  <p:childTnLst>
                                    <p:set>
                                      <p:cBhvr>
                                        <p:cTn id="36" dur="1" fill="hold">
                                          <p:stCondLst>
                                            <p:cond delay="0"/>
                                          </p:stCondLst>
                                        </p:cTn>
                                        <p:tgtEl>
                                          <p:spTgt spid="257026">
                                            <p:txEl>
                                              <p:pRg st="5" end="5"/>
                                            </p:txEl>
                                          </p:spTgt>
                                        </p:tgtEl>
                                        <p:attrNameLst>
                                          <p:attrName>style.visibility</p:attrName>
                                        </p:attrNameLst>
                                      </p:cBhvr>
                                      <p:to>
                                        <p:strVal val="visible"/>
                                      </p:to>
                                    </p:set>
                                    <p:animEffect transition="in" filter="blinds(vertical)">
                                      <p:cBhvr>
                                        <p:cTn id="37" dur="500"/>
                                        <p:tgtEl>
                                          <p:spTgt spid="2570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5" grpId="0"/>
      <p:bldP spid="257025" grpId="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投影片編號版面配置區 5"/>
          <p:cNvSpPr>
            <a:spLocks noGrp="1"/>
          </p:cNvSpPr>
          <p:nvPr>
            <p:ph type="sldNum" sz="quarter" idx="12"/>
          </p:nvPr>
        </p:nvSpPr>
        <p:spPr/>
        <p:txBody>
          <a:bodyPr/>
          <a:lstStyle/>
          <a:p>
            <a:pPr>
              <a:defRPr/>
            </a:pPr>
            <a:fld id="{16F9A496-2DA2-402E-A91D-6EE8015EF567}" type="slidenum">
              <a:rPr lang="zh-TW" altLang="en-US"/>
              <a:pPr>
                <a:defRPr/>
              </a:pPr>
              <a:t>152</a:t>
            </a:fld>
            <a:endParaRPr lang="en-US" altLang="zh-TW"/>
          </a:p>
        </p:txBody>
      </p:sp>
      <p:sp>
        <p:nvSpPr>
          <p:cNvPr id="258049" name="標題 1"/>
          <p:cNvSpPr>
            <a:spLocks noGrp="1"/>
          </p:cNvSpPr>
          <p:nvPr>
            <p:ph type="title"/>
          </p:nvPr>
        </p:nvSpPr>
        <p:spPr>
          <a:xfrm>
            <a:off x="107950" y="1268413"/>
            <a:ext cx="2071688" cy="1143000"/>
          </a:xfrm>
        </p:spPr>
        <p:txBody>
          <a:bodyPr/>
          <a:lstStyle/>
          <a:p>
            <a:r>
              <a:rPr lang="zh-TW" altLang="en-US" smtClean="0"/>
              <a:t>異動類別</a:t>
            </a:r>
          </a:p>
        </p:txBody>
      </p:sp>
      <p:sp>
        <p:nvSpPr>
          <p:cNvPr id="6" name="矩形 5"/>
          <p:cNvSpPr/>
          <p:nvPr/>
        </p:nvSpPr>
        <p:spPr>
          <a:xfrm>
            <a:off x="3143250" y="3000375"/>
            <a:ext cx="1643063" cy="135731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7" name="圓角矩形圖說文字 6"/>
          <p:cNvSpPr/>
          <p:nvPr/>
        </p:nvSpPr>
        <p:spPr>
          <a:xfrm>
            <a:off x="5000625" y="2786063"/>
            <a:ext cx="1571625" cy="928687"/>
          </a:xfrm>
          <a:prstGeom prst="wedgeRoundRectCallout">
            <a:avLst>
              <a:gd name="adj1" fmla="val -53238"/>
              <a:gd name="adj2" fmla="val 51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dirty="0">
                <a:latin typeface="Times New Roman" pitchFamily="18" charset="0"/>
                <a:ea typeface="標楷體" pitchFamily="65" charset="-120"/>
                <a:cs typeface="Times New Roman" pitchFamily="18" charset="0"/>
              </a:rPr>
              <a:t>共可設定</a:t>
            </a:r>
            <a:r>
              <a:rPr lang="en-US" altLang="zh-TW" dirty="0">
                <a:latin typeface="Times New Roman" pitchFamily="18" charset="0"/>
                <a:ea typeface="標楷體" pitchFamily="65" charset="-120"/>
                <a:cs typeface="Times New Roman" pitchFamily="18" charset="0"/>
              </a:rPr>
              <a:t>7</a:t>
            </a:r>
            <a:r>
              <a:rPr lang="zh-TW" altLang="en-US" dirty="0">
                <a:latin typeface="Times New Roman" pitchFamily="18" charset="0"/>
                <a:ea typeface="標楷體" pitchFamily="65" charset="-120"/>
                <a:cs typeface="Times New Roman" pitchFamily="18" charset="0"/>
              </a:rPr>
              <a:t>種單據性質</a:t>
            </a:r>
          </a:p>
        </p:txBody>
      </p:sp>
      <p:pic>
        <p:nvPicPr>
          <p:cNvPr id="2580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0"/>
            <a:ext cx="6707188"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214688" y="4357688"/>
            <a:ext cx="1571625" cy="98107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9" name="圓角矩形 8"/>
          <p:cNvSpPr>
            <a:spLocks noChangeArrowheads="1"/>
          </p:cNvSpPr>
          <p:nvPr/>
        </p:nvSpPr>
        <p:spPr bwMode="auto">
          <a:xfrm>
            <a:off x="468313" y="3141663"/>
            <a:ext cx="8429625" cy="1074737"/>
          </a:xfrm>
          <a:prstGeom prst="roundRect">
            <a:avLst>
              <a:gd name="adj" fmla="val 16667"/>
            </a:avLst>
          </a:prstGeom>
          <a:gradFill rotWithShape="1">
            <a:gsLst>
              <a:gs pos="0">
                <a:srgbClr val="CCFF66"/>
              </a:gs>
              <a:gs pos="50000">
                <a:srgbClr val="FFFFFF"/>
              </a:gs>
              <a:gs pos="100000">
                <a:srgbClr val="CCFF66"/>
              </a:gs>
            </a:gsLst>
            <a:lin ang="5400000" scaled="1"/>
          </a:gradFill>
          <a:ln w="12700" algn="ctr">
            <a:solidFill>
              <a:schemeClr val="tx1"/>
            </a:solidFill>
            <a:round/>
            <a:headEnd/>
            <a:tailEnd/>
          </a:ln>
        </p:spPr>
        <p:txBody>
          <a:bodyPr anchor="ctr"/>
          <a:lstStyle/>
          <a:p>
            <a:r>
              <a:rPr lang="zh-TW" altLang="en-US">
                <a:ea typeface="標楷體" pitchFamily="65" charset="-120"/>
              </a:rPr>
              <a:t>不只會影響單據輸入時，單別開窗的選項，同時在單據確認時，系統在回寫各品號的數量與金額，亦將依此異動類別自動歸類，此歸類將影響「進耗存統計表」中之</a:t>
            </a:r>
            <a:r>
              <a:rPr lang="en-US" altLang="zh-TW">
                <a:ea typeface="標楷體" pitchFamily="65" charset="-120"/>
              </a:rPr>
              <a:t>”</a:t>
            </a:r>
            <a:r>
              <a:rPr lang="zh-TW" altLang="en-US">
                <a:ea typeface="標楷體" pitchFamily="65" charset="-120"/>
              </a:rPr>
              <a:t>入銷領轉調</a:t>
            </a:r>
            <a:r>
              <a:rPr lang="en-US" altLang="zh-TW">
                <a:ea typeface="標楷體" pitchFamily="65" charset="-120"/>
              </a:rPr>
              <a:t>”</a:t>
            </a:r>
            <a:r>
              <a:rPr lang="zh-TW" altLang="en-US">
                <a:ea typeface="標楷體" pitchFamily="65" charset="-120"/>
              </a:rPr>
              <a:t>之歸屬</a:t>
            </a:r>
            <a:endParaRPr lang="en-US" altLang="zh-TW">
              <a:ea typeface="標楷體" pitchFamily="65" charset="-120"/>
            </a:endParaRPr>
          </a:p>
        </p:txBody>
      </p:sp>
      <p:sp>
        <p:nvSpPr>
          <p:cNvPr id="2" name="圓角矩形圖說文字 6"/>
          <p:cNvSpPr>
            <a:spLocks noChangeArrowheads="1"/>
          </p:cNvSpPr>
          <p:nvPr/>
        </p:nvSpPr>
        <p:spPr bwMode="auto">
          <a:xfrm>
            <a:off x="5003800" y="4292600"/>
            <a:ext cx="1571625" cy="639763"/>
          </a:xfrm>
          <a:prstGeom prst="wedgeRoundRectCallout">
            <a:avLst>
              <a:gd name="adj1" fmla="val -61514"/>
              <a:gd name="adj2" fmla="val 51986"/>
              <a:gd name="adj3" fmla="val 16667"/>
            </a:avLst>
          </a:prstGeom>
          <a:gradFill rotWithShape="1">
            <a:gsLst>
              <a:gs pos="0">
                <a:srgbClr val="FFCC99"/>
              </a:gs>
              <a:gs pos="50000">
                <a:srgbClr val="FFFFFF"/>
              </a:gs>
              <a:gs pos="100000">
                <a:srgbClr val="FFCC99"/>
              </a:gs>
            </a:gsLst>
            <a:lin ang="5400000" scaled="1"/>
          </a:gradFill>
          <a:ln w="12700" algn="ctr">
            <a:solidFill>
              <a:schemeClr val="tx1"/>
            </a:solidFill>
            <a:miter lim="800000"/>
            <a:headEnd/>
            <a:tailEnd/>
          </a:ln>
        </p:spPr>
        <p:txBody>
          <a:bodyPr anchor="ctr"/>
          <a:lstStyle/>
          <a:p>
            <a:pPr algn="ctr"/>
            <a:r>
              <a:rPr lang="zh-TW" altLang="en-US">
                <a:ea typeface="標楷體" pitchFamily="65" charset="-120"/>
                <a:cs typeface="Times New Roman" pitchFamily="18" charset="0"/>
              </a:rPr>
              <a:t>共有</a:t>
            </a:r>
            <a:r>
              <a:rPr lang="en-US" altLang="zh-TW">
                <a:solidFill>
                  <a:schemeClr val="hlink"/>
                </a:solidFill>
                <a:ea typeface="標楷體" pitchFamily="65" charset="-120"/>
                <a:cs typeface="Times New Roman" pitchFamily="18" charset="0"/>
              </a:rPr>
              <a:t>5</a:t>
            </a:r>
            <a:r>
              <a:rPr lang="zh-TW" altLang="en-US">
                <a:solidFill>
                  <a:schemeClr val="hlink"/>
                </a:solidFill>
                <a:ea typeface="標楷體" pitchFamily="65" charset="-120"/>
                <a:cs typeface="Times New Roman" pitchFamily="18" charset="0"/>
              </a:rPr>
              <a:t>個</a:t>
            </a:r>
            <a:r>
              <a:rPr lang="zh-TW" altLang="en-US">
                <a:ea typeface="標楷體" pitchFamily="65" charset="-120"/>
                <a:cs typeface="Times New Roman" pitchFamily="18" charset="0"/>
              </a:rPr>
              <a:t>選項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8049"/>
                                        </p:tgtEl>
                                        <p:attrNameLst>
                                          <p:attrName>style.visibility</p:attrName>
                                        </p:attrNameLst>
                                      </p:cBhvr>
                                      <p:to>
                                        <p:strVal val="visible"/>
                                      </p:to>
                                    </p:set>
                                    <p:animEffect transition="in" filter="dissolve">
                                      <p:cBhvr>
                                        <p:cTn id="7" dur="500"/>
                                        <p:tgtEl>
                                          <p:spTgt spid="25804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58052"/>
                                        </p:tgtEl>
                                        <p:attrNameLst>
                                          <p:attrName>style.visibility</p:attrName>
                                        </p:attrNameLst>
                                      </p:cBhvr>
                                      <p:to>
                                        <p:strVal val="visible"/>
                                      </p:to>
                                    </p:set>
                                    <p:animEffect transition="in" filter="dissolve">
                                      <p:cBhvr>
                                        <p:cTn id="11" dur="500"/>
                                        <p:tgtEl>
                                          <p:spTgt spid="2580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500"/>
                                        <p:tgtEl>
                                          <p:spTgt spid="8"/>
                                        </p:tgtEl>
                                      </p:cBhvr>
                                    </p:animEffect>
                                  </p:childTnLst>
                                </p:cTn>
                              </p:par>
                            </p:childTnLst>
                          </p:cTn>
                        </p:par>
                        <p:par>
                          <p:cTn id="17" fill="hold" nodeType="afterGroup">
                            <p:stCondLst>
                              <p:cond delay="500"/>
                            </p:stCondLst>
                            <p:childTnLst>
                              <p:par>
                                <p:cTn id="18" presetID="5" presetClass="entr" presetSubtype="5"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heckerboard(down)">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grpId="1" nodeType="clickEffect">
                                  <p:stCondLst>
                                    <p:cond delay="0"/>
                                  </p:stCondLst>
                                  <p:childTnLst>
                                    <p:animEffect transition="out" filter="box(in)">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par>
                          <p:cTn id="26" fill="hold" nodeType="afterGroup">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49" grpId="0"/>
      <p:bldP spid="8" grpId="0" animBg="1"/>
      <p:bldP spid="9" grpId="0" animBg="1"/>
      <p:bldP spid="2" grpId="0" animBg="1"/>
      <p:bldP spid="2"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5E6225C7-AD83-404D-A46C-A43A423D29B9}" type="slidenum">
              <a:rPr lang="zh-TW" altLang="en-US"/>
              <a:pPr>
                <a:defRPr/>
              </a:pPr>
              <a:t>153</a:t>
            </a:fld>
            <a:endParaRPr lang="en-US" altLang="zh-TW"/>
          </a:p>
        </p:txBody>
      </p:sp>
      <p:sp>
        <p:nvSpPr>
          <p:cNvPr id="259073" name="標題 1"/>
          <p:cNvSpPr>
            <a:spLocks noGrp="1"/>
          </p:cNvSpPr>
          <p:nvPr>
            <p:ph type="title"/>
          </p:nvPr>
        </p:nvSpPr>
        <p:spPr>
          <a:xfrm>
            <a:off x="179388" y="1268413"/>
            <a:ext cx="2055812" cy="1143000"/>
          </a:xfrm>
        </p:spPr>
        <p:txBody>
          <a:bodyPr/>
          <a:lstStyle/>
          <a:p>
            <a:r>
              <a:rPr lang="zh-TW" altLang="en-US" smtClean="0"/>
              <a:t>影響成本</a:t>
            </a:r>
          </a:p>
        </p:txBody>
      </p:sp>
      <p:pic>
        <p:nvPicPr>
          <p:cNvPr id="259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908050"/>
            <a:ext cx="66040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011863" y="2060575"/>
            <a:ext cx="1873250" cy="71437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TW" altLang="en-US"/>
          </a:p>
        </p:txBody>
      </p:sp>
      <p:sp>
        <p:nvSpPr>
          <p:cNvPr id="6" name="圓角矩形 5"/>
          <p:cNvSpPr>
            <a:spLocks noChangeArrowheads="1"/>
          </p:cNvSpPr>
          <p:nvPr/>
        </p:nvSpPr>
        <p:spPr bwMode="auto">
          <a:xfrm>
            <a:off x="2987675" y="2924175"/>
            <a:ext cx="5656263" cy="503238"/>
          </a:xfrm>
          <a:prstGeom prst="roundRect">
            <a:avLst>
              <a:gd name="adj" fmla="val 16667"/>
            </a:avLst>
          </a:prstGeom>
          <a:gradFill rotWithShape="1">
            <a:gsLst>
              <a:gs pos="0">
                <a:srgbClr val="CCCCFF"/>
              </a:gs>
              <a:gs pos="50000">
                <a:srgbClr val="FFFFFF"/>
              </a:gs>
              <a:gs pos="100000">
                <a:srgbClr val="CCCCFF"/>
              </a:gs>
            </a:gsLst>
            <a:lin ang="5400000" scaled="1"/>
          </a:gradFill>
          <a:ln w="12700" algn="ctr">
            <a:solidFill>
              <a:schemeClr val="tx1"/>
            </a:solidFill>
            <a:round/>
            <a:headEnd/>
            <a:tailEnd/>
          </a:ln>
        </p:spPr>
        <p:txBody>
          <a:bodyPr anchor="ctr"/>
          <a:lstStyle/>
          <a:p>
            <a:pPr marL="342900" indent="-342900">
              <a:lnSpc>
                <a:spcPct val="105000"/>
              </a:lnSpc>
              <a:spcBef>
                <a:spcPct val="25000"/>
              </a:spcBef>
            </a:pPr>
            <a:r>
              <a:rPr lang="zh-TW" altLang="en-US">
                <a:ea typeface="標楷體" pitchFamily="65" charset="-120"/>
              </a:rPr>
              <a:t>設定此單別之金額是否納入</a:t>
            </a:r>
            <a:r>
              <a:rPr lang="en-US" altLang="zh-TW">
                <a:ea typeface="標楷體" pitchFamily="65" charset="-120"/>
              </a:rPr>
              <a:t>『</a:t>
            </a:r>
            <a:r>
              <a:rPr lang="zh-TW" altLang="en-US">
                <a:solidFill>
                  <a:srgbClr val="CC0000"/>
                </a:solidFill>
                <a:ea typeface="標楷體" pitchFamily="65" charset="-120"/>
              </a:rPr>
              <a:t>月加權平均</a:t>
            </a:r>
            <a:r>
              <a:rPr lang="en-US" altLang="zh-TW">
                <a:ea typeface="標楷體" pitchFamily="65" charset="-120"/>
              </a:rPr>
              <a:t>』</a:t>
            </a:r>
            <a:r>
              <a:rPr lang="zh-TW" altLang="en-US">
                <a:ea typeface="標楷體" pitchFamily="65" charset="-120"/>
              </a:rPr>
              <a:t>單價計算</a:t>
            </a:r>
            <a:endParaRPr lang="en-US" altLang="zh-TW">
              <a:ea typeface="標楷體"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9073"/>
                                        </p:tgtEl>
                                        <p:attrNameLst>
                                          <p:attrName>style.visibility</p:attrName>
                                        </p:attrNameLst>
                                      </p:cBhvr>
                                      <p:to>
                                        <p:strVal val="visible"/>
                                      </p:to>
                                    </p:set>
                                    <p:animEffect transition="in" filter="blinds(horizontal)">
                                      <p:cBhvr>
                                        <p:cTn id="7" dur="500"/>
                                        <p:tgtEl>
                                          <p:spTgt spid="25907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59074"/>
                                        </p:tgtEl>
                                        <p:attrNameLst>
                                          <p:attrName>style.visibility</p:attrName>
                                        </p:attrNameLst>
                                      </p:cBhvr>
                                      <p:to>
                                        <p:strVal val="visible"/>
                                      </p:to>
                                    </p:set>
                                    <p:animEffect transition="in" filter="dissolve">
                                      <p:cBhvr>
                                        <p:cTn id="11" dur="500"/>
                                        <p:tgtEl>
                                          <p:spTgt spid="25907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3" grpId="0"/>
      <p:bldP spid="5" grpId="0" animBg="1"/>
      <p:bldP spid="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5"/>
          <p:cNvSpPr>
            <a:spLocks noGrp="1"/>
          </p:cNvSpPr>
          <p:nvPr>
            <p:ph type="sldNum" sz="quarter" idx="12"/>
          </p:nvPr>
        </p:nvSpPr>
        <p:spPr/>
        <p:txBody>
          <a:bodyPr/>
          <a:lstStyle/>
          <a:p>
            <a:pPr>
              <a:defRPr/>
            </a:pPr>
            <a:fld id="{B1C2498D-9586-489F-BB83-A3008D007238}" type="slidenum">
              <a:rPr lang="zh-TW" altLang="en-US"/>
              <a:pPr>
                <a:defRPr/>
              </a:pPr>
              <a:t>154</a:t>
            </a:fld>
            <a:endParaRPr lang="en-US" altLang="zh-TW"/>
          </a:p>
        </p:txBody>
      </p:sp>
      <p:sp>
        <p:nvSpPr>
          <p:cNvPr id="260160" name="AutoShape 64"/>
          <p:cNvSpPr>
            <a:spLocks noChangeArrowheads="1"/>
          </p:cNvSpPr>
          <p:nvPr/>
        </p:nvSpPr>
        <p:spPr bwMode="auto">
          <a:xfrm>
            <a:off x="395288" y="2708275"/>
            <a:ext cx="8353425" cy="865188"/>
          </a:xfrm>
          <a:prstGeom prst="roundRect">
            <a:avLst>
              <a:gd name="adj" fmla="val 16667"/>
            </a:avLst>
          </a:prstGeom>
          <a:gradFill rotWithShape="1">
            <a:gsLst>
              <a:gs pos="0">
                <a:srgbClr val="99CCFF"/>
              </a:gs>
              <a:gs pos="50000">
                <a:schemeClr val="bg1"/>
              </a:gs>
              <a:gs pos="100000">
                <a:srgbClr val="99CCFF"/>
              </a:gs>
            </a:gsLst>
            <a:lin ang="5400000" scaled="1"/>
          </a:gradFill>
          <a:ln w="9525">
            <a:solidFill>
              <a:schemeClr val="tx1"/>
            </a:solidFill>
            <a:round/>
            <a:headEnd/>
            <a:tailEnd/>
          </a:ln>
          <a:effectLst/>
        </p:spPr>
        <p:txBody>
          <a:bodyPr wrap="none" anchor="ctr"/>
          <a:lstStyle/>
          <a:p>
            <a:pPr>
              <a:defRPr/>
            </a:pPr>
            <a:endParaRPr lang="zh-TW" altLang="en-US">
              <a:ea typeface="新細明體" charset="-120"/>
            </a:endParaRPr>
          </a:p>
        </p:txBody>
      </p:sp>
      <p:sp>
        <p:nvSpPr>
          <p:cNvPr id="260097" name="標題 1"/>
          <p:cNvSpPr>
            <a:spLocks noGrp="1"/>
          </p:cNvSpPr>
          <p:nvPr>
            <p:ph type="title"/>
          </p:nvPr>
        </p:nvSpPr>
        <p:spPr/>
        <p:txBody>
          <a:bodyPr/>
          <a:lstStyle/>
          <a:p>
            <a:r>
              <a:rPr lang="zh-TW" altLang="en-US" smtClean="0"/>
              <a:t>影響成本 </a:t>
            </a:r>
            <a:r>
              <a:rPr lang="en-US" altLang="zh-TW" b="1" i="1" smtClean="0"/>
              <a:t>(Cont.)</a:t>
            </a:r>
            <a:endParaRPr lang="zh-TW" altLang="en-US" b="1" i="1" smtClean="0"/>
          </a:p>
        </p:txBody>
      </p:sp>
      <p:graphicFrame>
        <p:nvGraphicFramePr>
          <p:cNvPr id="260140" name="Group 44"/>
          <p:cNvGraphicFramePr>
            <a:graphicFrameLocks noGrp="1"/>
          </p:cNvGraphicFramePr>
          <p:nvPr/>
        </p:nvGraphicFramePr>
        <p:xfrm>
          <a:off x="971550" y="3716338"/>
          <a:ext cx="7358063" cy="720725"/>
        </p:xfrm>
        <a:graphic>
          <a:graphicData uri="http://schemas.openxmlformats.org/drawingml/2006/table">
            <a:tbl>
              <a:tblPr/>
              <a:tblGrid>
                <a:gridCol w="2214563"/>
                <a:gridCol w="5143500"/>
              </a:tblGrid>
              <a:tr h="7207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成本計算來源 ＝ </a:t>
                      </a:r>
                      <a:r>
                        <a:rPr kumimoji="0" lang="en-US" altLang="zh-TW" sz="1800" b="1" i="0" u="none" strike="noStrike" cap="none" normalizeH="0" baseline="0" smtClean="0">
                          <a:ln>
                            <a:noFill/>
                          </a:ln>
                          <a:solidFill>
                            <a:srgbClr val="CC0000"/>
                          </a:solidFill>
                          <a:effectLst/>
                          <a:latin typeface="Times New Roman" pitchFamily="18" charset="0"/>
                          <a:ea typeface="標楷體" pitchFamily="65" charset="-120"/>
                          <a:cs typeface="Times New Roman" pitchFamily="18" charset="0"/>
                        </a:rPr>
                        <a:t>Y</a:t>
                      </a:r>
                      <a:endParaRPr kumimoji="0" lang="zh-TW" altLang="en-US" sz="1800" b="1" i="0" u="none" strike="noStrike" cap="none" normalizeH="0" baseline="0" smtClean="0">
                        <a:ln>
                          <a:noFill/>
                        </a:ln>
                        <a:solidFill>
                          <a:srgbClr val="CC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FF99"/>
                        </a:gs>
                        <a:gs pos="50000">
                          <a:schemeClr val="bg1"/>
                        </a:gs>
                        <a:gs pos="100000">
                          <a:srgbClr val="99FF9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計算當月月加權平均單位成本的資料來源</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FF99"/>
                        </a:gs>
                        <a:gs pos="50000">
                          <a:schemeClr val="bg1"/>
                        </a:gs>
                        <a:gs pos="100000">
                          <a:srgbClr val="99FF99"/>
                        </a:gs>
                      </a:gsLst>
                      <a:lin ang="5400000" scaled="1"/>
                    </a:gradFill>
                  </a:tcPr>
                </a:tc>
              </a:tr>
            </a:tbl>
          </a:graphicData>
        </a:graphic>
      </p:graphicFrame>
      <p:graphicFrame>
        <p:nvGraphicFramePr>
          <p:cNvPr id="260158" name="Group 62"/>
          <p:cNvGraphicFramePr>
            <a:graphicFrameLocks noGrp="1"/>
          </p:cNvGraphicFramePr>
          <p:nvPr/>
        </p:nvGraphicFramePr>
        <p:xfrm>
          <a:off x="971550" y="5516563"/>
          <a:ext cx="7358063" cy="952500"/>
        </p:xfrm>
        <a:graphic>
          <a:graphicData uri="http://schemas.openxmlformats.org/drawingml/2006/table">
            <a:tbl>
              <a:tblPr/>
              <a:tblGrid>
                <a:gridCol w="2214563"/>
                <a:gridCol w="5143500"/>
              </a:tblGrid>
              <a:tr h="952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成本調整 ＝ </a:t>
                      </a:r>
                      <a:r>
                        <a:rPr kumimoji="0" lang="en-US" altLang="zh-TW" sz="1800" b="1" i="0" u="none" strike="noStrike" cap="none" normalizeH="0" baseline="0" smtClean="0">
                          <a:ln>
                            <a:noFill/>
                          </a:ln>
                          <a:solidFill>
                            <a:srgbClr val="CC0000"/>
                          </a:solidFill>
                          <a:effectLst/>
                          <a:latin typeface="Times New Roman" pitchFamily="18" charset="0"/>
                          <a:ea typeface="標楷體" pitchFamily="65" charset="-120"/>
                          <a:cs typeface="Times New Roman" pitchFamily="18" charset="0"/>
                        </a:rPr>
                        <a:t>y</a:t>
                      </a:r>
                      <a:endParaRPr kumimoji="0" lang="zh-TW" altLang="en-US" sz="1800" b="1" i="0" u="none" strike="noStrike" cap="none" normalizeH="0" baseline="0" smtClean="0">
                        <a:ln>
                          <a:noFill/>
                        </a:ln>
                        <a:solidFill>
                          <a:srgbClr val="CC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99"/>
                        </a:gs>
                        <a:gs pos="50000">
                          <a:schemeClr val="bg1"/>
                        </a:gs>
                        <a:gs pos="100000">
                          <a:srgbClr val="FFFF9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僅針對期末金額調整；不會被納入月加權平均成本計算，也不被計算出來的單位成本所影響</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99"/>
                        </a:gs>
                        <a:gs pos="50000">
                          <a:schemeClr val="bg1"/>
                        </a:gs>
                        <a:gs pos="100000">
                          <a:srgbClr val="FFFF99"/>
                        </a:gs>
                      </a:gsLst>
                      <a:lin ang="5400000" scaled="1"/>
                    </a:gradFill>
                  </a:tcPr>
                </a:tc>
              </a:tr>
            </a:tbl>
          </a:graphicData>
        </a:graphic>
      </p:graphicFrame>
      <p:graphicFrame>
        <p:nvGraphicFramePr>
          <p:cNvPr id="260157" name="Group 61"/>
          <p:cNvGraphicFramePr>
            <a:graphicFrameLocks noGrp="1"/>
          </p:cNvGraphicFramePr>
          <p:nvPr/>
        </p:nvGraphicFramePr>
        <p:xfrm>
          <a:off x="971550" y="4437063"/>
          <a:ext cx="7358063" cy="1079500"/>
        </p:xfrm>
        <a:graphic>
          <a:graphicData uri="http://schemas.openxmlformats.org/drawingml/2006/table">
            <a:tbl>
              <a:tblPr/>
              <a:tblGrid>
                <a:gridCol w="2214563"/>
                <a:gridCol w="5143500"/>
              </a:tblGrid>
              <a:tr h="1079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賦予計算結果 ＝ </a:t>
                      </a:r>
                      <a:r>
                        <a:rPr kumimoji="0" lang="en-US" altLang="zh-TW" sz="1800" b="1" i="0" u="none" strike="noStrike" cap="none" normalizeH="0" baseline="0" smtClean="0">
                          <a:ln>
                            <a:noFill/>
                          </a:ln>
                          <a:solidFill>
                            <a:srgbClr val="CC0000"/>
                          </a:solidFill>
                          <a:effectLst/>
                          <a:latin typeface="Times New Roman" pitchFamily="18" charset="0"/>
                          <a:ea typeface="標楷體" pitchFamily="65" charset="-120"/>
                          <a:cs typeface="Times New Roman" pitchFamily="18" charset="0"/>
                        </a:rPr>
                        <a:t>N</a:t>
                      </a:r>
                      <a:endParaRPr kumimoji="0" lang="zh-TW" altLang="en-US" sz="1800" b="1" i="0" u="none" strike="noStrike" cap="none" normalizeH="0" baseline="0" smtClean="0">
                        <a:ln>
                          <a:noFill/>
                        </a:ln>
                        <a:solidFill>
                          <a:srgbClr val="CC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FF"/>
                        </a:gs>
                        <a:gs pos="50000">
                          <a:schemeClr val="bg1"/>
                        </a:gs>
                        <a:gs pos="100000">
                          <a:srgbClr val="FF99FF"/>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單據的存貨成本為 </a:t>
                      </a:r>
                      <a:r>
                        <a:rPr kumimoji="0" lang="en-US" altLang="zh-TW"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a:t>
                      </a:r>
                      <a:r>
                        <a:rPr kumimoji="0" lang="zh-TW" altLang="en-US"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數量</a:t>
                      </a:r>
                      <a:r>
                        <a:rPr kumimoji="0" lang="en-US" altLang="zh-TW"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a:t>
                      </a:r>
                      <a:r>
                        <a:rPr kumimoji="0" lang="zh-TW" altLang="en-US"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品號該月的單位成本</a:t>
                      </a:r>
                      <a:r>
                        <a:rPr kumimoji="0" lang="en-US" altLang="zh-TW"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a:t>
                      </a:r>
                      <a:br>
                        <a:rPr kumimoji="0" lang="en-US" altLang="zh-TW"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br>
                      <a:r>
                        <a:rPr kumimoji="0" lang="zh-TW" altLang="en-US" sz="1800" b="1"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；也就是該金額是被賦予的，不會影響當月月加權平均單位成本</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FF"/>
                        </a:gs>
                        <a:gs pos="50000">
                          <a:schemeClr val="bg1"/>
                        </a:gs>
                        <a:gs pos="100000">
                          <a:srgbClr val="FF99FF"/>
                        </a:gs>
                      </a:gsLst>
                      <a:lin ang="5400000" scaled="1"/>
                    </a:gradFill>
                  </a:tcPr>
                </a:tc>
              </a:tr>
            </a:tbl>
          </a:graphicData>
        </a:graphic>
      </p:graphicFrame>
      <p:graphicFrame>
        <p:nvGraphicFramePr>
          <p:cNvPr id="260159" name="Object 63"/>
          <p:cNvGraphicFramePr>
            <a:graphicFrameLocks noChangeAspect="1"/>
          </p:cNvGraphicFramePr>
          <p:nvPr/>
        </p:nvGraphicFramePr>
        <p:xfrm>
          <a:off x="900113" y="2852738"/>
          <a:ext cx="7416800" cy="595312"/>
        </p:xfrm>
        <a:graphic>
          <a:graphicData uri="http://schemas.openxmlformats.org/presentationml/2006/ole">
            <mc:AlternateContent xmlns:mc="http://schemas.openxmlformats.org/markup-compatibility/2006">
              <mc:Choice xmlns:v="urn:schemas-microsoft-com:vml" Requires="v">
                <p:oleObj spid="_x0000_s160831" name="方程式" r:id="rId3" imgW="5219700" imgH="419100" progId="Equation.3">
                  <p:embed/>
                </p:oleObj>
              </mc:Choice>
              <mc:Fallback>
                <p:oleObj name="方程式" r:id="rId3" imgW="5219700" imgH="419100" progId="Equation.3">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852738"/>
                        <a:ext cx="74168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0161" name="Rectangle 65"/>
          <p:cNvSpPr>
            <a:spLocks noChangeArrowheads="1"/>
          </p:cNvSpPr>
          <p:nvPr/>
        </p:nvSpPr>
        <p:spPr bwMode="auto">
          <a:xfrm>
            <a:off x="5724525" y="2781300"/>
            <a:ext cx="2663825" cy="7191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60097"/>
                                        </p:tgtEl>
                                        <p:attrNameLst>
                                          <p:attrName>style.visibility</p:attrName>
                                        </p:attrNameLst>
                                      </p:cBhvr>
                                      <p:to>
                                        <p:strVal val="visible"/>
                                      </p:to>
                                    </p:set>
                                    <p:animEffect transition="in" filter="blinds(horizontal)">
                                      <p:cBhvr>
                                        <p:cTn id="7" dur="500"/>
                                        <p:tgtEl>
                                          <p:spTgt spid="26009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60160"/>
                                        </p:tgtEl>
                                        <p:attrNameLst>
                                          <p:attrName>style.visibility</p:attrName>
                                        </p:attrNameLst>
                                      </p:cBhvr>
                                      <p:to>
                                        <p:strVal val="visible"/>
                                      </p:to>
                                    </p:set>
                                    <p:animEffect transition="in" filter="dissolve">
                                      <p:cBhvr>
                                        <p:cTn id="11" dur="500"/>
                                        <p:tgtEl>
                                          <p:spTgt spid="260160"/>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260159"/>
                                        </p:tgtEl>
                                        <p:attrNameLst>
                                          <p:attrName>style.visibility</p:attrName>
                                        </p:attrNameLst>
                                      </p:cBhvr>
                                      <p:to>
                                        <p:strVal val="visible"/>
                                      </p:to>
                                    </p:set>
                                    <p:animEffect transition="in" filter="checkerboard(across)">
                                      <p:cBhvr>
                                        <p:cTn id="15" dur="500"/>
                                        <p:tgtEl>
                                          <p:spTgt spid="26015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60161"/>
                                        </p:tgtEl>
                                        <p:attrNameLst>
                                          <p:attrName>style.visibility</p:attrName>
                                        </p:attrNameLst>
                                      </p:cBhvr>
                                      <p:to>
                                        <p:strVal val="visible"/>
                                      </p:to>
                                    </p:set>
                                    <p:animEffect transition="in" filter="blinds(horizontal)">
                                      <p:cBhvr>
                                        <p:cTn id="20" dur="500"/>
                                        <p:tgtEl>
                                          <p:spTgt spid="26016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grpId="1" nodeType="clickEffect">
                                  <p:stCondLst>
                                    <p:cond delay="0"/>
                                  </p:stCondLst>
                                  <p:childTnLst>
                                    <p:animEffect transition="out" filter="box(in)">
                                      <p:cBhvr>
                                        <p:cTn id="24" dur="500"/>
                                        <p:tgtEl>
                                          <p:spTgt spid="260161"/>
                                        </p:tgtEl>
                                      </p:cBhvr>
                                    </p:animEffect>
                                    <p:set>
                                      <p:cBhvr>
                                        <p:cTn id="25" dur="1" fill="hold">
                                          <p:stCondLst>
                                            <p:cond delay="499"/>
                                          </p:stCondLst>
                                        </p:cTn>
                                        <p:tgtEl>
                                          <p:spTgt spid="260161"/>
                                        </p:tgtEl>
                                        <p:attrNameLst>
                                          <p:attrName>style.visibility</p:attrName>
                                        </p:attrNameLst>
                                      </p:cBhvr>
                                      <p:to>
                                        <p:strVal val="hidden"/>
                                      </p:to>
                                    </p:set>
                                  </p:childTnLst>
                                </p:cTn>
                              </p:par>
                            </p:childTnLst>
                          </p:cTn>
                        </p:par>
                        <p:par>
                          <p:cTn id="26" fill="hold" nodeType="afterGroup">
                            <p:stCondLst>
                              <p:cond delay="500"/>
                            </p:stCondLst>
                            <p:childTnLst>
                              <p:par>
                                <p:cTn id="27" presetID="3" presetClass="entr" presetSubtype="10" fill="hold" nodeType="afterEffect">
                                  <p:stCondLst>
                                    <p:cond delay="0"/>
                                  </p:stCondLst>
                                  <p:childTnLst>
                                    <p:set>
                                      <p:cBhvr>
                                        <p:cTn id="28" dur="1" fill="hold">
                                          <p:stCondLst>
                                            <p:cond delay="0"/>
                                          </p:stCondLst>
                                        </p:cTn>
                                        <p:tgtEl>
                                          <p:spTgt spid="260140"/>
                                        </p:tgtEl>
                                        <p:attrNameLst>
                                          <p:attrName>style.visibility</p:attrName>
                                        </p:attrNameLst>
                                      </p:cBhvr>
                                      <p:to>
                                        <p:strVal val="visible"/>
                                      </p:to>
                                    </p:set>
                                    <p:animEffect transition="in" filter="blinds(horizontal)">
                                      <p:cBhvr>
                                        <p:cTn id="29" dur="500"/>
                                        <p:tgtEl>
                                          <p:spTgt spid="26014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5" fill="hold" nodeType="clickEffect">
                                  <p:stCondLst>
                                    <p:cond delay="0"/>
                                  </p:stCondLst>
                                  <p:childTnLst>
                                    <p:set>
                                      <p:cBhvr>
                                        <p:cTn id="33" dur="1" fill="hold">
                                          <p:stCondLst>
                                            <p:cond delay="0"/>
                                          </p:stCondLst>
                                        </p:cTn>
                                        <p:tgtEl>
                                          <p:spTgt spid="260157"/>
                                        </p:tgtEl>
                                        <p:attrNameLst>
                                          <p:attrName>style.visibility</p:attrName>
                                        </p:attrNameLst>
                                      </p:cBhvr>
                                      <p:to>
                                        <p:strVal val="visible"/>
                                      </p:to>
                                    </p:set>
                                    <p:animEffect transition="in" filter="checkerboard(down)">
                                      <p:cBhvr>
                                        <p:cTn id="34" dur="500"/>
                                        <p:tgtEl>
                                          <p:spTgt spid="26015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6" fill="hold" nodeType="clickEffect">
                                  <p:stCondLst>
                                    <p:cond delay="0"/>
                                  </p:stCondLst>
                                  <p:childTnLst>
                                    <p:set>
                                      <p:cBhvr>
                                        <p:cTn id="38" dur="1" fill="hold">
                                          <p:stCondLst>
                                            <p:cond delay="0"/>
                                          </p:stCondLst>
                                        </p:cTn>
                                        <p:tgtEl>
                                          <p:spTgt spid="260158"/>
                                        </p:tgtEl>
                                        <p:attrNameLst>
                                          <p:attrName>style.visibility</p:attrName>
                                        </p:attrNameLst>
                                      </p:cBhvr>
                                      <p:to>
                                        <p:strVal val="visible"/>
                                      </p:to>
                                    </p:set>
                                    <p:animEffect transition="in" filter="strips(downRight)">
                                      <p:cBhvr>
                                        <p:cTn id="39" dur="500"/>
                                        <p:tgtEl>
                                          <p:spTgt spid="260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60" grpId="0" animBg="1"/>
      <p:bldP spid="260097" grpId="0"/>
      <p:bldP spid="260161" grpId="0" animBg="1"/>
      <p:bldP spid="260161" grpId="1"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投影片編號版面配置區 5"/>
          <p:cNvSpPr>
            <a:spLocks noGrp="1"/>
          </p:cNvSpPr>
          <p:nvPr>
            <p:ph type="sldNum" sz="quarter" idx="12"/>
          </p:nvPr>
        </p:nvSpPr>
        <p:spPr/>
        <p:txBody>
          <a:bodyPr/>
          <a:lstStyle/>
          <a:p>
            <a:pPr>
              <a:defRPr/>
            </a:pPr>
            <a:fld id="{008A65D8-54C6-4BAD-888A-F3B73B859E3E}" type="slidenum">
              <a:rPr lang="zh-TW" altLang="en-US"/>
              <a:pPr>
                <a:defRPr/>
              </a:pPr>
              <a:t>155</a:t>
            </a:fld>
            <a:endParaRPr lang="en-US" altLang="zh-TW"/>
          </a:p>
        </p:txBody>
      </p:sp>
      <p:sp>
        <p:nvSpPr>
          <p:cNvPr id="161795" name="Rectangle 90"/>
          <p:cNvSpPr>
            <a:spLocks noChangeArrowheads="1"/>
          </p:cNvSpPr>
          <p:nvPr/>
        </p:nvSpPr>
        <p:spPr bwMode="auto">
          <a:xfrm>
            <a:off x="250825" y="2420938"/>
            <a:ext cx="8569325" cy="4437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
        <p:nvSpPr>
          <p:cNvPr id="261212" name="Text Box 92"/>
          <p:cNvSpPr txBox="1">
            <a:spLocks noChangeArrowheads="1"/>
          </p:cNvSpPr>
          <p:nvPr/>
        </p:nvSpPr>
        <p:spPr bwMode="auto">
          <a:xfrm>
            <a:off x="1217613" y="6261100"/>
            <a:ext cx="56880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註：       </a:t>
            </a:r>
            <a:r>
              <a:rPr lang="zh-TW" altLang="en-US">
                <a:solidFill>
                  <a:schemeClr val="hlink"/>
                </a:solidFill>
                <a:ea typeface="標楷體" pitchFamily="65" charset="-120"/>
              </a:rPr>
              <a:t>表示可依公司個別設定</a:t>
            </a:r>
          </a:p>
        </p:txBody>
      </p:sp>
      <p:sp>
        <p:nvSpPr>
          <p:cNvPr id="261121" name="標題 1"/>
          <p:cNvSpPr>
            <a:spLocks noGrp="1"/>
          </p:cNvSpPr>
          <p:nvPr>
            <p:ph type="title"/>
          </p:nvPr>
        </p:nvSpPr>
        <p:spPr>
          <a:xfrm>
            <a:off x="179388" y="1268413"/>
            <a:ext cx="8715375" cy="1143000"/>
          </a:xfrm>
        </p:spPr>
        <p:txBody>
          <a:bodyPr/>
          <a:lstStyle/>
          <a:p>
            <a:r>
              <a:rPr lang="zh-TW" altLang="en-US" smtClean="0"/>
              <a:t>庫存單據性質</a:t>
            </a:r>
          </a:p>
        </p:txBody>
      </p:sp>
      <p:graphicFrame>
        <p:nvGraphicFramePr>
          <p:cNvPr id="261206" name="Group 86"/>
          <p:cNvGraphicFramePr>
            <a:graphicFrameLocks noGrp="1"/>
          </p:cNvGraphicFramePr>
          <p:nvPr/>
        </p:nvGraphicFramePr>
        <p:xfrm>
          <a:off x="1258888" y="2565400"/>
          <a:ext cx="6807200" cy="3600452"/>
        </p:xfrm>
        <a:graphic>
          <a:graphicData uri="http://schemas.openxmlformats.org/drawingml/2006/table">
            <a:tbl>
              <a:tblPr/>
              <a:tblGrid>
                <a:gridCol w="2665412"/>
                <a:gridCol w="1873250"/>
                <a:gridCol w="2268538"/>
              </a:tblGrid>
              <a:tr h="4508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單據性質</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更新盤點日</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smtClean="0">
                          <a:ln>
                            <a:noFill/>
                          </a:ln>
                          <a:solidFill>
                            <a:srgbClr val="FFFFFF"/>
                          </a:solidFill>
                          <a:effectLst/>
                          <a:latin typeface="Times New Roman" pitchFamily="18" charset="0"/>
                          <a:ea typeface="標楷體" pitchFamily="65" charset="-120"/>
                          <a:cs typeface="Times New Roman" pitchFamily="18" charset="0"/>
                        </a:rPr>
                        <a:t>核對借出／入單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492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11.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一般異動單據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12.</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 庫存轉撥單據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492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13.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借出轉撥單據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14.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借入暫收單據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492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15.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借出歸還單據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16.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借入歸還單據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492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17. </a:t>
                      </a:r>
                      <a:r>
                        <a:rPr kumimoji="0" lang="zh-TW" altLang="en-US" sz="1800" b="1"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rPr>
                        <a:t>成本開帳調整單據</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rgbClr val="000000"/>
                        </a:solidFill>
                        <a:effectLst/>
                        <a:latin typeface="Times New Roman" pitchFamily="18" charset="0"/>
                        <a:ea typeface="標楷體" pitchFamily="65" charset="-120"/>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r>
            </a:tbl>
          </a:graphicData>
        </a:graphic>
      </p:graphicFrame>
      <p:sp>
        <p:nvSpPr>
          <p:cNvPr id="63560" name="Text Box 72"/>
          <p:cNvSpPr txBox="1">
            <a:spLocks noChangeArrowheads="1"/>
          </p:cNvSpPr>
          <p:nvPr/>
        </p:nvSpPr>
        <p:spPr bwMode="auto">
          <a:xfrm>
            <a:off x="4643438" y="2997200"/>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2" name="Text Box 72"/>
          <p:cNvSpPr txBox="1">
            <a:spLocks noChangeArrowheads="1"/>
          </p:cNvSpPr>
          <p:nvPr/>
        </p:nvSpPr>
        <p:spPr bwMode="auto">
          <a:xfrm>
            <a:off x="6732588" y="47974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3" name="Text Box 72"/>
          <p:cNvSpPr txBox="1">
            <a:spLocks noChangeArrowheads="1"/>
          </p:cNvSpPr>
          <p:nvPr/>
        </p:nvSpPr>
        <p:spPr bwMode="auto">
          <a:xfrm>
            <a:off x="6732588" y="530066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
        <p:nvSpPr>
          <p:cNvPr id="4" name="Text Box 72"/>
          <p:cNvSpPr txBox="1">
            <a:spLocks noChangeArrowheads="1"/>
          </p:cNvSpPr>
          <p:nvPr/>
        </p:nvSpPr>
        <p:spPr bwMode="auto">
          <a:xfrm>
            <a:off x="1763713" y="6237288"/>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rgbClr val="CC0000"/>
                </a:solidFill>
                <a:effectLst>
                  <a:outerShdw blurRad="38100" dist="38100" dir="2700000" algn="tl">
                    <a:srgbClr val="C0C0C0"/>
                  </a:outerShdw>
                </a:effectLst>
                <a:latin typeface="Arial" charset="0"/>
                <a:ea typeface="新細明體" charset="-120"/>
              </a:rPr>
              <a:t>ˇ</a:t>
            </a:r>
            <a:endParaRPr kumimoji="1" lang="zh-TW" altLang="en-US" sz="2200">
              <a:solidFill>
                <a:srgbClr val="CC0000"/>
              </a:solidFill>
              <a:effectLst>
                <a:outerShdw blurRad="38100" dist="38100" dir="2700000" algn="tl">
                  <a:srgbClr val="C0C0C0"/>
                </a:outerShdw>
              </a:effectLst>
              <a:latin typeface="Arial" charset="0"/>
              <a:ea typeface="新細明體"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1121"/>
                                        </p:tgtEl>
                                        <p:attrNameLst>
                                          <p:attrName>style.visibility</p:attrName>
                                        </p:attrNameLst>
                                      </p:cBhvr>
                                      <p:to>
                                        <p:strVal val="visible"/>
                                      </p:to>
                                    </p:set>
                                    <p:animEffect transition="in" filter="dissolve">
                                      <p:cBhvr>
                                        <p:cTn id="7" dur="500"/>
                                        <p:tgtEl>
                                          <p:spTgt spid="261121"/>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61206"/>
                                        </p:tgtEl>
                                        <p:attrNameLst>
                                          <p:attrName>style.visibility</p:attrName>
                                        </p:attrNameLst>
                                      </p:cBhvr>
                                      <p:to>
                                        <p:strVal val="visible"/>
                                      </p:to>
                                    </p:set>
                                    <p:animEffect transition="in" filter="blinds(horizontal)">
                                      <p:cBhvr>
                                        <p:cTn id="11" dur="500"/>
                                        <p:tgtEl>
                                          <p:spTgt spid="26120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63560"/>
                                        </p:tgtEl>
                                        <p:attrNameLst>
                                          <p:attrName>style.visibility</p:attrName>
                                        </p:attrNameLst>
                                      </p:cBhvr>
                                      <p:to>
                                        <p:strVal val="visible"/>
                                      </p:to>
                                    </p:set>
                                    <p:animEffect transition="in" filter="checkerboard(across)">
                                      <p:cBhvr>
                                        <p:cTn id="16" dur="500"/>
                                        <p:tgtEl>
                                          <p:spTgt spid="63560"/>
                                        </p:tgtEl>
                                      </p:cBhvr>
                                    </p:animEffect>
                                  </p:childTnLst>
                                </p:cTn>
                              </p:par>
                            </p:childTnLst>
                          </p:cTn>
                        </p:par>
                        <p:par>
                          <p:cTn id="17" fill="hold" nodeType="afterGroup">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heckerboard(across)">
                                      <p:cBhvr>
                                        <p:cTn id="20" dur="500"/>
                                        <p:tgtEl>
                                          <p:spTgt spid="2"/>
                                        </p:tgtEl>
                                      </p:cBhvr>
                                    </p:animEffect>
                                  </p:childTnLst>
                                </p:cTn>
                              </p:par>
                            </p:childTnLst>
                          </p:cTn>
                        </p:par>
                        <p:par>
                          <p:cTn id="21" fill="hold" nodeType="afterGroup">
                            <p:stCondLst>
                              <p:cond delay="1000"/>
                            </p:stCondLst>
                            <p:childTnLst>
                              <p:par>
                                <p:cTn id="22" presetID="5" presetClass="entr" presetSubtype="1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heckerboard(across)">
                                      <p:cBhvr>
                                        <p:cTn id="24" dur="500"/>
                                        <p:tgtEl>
                                          <p:spTgt spid="3"/>
                                        </p:tgtEl>
                                      </p:cBhvr>
                                    </p:animEffect>
                                  </p:childTnLst>
                                </p:cTn>
                              </p:par>
                            </p:childTnLst>
                          </p:cTn>
                        </p:par>
                        <p:par>
                          <p:cTn id="25" fill="hold" nodeType="afterGroup">
                            <p:stCondLst>
                              <p:cond delay="1500"/>
                            </p:stCondLst>
                            <p:childTnLst>
                              <p:par>
                                <p:cTn id="26" presetID="3" presetClass="entr" presetSubtype="10" fill="hold" grpId="0" nodeType="afterEffect">
                                  <p:stCondLst>
                                    <p:cond delay="0"/>
                                  </p:stCondLst>
                                  <p:childTnLst>
                                    <p:set>
                                      <p:cBhvr>
                                        <p:cTn id="27" dur="1" fill="hold">
                                          <p:stCondLst>
                                            <p:cond delay="0"/>
                                          </p:stCondLst>
                                        </p:cTn>
                                        <p:tgtEl>
                                          <p:spTgt spid="261212"/>
                                        </p:tgtEl>
                                        <p:attrNameLst>
                                          <p:attrName>style.visibility</p:attrName>
                                        </p:attrNameLst>
                                      </p:cBhvr>
                                      <p:to>
                                        <p:strVal val="visible"/>
                                      </p:to>
                                    </p:set>
                                    <p:animEffect transition="in" filter="blinds(horizontal)">
                                      <p:cBhvr>
                                        <p:cTn id="28" dur="500"/>
                                        <p:tgtEl>
                                          <p:spTgt spid="261212"/>
                                        </p:tgtEl>
                                      </p:cBhvr>
                                    </p:animEffect>
                                  </p:childTnLst>
                                </p:cTn>
                              </p:par>
                            </p:childTnLst>
                          </p:cTn>
                        </p:par>
                        <p:par>
                          <p:cTn id="29" fill="hold" nodeType="afterGroup">
                            <p:stCondLst>
                              <p:cond delay="2000"/>
                            </p:stCondLst>
                            <p:childTnLst>
                              <p:par>
                                <p:cTn id="30" presetID="5" presetClass="entr" presetSubtype="1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checkerboard(across)">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212" grpId="0"/>
      <p:bldP spid="261121" grpId="0"/>
      <p:bldP spid="63560" grpId="0"/>
      <p:bldP spid="2" grpId="0"/>
      <p:bldP spid="3" grpId="0"/>
      <p:bldP spid="4"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2BC797B9-CADE-490B-86DC-51FAD30D422C}" type="slidenum">
              <a:rPr lang="zh-TW" altLang="en-US"/>
              <a:pPr>
                <a:defRPr/>
              </a:pPr>
              <a:t>156</a:t>
            </a:fld>
            <a:endParaRPr lang="en-US" altLang="zh-TW"/>
          </a:p>
        </p:txBody>
      </p:sp>
      <p:sp>
        <p:nvSpPr>
          <p:cNvPr id="2" name="標題 1"/>
          <p:cNvSpPr>
            <a:spLocks noGrp="1"/>
          </p:cNvSpPr>
          <p:nvPr>
            <p:ph type="title" idx="4294967295"/>
          </p:nvPr>
        </p:nvSpPr>
        <p:spPr/>
        <p:txBody>
          <a:bodyPr/>
          <a:lstStyle/>
          <a:p>
            <a:pPr eaLnBrk="1" hangingPunct="1"/>
            <a:r>
              <a:rPr lang="zh-TW" altLang="en-US" smtClean="0"/>
              <a:t>評量測驗</a:t>
            </a:r>
          </a:p>
        </p:txBody>
      </p:sp>
      <p:sp>
        <p:nvSpPr>
          <p:cNvPr id="3" name="內容版面配置區 2"/>
          <p:cNvSpPr>
            <a:spLocks noGrp="1"/>
          </p:cNvSpPr>
          <p:nvPr>
            <p:ph idx="4294967295"/>
          </p:nvPr>
        </p:nvSpPr>
        <p:spPr>
          <a:xfrm>
            <a:off x="457200" y="2643188"/>
            <a:ext cx="8401050" cy="3786187"/>
          </a:xfrm>
        </p:spPr>
        <p:txBody>
          <a:bodyPr/>
          <a:lstStyle/>
          <a:p>
            <a:pPr eaLnBrk="1" hangingPunct="1"/>
            <a:r>
              <a:rPr lang="zh-TW" altLang="en-US" sz="1800" smtClean="0">
                <a:solidFill>
                  <a:schemeClr val="tx1"/>
                </a:solidFill>
              </a:rPr>
              <a:t>配銷模組的基本資料可分庫存類、訂單類及採購類三種。          □是      □否</a:t>
            </a:r>
            <a:endParaRPr lang="en-US" altLang="zh-TW" sz="1800" smtClean="0">
              <a:solidFill>
                <a:schemeClr val="tx1"/>
              </a:solidFill>
            </a:endParaRPr>
          </a:p>
          <a:p>
            <a:pPr lvl="1" eaLnBrk="1" hangingPunct="1">
              <a:spcBef>
                <a:spcPts val="600"/>
              </a:spcBef>
            </a:pPr>
            <a:r>
              <a:rPr lang="zh-TW" altLang="en-US" sz="1800" smtClean="0"/>
              <a:t>否    </a:t>
            </a:r>
            <a:r>
              <a:rPr lang="en-US" altLang="zh-TW" sz="1800" smtClean="0"/>
              <a:t>(</a:t>
            </a:r>
            <a:r>
              <a:rPr lang="zh-TW" altLang="en-US" sz="1800" smtClean="0"/>
              <a:t>是分成</a:t>
            </a:r>
            <a:r>
              <a:rPr lang="zh-TW" altLang="en-US" sz="1600" smtClean="0"/>
              <a:t>庫存類、訂單類、採購類與共同類四種</a:t>
            </a:r>
            <a:r>
              <a:rPr lang="en-US" altLang="zh-TW" sz="1800" smtClean="0"/>
              <a:t>)</a:t>
            </a:r>
          </a:p>
          <a:p>
            <a:pPr eaLnBrk="1" hangingPunct="1"/>
            <a:r>
              <a:rPr lang="zh-TW" altLang="en-US" sz="1800" smtClean="0">
                <a:solidFill>
                  <a:schemeClr val="tx1"/>
                </a:solidFill>
              </a:rPr>
              <a:t>客戶、廠商及品號的編碼原則都是在編碼原則設定作業裡建立。    □是     □否</a:t>
            </a:r>
            <a:endParaRPr lang="en-US" altLang="zh-TW" sz="1800" smtClean="0">
              <a:solidFill>
                <a:schemeClr val="tx1"/>
              </a:solidFill>
            </a:endParaRPr>
          </a:p>
          <a:p>
            <a:pPr lvl="1" eaLnBrk="1" hangingPunct="1">
              <a:spcBef>
                <a:spcPts val="600"/>
              </a:spcBef>
            </a:pPr>
            <a:r>
              <a:rPr lang="zh-TW" altLang="en-US" sz="1800" smtClean="0"/>
              <a:t>是    </a:t>
            </a:r>
            <a:r>
              <a:rPr lang="en-US" altLang="zh-TW" sz="1800" smtClean="0"/>
              <a:t>(</a:t>
            </a:r>
            <a:r>
              <a:rPr lang="zh-TW" altLang="en-US" sz="1800" smtClean="0"/>
              <a:t>當公司編出客戶、廠商及品號代碼原則後，將結果建立在編碼原則設定作業裡，後續於客戶資料建立作業、供應廠商建立作業及品耗資料作業中皆可透過</a:t>
            </a:r>
            <a:r>
              <a:rPr lang="en-US" altLang="zh-TW" sz="1800" smtClean="0"/>
              <a:t>F2</a:t>
            </a:r>
            <a:r>
              <a:rPr lang="zh-TW" altLang="en-US" sz="1800" smtClean="0"/>
              <a:t>功能鈕查詢編碼原則</a:t>
            </a:r>
            <a:r>
              <a:rPr lang="en-US" altLang="zh-TW" sz="1800" smtClean="0"/>
              <a:t>)</a:t>
            </a:r>
          </a:p>
          <a:p>
            <a:pPr eaLnBrk="1" hangingPunct="1"/>
            <a:r>
              <a:rPr lang="zh-TW" altLang="en-US" sz="1800" smtClean="0">
                <a:solidFill>
                  <a:schemeClr val="tx1"/>
                </a:solidFill>
              </a:rPr>
              <a:t>關於公司庫存要採取哪一種成本制是在品號資料建立作業裡設定 。  □是  □否</a:t>
            </a:r>
            <a:endParaRPr lang="en-US" altLang="zh-TW" sz="1800" smtClean="0">
              <a:solidFill>
                <a:schemeClr val="tx1"/>
              </a:solidFill>
            </a:endParaRPr>
          </a:p>
          <a:p>
            <a:pPr lvl="1" eaLnBrk="1" hangingPunct="1">
              <a:spcBef>
                <a:spcPts val="600"/>
              </a:spcBef>
            </a:pPr>
            <a:r>
              <a:rPr lang="zh-TW" altLang="en-US" sz="1800" smtClean="0"/>
              <a:t>否    </a:t>
            </a:r>
            <a:r>
              <a:rPr lang="en-US" altLang="zh-TW" sz="1800" smtClean="0"/>
              <a:t>(</a:t>
            </a:r>
            <a:r>
              <a:rPr lang="zh-TW" altLang="en-US" sz="1800" smtClean="0"/>
              <a:t>商品庫存的成本計價方式是在</a:t>
            </a:r>
            <a:r>
              <a:rPr lang="zh-TW" altLang="zh-TW" sz="1800" smtClean="0"/>
              <a:t>「</a:t>
            </a:r>
            <a:r>
              <a:rPr lang="zh-TW" altLang="en-US" sz="1800" smtClean="0"/>
              <a:t>進銷存參數設定建立作業</a:t>
            </a:r>
            <a:r>
              <a:rPr lang="zh-TW" altLang="zh-TW" sz="1800" smtClean="0"/>
              <a:t>」</a:t>
            </a:r>
            <a:r>
              <a:rPr lang="zh-TW" altLang="en-US" sz="1800" smtClean="0"/>
              <a:t>裡決定</a:t>
            </a:r>
            <a:r>
              <a:rPr lang="en-US" altLang="zh-TW" sz="180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ox(in)">
                                      <p:cBhvr>
                                        <p:cTn id="27" dur="500"/>
                                        <p:tgtEl>
                                          <p:spTgt spid="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ox(in)">
                                      <p:cBhvr>
                                        <p:cTn id="32" dur="500"/>
                                        <p:tgtEl>
                                          <p:spTgt spid="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ox(in)">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2"/>
          </p:nvPr>
        </p:nvSpPr>
        <p:spPr/>
        <p:txBody>
          <a:bodyPr/>
          <a:lstStyle/>
          <a:p>
            <a:pPr>
              <a:defRPr/>
            </a:pPr>
            <a:fld id="{50CA8B32-0A25-416B-A1F1-4E5451B0D2A8}" type="slidenum">
              <a:rPr lang="zh-TW" altLang="en-US"/>
              <a:pPr>
                <a:defRPr/>
              </a:pPr>
              <a:t>157</a:t>
            </a:fld>
            <a:endParaRPr lang="en-US" altLang="zh-TW"/>
          </a:p>
        </p:txBody>
      </p:sp>
      <p:sp>
        <p:nvSpPr>
          <p:cNvPr id="2" name="標題 1"/>
          <p:cNvSpPr>
            <a:spLocks noGrp="1"/>
          </p:cNvSpPr>
          <p:nvPr>
            <p:ph type="title" idx="4294967295"/>
          </p:nvPr>
        </p:nvSpPr>
        <p:spPr/>
        <p:txBody>
          <a:bodyPr/>
          <a:lstStyle/>
          <a:p>
            <a:pPr eaLnBrk="1" hangingPunct="1"/>
            <a:r>
              <a:rPr lang="zh-TW" altLang="en-US" smtClean="0"/>
              <a:t>評量測驗 </a:t>
            </a:r>
            <a:r>
              <a:rPr lang="en-US" altLang="zh-TW" b="1" i="1" smtClean="0"/>
              <a:t>(Cont.)</a:t>
            </a:r>
            <a:endParaRPr lang="zh-TW" altLang="en-US" b="1" i="1" smtClean="0"/>
          </a:p>
        </p:txBody>
      </p:sp>
      <p:sp>
        <p:nvSpPr>
          <p:cNvPr id="3" name="內容版面配置區 2"/>
          <p:cNvSpPr>
            <a:spLocks noGrp="1"/>
          </p:cNvSpPr>
          <p:nvPr>
            <p:ph idx="4294967295"/>
          </p:nvPr>
        </p:nvSpPr>
        <p:spPr>
          <a:xfrm>
            <a:off x="457200" y="2643188"/>
            <a:ext cx="8291513" cy="3162300"/>
          </a:xfrm>
        </p:spPr>
        <p:txBody>
          <a:bodyPr/>
          <a:lstStyle/>
          <a:p>
            <a:pPr eaLnBrk="1" hangingPunct="1"/>
            <a:r>
              <a:rPr lang="zh-TW" altLang="en-US" sz="1800" smtClean="0">
                <a:solidFill>
                  <a:schemeClr val="tx1"/>
                </a:solidFill>
              </a:rPr>
              <a:t>客戶資料建立作業裡可以設定信用額度管制方式。     □是      □否</a:t>
            </a:r>
            <a:endParaRPr lang="en-US" altLang="zh-TW" sz="1800" smtClean="0">
              <a:solidFill>
                <a:schemeClr val="tx1"/>
              </a:solidFill>
            </a:endParaRPr>
          </a:p>
          <a:p>
            <a:pPr lvl="1" eaLnBrk="1" hangingPunct="1">
              <a:spcBef>
                <a:spcPts val="600"/>
              </a:spcBef>
            </a:pPr>
            <a:r>
              <a:rPr lang="zh-TW" altLang="en-US" sz="1800" smtClean="0"/>
              <a:t>是   </a:t>
            </a:r>
            <a:r>
              <a:rPr lang="en-US" altLang="zh-TW" sz="1800" smtClean="0"/>
              <a:t>(</a:t>
            </a:r>
            <a:r>
              <a:rPr lang="zh-TW" altLang="zh-TW" sz="1800" smtClean="0"/>
              <a:t>訂單管理系統有提供客戶信用管制的功能，而各家客戶的信用額度則在客戶資料建立作業裡設定</a:t>
            </a:r>
            <a:r>
              <a:rPr lang="en-US" altLang="zh-TW" sz="1800" smtClean="0"/>
              <a:t>)</a:t>
            </a:r>
          </a:p>
          <a:p>
            <a:pPr lvl="1" eaLnBrk="1" hangingPunct="1">
              <a:spcBef>
                <a:spcPts val="600"/>
              </a:spcBef>
            </a:pPr>
            <a:endParaRPr lang="en-US" altLang="zh-TW" sz="1800" smtClean="0"/>
          </a:p>
          <a:p>
            <a:pPr eaLnBrk="1" hangingPunct="1"/>
            <a:r>
              <a:rPr lang="zh-TW" altLang="en-US" sz="1800" smtClean="0">
                <a:solidFill>
                  <a:schemeClr val="tx1"/>
                </a:solidFill>
              </a:rPr>
              <a:t>配銷模組的所有單據資料都必須事先在庫存管理系統的單據性質設定作業裡建立。      □是        □否</a:t>
            </a:r>
            <a:endParaRPr lang="en-US" altLang="zh-TW" sz="1800" smtClean="0">
              <a:solidFill>
                <a:schemeClr val="tx1"/>
              </a:solidFill>
            </a:endParaRPr>
          </a:p>
          <a:p>
            <a:pPr lvl="1" eaLnBrk="1" hangingPunct="1">
              <a:spcBef>
                <a:spcPts val="600"/>
              </a:spcBef>
            </a:pPr>
            <a:r>
              <a:rPr lang="zh-TW" altLang="en-US" sz="1800" smtClean="0"/>
              <a:t>否    </a:t>
            </a:r>
            <a:r>
              <a:rPr lang="en-US" altLang="zh-TW" sz="1800" smtClean="0"/>
              <a:t>(</a:t>
            </a:r>
            <a:r>
              <a:rPr lang="zh-TW" altLang="zh-TW" sz="1800" smtClean="0"/>
              <a:t>配銷模組使用的單據依系統區分為庫存類、訂單類及採購類三種，在庫存管理系統、訂單管理系統與採購管理系統中，各有單據性質建立作業分別設定，所以不是共用這個作業</a:t>
            </a:r>
            <a:r>
              <a:rPr lang="en-US" altLang="zh-TW" sz="180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p:txBody>
          <a:bodyPr/>
          <a:lstStyle/>
          <a:p>
            <a:r>
              <a:rPr lang="zh-TW" altLang="en-US" smtClean="0"/>
              <a:t>評量測驗 </a:t>
            </a:r>
            <a:r>
              <a:rPr lang="en-US" altLang="zh-TW" b="1" i="1" smtClean="0"/>
              <a:t>(Cont.)</a:t>
            </a:r>
            <a:endParaRPr lang="zh-TW" altLang="en-US" b="1" i="1" smtClean="0"/>
          </a:p>
        </p:txBody>
      </p:sp>
      <p:sp>
        <p:nvSpPr>
          <p:cNvPr id="3" name="內容版面配置區 2"/>
          <p:cNvSpPr>
            <a:spLocks noGrp="1"/>
          </p:cNvSpPr>
          <p:nvPr>
            <p:ph idx="4294967295"/>
          </p:nvPr>
        </p:nvSpPr>
        <p:spPr>
          <a:xfrm>
            <a:off x="457200" y="2643188"/>
            <a:ext cx="8229600" cy="2801937"/>
          </a:xfrm>
        </p:spPr>
        <p:txBody>
          <a:bodyPr/>
          <a:lstStyle/>
          <a:p>
            <a:pPr>
              <a:lnSpc>
                <a:spcPts val="2900"/>
              </a:lnSpc>
              <a:spcBef>
                <a:spcPts val="1900"/>
              </a:spcBef>
            </a:pPr>
            <a:r>
              <a:rPr lang="zh-TW" altLang="en-US" dirty="0">
                <a:solidFill>
                  <a:schemeClr val="tx1"/>
                </a:solidFill>
              </a:rPr>
              <a:t>以下何者不是訂單管理系統的範圍？</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A</a:t>
            </a:r>
            <a:r>
              <a:rPr lang="en-US" altLang="zh-TW" dirty="0" smtClean="0">
                <a:solidFill>
                  <a:schemeClr val="tx1"/>
                </a:solidFill>
              </a:rPr>
              <a:t>)</a:t>
            </a:r>
            <a:r>
              <a:rPr lang="zh-TW" altLang="en-US" dirty="0">
                <a:solidFill>
                  <a:schemeClr val="tx1"/>
                </a:solidFill>
              </a:rPr>
              <a:t>報價單</a:t>
            </a:r>
            <a:r>
              <a:rPr lang="zh-TW" altLang="en-US" dirty="0" smtClean="0">
                <a:solidFill>
                  <a:schemeClr val="tx1"/>
                </a:solidFill>
              </a:rPr>
              <a:t>管理</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B</a:t>
            </a:r>
            <a:r>
              <a:rPr lang="en-US" altLang="zh-TW" dirty="0" smtClean="0">
                <a:solidFill>
                  <a:schemeClr val="tx1"/>
                </a:solidFill>
              </a:rPr>
              <a:t>)</a:t>
            </a:r>
            <a:r>
              <a:rPr lang="zh-TW" altLang="en-US" dirty="0">
                <a:solidFill>
                  <a:schemeClr val="tx1"/>
                </a:solidFill>
              </a:rPr>
              <a:t>訂單</a:t>
            </a:r>
            <a:r>
              <a:rPr lang="zh-TW" altLang="en-US" dirty="0" smtClean="0">
                <a:solidFill>
                  <a:schemeClr val="tx1"/>
                </a:solidFill>
              </a:rPr>
              <a:t>管理</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C</a:t>
            </a:r>
            <a:r>
              <a:rPr lang="en-US" altLang="zh-TW" dirty="0" smtClean="0">
                <a:solidFill>
                  <a:schemeClr val="tx1"/>
                </a:solidFill>
              </a:rPr>
              <a:t>)</a:t>
            </a:r>
            <a:r>
              <a:rPr lang="zh-TW" altLang="en-US" dirty="0">
                <a:solidFill>
                  <a:schemeClr val="tx1"/>
                </a:solidFill>
              </a:rPr>
              <a:t>客戶維修品的進度</a:t>
            </a:r>
            <a:r>
              <a:rPr lang="zh-TW" altLang="en-US" dirty="0" smtClean="0">
                <a:solidFill>
                  <a:schemeClr val="tx1"/>
                </a:solidFill>
              </a:rPr>
              <a:t>追蹤</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D</a:t>
            </a:r>
            <a:r>
              <a:rPr lang="en-US" altLang="zh-TW" dirty="0" smtClean="0">
                <a:solidFill>
                  <a:schemeClr val="tx1"/>
                </a:solidFill>
              </a:rPr>
              <a:t>)</a:t>
            </a:r>
            <a:r>
              <a:rPr lang="zh-TW" altLang="en-US" dirty="0">
                <a:solidFill>
                  <a:schemeClr val="tx1"/>
                </a:solidFill>
              </a:rPr>
              <a:t>合約</a:t>
            </a:r>
            <a:r>
              <a:rPr lang="zh-TW" altLang="en-US" dirty="0" smtClean="0">
                <a:solidFill>
                  <a:schemeClr val="tx1"/>
                </a:solidFill>
              </a:rPr>
              <a:t>訂單</a:t>
            </a:r>
            <a:r>
              <a:rPr lang="en-US" altLang="zh-TW" dirty="0" smtClean="0">
                <a:solidFill>
                  <a:schemeClr val="tx1"/>
                </a:solidFill>
              </a:rPr>
              <a:t>		</a:t>
            </a:r>
            <a:endParaRPr lang="en-US" altLang="zh-TW" dirty="0" smtClean="0">
              <a:solidFill>
                <a:schemeClr val="tx1"/>
              </a:solidFill>
            </a:endParaRPr>
          </a:p>
          <a:p>
            <a:pPr lvl="1">
              <a:lnSpc>
                <a:spcPts val="2900"/>
              </a:lnSpc>
              <a:spcBef>
                <a:spcPts val="1900"/>
              </a:spcBef>
            </a:pPr>
            <a:r>
              <a:rPr lang="en-US" altLang="zh-TW" sz="2000" dirty="0" smtClean="0">
                <a:solidFill>
                  <a:srgbClr val="0000FF"/>
                </a:solidFill>
              </a:rPr>
              <a:t>C</a:t>
            </a:r>
          </a:p>
        </p:txBody>
      </p:sp>
    </p:spTree>
    <p:extLst>
      <p:ext uri="{BB962C8B-B14F-4D97-AF65-F5344CB8AC3E}">
        <p14:creationId xmlns:p14="http://schemas.microsoft.com/office/powerpoint/2010/main" val="3211043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p:txBody>
          <a:bodyPr/>
          <a:lstStyle/>
          <a:p>
            <a:r>
              <a:rPr lang="zh-TW" altLang="en-US" smtClean="0"/>
              <a:t>評量測驗 </a:t>
            </a:r>
            <a:r>
              <a:rPr lang="en-US" altLang="zh-TW" b="1" i="1" smtClean="0"/>
              <a:t>(Cont.)</a:t>
            </a:r>
            <a:endParaRPr lang="zh-TW" altLang="en-US" b="1" i="1" smtClean="0"/>
          </a:p>
        </p:txBody>
      </p:sp>
      <p:sp>
        <p:nvSpPr>
          <p:cNvPr id="3" name="內容版面配置區 2"/>
          <p:cNvSpPr>
            <a:spLocks noGrp="1"/>
          </p:cNvSpPr>
          <p:nvPr>
            <p:ph idx="4294967295"/>
          </p:nvPr>
        </p:nvSpPr>
        <p:spPr>
          <a:xfrm>
            <a:off x="457200" y="2643188"/>
            <a:ext cx="8229600" cy="2801937"/>
          </a:xfrm>
        </p:spPr>
        <p:txBody>
          <a:bodyPr/>
          <a:lstStyle/>
          <a:p>
            <a:pPr>
              <a:lnSpc>
                <a:spcPts val="2900"/>
              </a:lnSpc>
              <a:spcBef>
                <a:spcPts val="1900"/>
              </a:spcBef>
            </a:pPr>
            <a:r>
              <a:rPr lang="zh-TW" altLang="en-US" dirty="0">
                <a:solidFill>
                  <a:schemeClr val="tx1"/>
                </a:solidFill>
              </a:rPr>
              <a:t>如果有一家客戶有三個固定的送貨地點，可以請客戶在哪支作業建立這三個地址，而後只要用選取即可，不需要每一張訂單手動輸入？</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A</a:t>
            </a:r>
            <a:r>
              <a:rPr lang="en-US" altLang="zh-TW" dirty="0" smtClean="0">
                <a:solidFill>
                  <a:schemeClr val="tx1"/>
                </a:solidFill>
              </a:rPr>
              <a:t>)</a:t>
            </a:r>
            <a:r>
              <a:rPr lang="zh-TW" altLang="en-US" dirty="0">
                <a:solidFill>
                  <a:schemeClr val="tx1"/>
                </a:solidFill>
              </a:rPr>
              <a:t>客戶資料建立</a:t>
            </a:r>
            <a:r>
              <a:rPr lang="zh-TW" altLang="en-US" dirty="0" smtClean="0">
                <a:solidFill>
                  <a:schemeClr val="tx1"/>
                </a:solidFill>
              </a:rPr>
              <a:t>作業</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B</a:t>
            </a:r>
            <a:r>
              <a:rPr lang="en-US" altLang="zh-TW" dirty="0" smtClean="0">
                <a:solidFill>
                  <a:schemeClr val="tx1"/>
                </a:solidFill>
              </a:rPr>
              <a:t>)</a:t>
            </a:r>
            <a:r>
              <a:rPr lang="zh-TW" altLang="en-US" dirty="0">
                <a:solidFill>
                  <a:schemeClr val="tx1"/>
                </a:solidFill>
              </a:rPr>
              <a:t>交易對象分類建立</a:t>
            </a:r>
            <a:r>
              <a:rPr lang="zh-TW" altLang="en-US" dirty="0" smtClean="0">
                <a:solidFill>
                  <a:schemeClr val="tx1"/>
                </a:solidFill>
              </a:rPr>
              <a:t>作業</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C</a:t>
            </a:r>
            <a:r>
              <a:rPr lang="en-US" altLang="zh-TW" dirty="0" smtClean="0">
                <a:solidFill>
                  <a:schemeClr val="tx1"/>
                </a:solidFill>
              </a:rPr>
              <a:t>)</a:t>
            </a:r>
            <a:r>
              <a:rPr lang="zh-TW" altLang="en-US" dirty="0">
                <a:solidFill>
                  <a:schemeClr val="tx1"/>
                </a:solidFill>
              </a:rPr>
              <a:t>客戶商品計價建立</a:t>
            </a:r>
            <a:r>
              <a:rPr lang="zh-TW" altLang="en-US" dirty="0" smtClean="0">
                <a:solidFill>
                  <a:schemeClr val="tx1"/>
                </a:solidFill>
              </a:rPr>
              <a:t>作業</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D</a:t>
            </a:r>
            <a:r>
              <a:rPr lang="en-US" altLang="zh-TW" dirty="0" smtClean="0">
                <a:solidFill>
                  <a:schemeClr val="tx1"/>
                </a:solidFill>
              </a:rPr>
              <a:t>)</a:t>
            </a:r>
            <a:r>
              <a:rPr lang="zh-TW" altLang="en-US" dirty="0" smtClean="0">
                <a:solidFill>
                  <a:schemeClr val="tx1"/>
                </a:solidFill>
              </a:rPr>
              <a:t>品</a:t>
            </a:r>
            <a:r>
              <a:rPr lang="zh-TW" altLang="en-US" dirty="0">
                <a:solidFill>
                  <a:schemeClr val="tx1"/>
                </a:solidFill>
              </a:rPr>
              <a:t>號建立</a:t>
            </a:r>
            <a:r>
              <a:rPr lang="zh-TW" altLang="en-US" dirty="0" smtClean="0">
                <a:solidFill>
                  <a:schemeClr val="tx1"/>
                </a:solidFill>
              </a:rPr>
              <a:t>作業</a:t>
            </a:r>
            <a:r>
              <a:rPr lang="en-US" altLang="zh-TW" dirty="0" smtClean="0">
                <a:solidFill>
                  <a:schemeClr val="tx1"/>
                </a:solidFill>
              </a:rPr>
              <a:t>		</a:t>
            </a:r>
            <a:endParaRPr lang="en-US" altLang="zh-TW" dirty="0" smtClean="0">
              <a:solidFill>
                <a:schemeClr val="tx1"/>
              </a:solidFill>
            </a:endParaRPr>
          </a:p>
          <a:p>
            <a:pPr lvl="1">
              <a:lnSpc>
                <a:spcPts val="2900"/>
              </a:lnSpc>
              <a:spcBef>
                <a:spcPts val="1900"/>
              </a:spcBef>
            </a:pPr>
            <a:r>
              <a:rPr lang="en-US" altLang="zh-TW" sz="2000" dirty="0" smtClean="0">
                <a:solidFill>
                  <a:srgbClr val="0000FF"/>
                </a:solidFill>
              </a:rPr>
              <a:t>A</a:t>
            </a:r>
            <a:endParaRPr lang="en-US" altLang="zh-TW" sz="2000" dirty="0" smtClean="0">
              <a:solidFill>
                <a:srgbClr val="0000FF"/>
              </a:solidFill>
            </a:endParaRPr>
          </a:p>
        </p:txBody>
      </p:sp>
    </p:spTree>
    <p:extLst>
      <p:ext uri="{BB962C8B-B14F-4D97-AF65-F5344CB8AC3E}">
        <p14:creationId xmlns:p14="http://schemas.microsoft.com/office/powerpoint/2010/main" val="2135631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205038"/>
            <a:ext cx="5619750" cy="465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投影片編號版面配置區 5"/>
          <p:cNvSpPr>
            <a:spLocks noGrp="1"/>
          </p:cNvSpPr>
          <p:nvPr>
            <p:ph type="sldNum" sz="quarter" idx="10"/>
          </p:nvPr>
        </p:nvSpPr>
        <p:spPr/>
        <p:txBody>
          <a:bodyPr/>
          <a:lstStyle/>
          <a:p>
            <a:pPr>
              <a:defRPr/>
            </a:pPr>
            <a:fld id="{0BEDD099-4C42-4DA9-8069-AA7039461F69}" type="slidenum">
              <a:rPr lang="zh-TW" altLang="en-US"/>
              <a:pPr>
                <a:defRPr/>
              </a:pPr>
              <a:t>16</a:t>
            </a:fld>
            <a:endParaRPr lang="en-US" altLang="zh-TW"/>
          </a:p>
        </p:txBody>
      </p:sp>
      <p:sp>
        <p:nvSpPr>
          <p:cNvPr id="58369" name="Rectangle 2"/>
          <p:cNvSpPr>
            <a:spLocks noGrp="1"/>
          </p:cNvSpPr>
          <p:nvPr>
            <p:ph type="title" idx="4294967295"/>
          </p:nvPr>
        </p:nvSpPr>
        <p:spPr>
          <a:xfrm>
            <a:off x="428625" y="1357313"/>
            <a:ext cx="8229600" cy="703262"/>
          </a:xfrm>
        </p:spPr>
        <p:txBody>
          <a:bodyPr/>
          <a:lstStyle/>
          <a:p>
            <a:r>
              <a:rPr lang="zh-TW" altLang="en-US" smtClean="0"/>
              <a:t>庫存現行</a:t>
            </a:r>
            <a:r>
              <a:rPr lang="en-US" altLang="zh-TW" smtClean="0"/>
              <a:t>/</a:t>
            </a:r>
            <a:r>
              <a:rPr lang="zh-TW" altLang="en-US" smtClean="0"/>
              <a:t>關帳年月</a:t>
            </a:r>
            <a:r>
              <a:rPr lang="en-US" altLang="zh-TW" smtClean="0"/>
              <a:t>/</a:t>
            </a:r>
            <a:r>
              <a:rPr lang="zh-TW" altLang="en-US" smtClean="0"/>
              <a:t>帳務凍結日期</a:t>
            </a:r>
            <a:endParaRPr lang="en-US" altLang="zh-TW" smtClean="0"/>
          </a:p>
        </p:txBody>
      </p:sp>
      <p:sp>
        <p:nvSpPr>
          <p:cNvPr id="22531" name="Rectangle 5"/>
          <p:cNvSpPr>
            <a:spLocks noChangeArrowheads="1"/>
          </p:cNvSpPr>
          <p:nvPr/>
        </p:nvSpPr>
        <p:spPr bwMode="auto">
          <a:xfrm>
            <a:off x="4573588" y="3789363"/>
            <a:ext cx="2301875" cy="15113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2000"/>
                            </p:stCondLst>
                            <p:childTnLst>
                              <p:par>
                                <p:cTn id="5" presetID="3" presetClass="entr" presetSubtype="10" fill="hold" grpId="0" nodeType="afterEffect">
                                  <p:stCondLst>
                                    <p:cond delay="0"/>
                                  </p:stCondLst>
                                  <p:childTnLst>
                                    <p:set>
                                      <p:cBhvr>
                                        <p:cTn id="6" dur="1" fill="hold">
                                          <p:stCondLst>
                                            <p:cond delay="0"/>
                                          </p:stCondLst>
                                        </p:cTn>
                                        <p:tgtEl>
                                          <p:spTgt spid="58369"/>
                                        </p:tgtEl>
                                        <p:attrNameLst>
                                          <p:attrName>style.visibility</p:attrName>
                                        </p:attrNameLst>
                                      </p:cBhvr>
                                      <p:to>
                                        <p:strVal val="visible"/>
                                      </p:to>
                                    </p:set>
                                    <p:animEffect transition="in" filter="blinds(horizontal)">
                                      <p:cBhvr>
                                        <p:cTn id="7" dur="500"/>
                                        <p:tgtEl>
                                          <p:spTgt spid="58369"/>
                                        </p:tgtEl>
                                      </p:cBhvr>
                                    </p:animEffect>
                                  </p:childTnLst>
                                </p:cTn>
                              </p:par>
                            </p:childTnLst>
                          </p:cTn>
                        </p:par>
                        <p:par>
                          <p:cTn id="8" fill="hold" nodeType="afterGroup">
                            <p:stCondLst>
                              <p:cond delay="2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nodeType="afterGroup">
                            <p:stCondLst>
                              <p:cond delay="3000"/>
                            </p:stCondLst>
                            <p:childTnLst>
                              <p:par>
                                <p:cTn id="13" presetID="5" presetClass="entr" presetSubtype="5" fill="hold" grpId="0" nodeType="afterEffect">
                                  <p:stCondLst>
                                    <p:cond delay="0"/>
                                  </p:stCondLst>
                                  <p:childTnLst>
                                    <p:set>
                                      <p:cBhvr>
                                        <p:cTn id="14" dur="1" fill="hold">
                                          <p:stCondLst>
                                            <p:cond delay="0"/>
                                          </p:stCondLst>
                                        </p:cTn>
                                        <p:tgtEl>
                                          <p:spTgt spid="22531"/>
                                        </p:tgtEl>
                                        <p:attrNameLst>
                                          <p:attrName>style.visibility</p:attrName>
                                        </p:attrNameLst>
                                      </p:cBhvr>
                                      <p:to>
                                        <p:strVal val="visible"/>
                                      </p:to>
                                    </p:set>
                                    <p:animEffect transition="in" filter="checkerboard(down)">
                                      <p:cBhvr>
                                        <p:cTn id="15" dur="20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9" grpId="0"/>
      <p:bldP spid="22531"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p:txBody>
          <a:bodyPr/>
          <a:lstStyle/>
          <a:p>
            <a:r>
              <a:rPr lang="zh-TW" altLang="en-US" smtClean="0"/>
              <a:t>評量測驗 </a:t>
            </a:r>
            <a:r>
              <a:rPr lang="en-US" altLang="zh-TW" b="1" i="1" smtClean="0"/>
              <a:t>(Cont.)</a:t>
            </a:r>
            <a:endParaRPr lang="zh-TW" altLang="en-US" b="1" i="1" smtClean="0"/>
          </a:p>
        </p:txBody>
      </p:sp>
      <p:sp>
        <p:nvSpPr>
          <p:cNvPr id="3" name="內容版面配置區 2"/>
          <p:cNvSpPr>
            <a:spLocks noGrp="1"/>
          </p:cNvSpPr>
          <p:nvPr>
            <p:ph idx="4294967295"/>
          </p:nvPr>
        </p:nvSpPr>
        <p:spPr>
          <a:xfrm>
            <a:off x="457200" y="2643188"/>
            <a:ext cx="8229600" cy="2801937"/>
          </a:xfrm>
        </p:spPr>
        <p:txBody>
          <a:bodyPr/>
          <a:lstStyle/>
          <a:p>
            <a:pPr>
              <a:lnSpc>
                <a:spcPts val="2900"/>
              </a:lnSpc>
              <a:spcBef>
                <a:spcPts val="1900"/>
              </a:spcBef>
            </a:pPr>
            <a:r>
              <a:rPr lang="en-US" altLang="zh-TW" dirty="0">
                <a:solidFill>
                  <a:schemeClr val="tx1"/>
                </a:solidFill>
              </a:rPr>
              <a:t>『</a:t>
            </a:r>
            <a:r>
              <a:rPr lang="zh-TW" altLang="en-US" dirty="0">
                <a:solidFill>
                  <a:schemeClr val="tx1"/>
                </a:solidFill>
              </a:rPr>
              <a:t>品號資料建立作業</a:t>
            </a:r>
            <a:r>
              <a:rPr lang="en-US" altLang="zh-TW" dirty="0">
                <a:solidFill>
                  <a:schemeClr val="tx1"/>
                </a:solidFill>
              </a:rPr>
              <a:t>』</a:t>
            </a:r>
            <a:r>
              <a:rPr lang="zh-TW" altLang="en-US" dirty="0">
                <a:solidFill>
                  <a:schemeClr val="tx1"/>
                </a:solidFill>
              </a:rPr>
              <a:t>中</a:t>
            </a:r>
            <a:r>
              <a:rPr lang="en-US" altLang="zh-TW" dirty="0">
                <a:solidFill>
                  <a:schemeClr val="tx1"/>
                </a:solidFill>
              </a:rPr>
              <a:t>【</a:t>
            </a:r>
            <a:r>
              <a:rPr lang="zh-TW" altLang="en-US" dirty="0">
                <a:solidFill>
                  <a:schemeClr val="tx1"/>
                </a:solidFill>
              </a:rPr>
              <a:t>補貨政策</a:t>
            </a:r>
            <a:r>
              <a:rPr lang="en-US" altLang="zh-TW" dirty="0">
                <a:solidFill>
                  <a:schemeClr val="tx1"/>
                </a:solidFill>
              </a:rPr>
              <a:t>】</a:t>
            </a:r>
            <a:r>
              <a:rPr lang="zh-TW" altLang="en-US" dirty="0">
                <a:solidFill>
                  <a:schemeClr val="tx1"/>
                </a:solidFill>
              </a:rPr>
              <a:t>的規劃，有關</a:t>
            </a:r>
            <a:r>
              <a:rPr lang="en-US" altLang="zh-TW" dirty="0">
                <a:solidFill>
                  <a:schemeClr val="tx1"/>
                </a:solidFill>
              </a:rPr>
              <a:t>R</a:t>
            </a:r>
            <a:r>
              <a:rPr lang="zh-TW" altLang="en-US" dirty="0">
                <a:solidFill>
                  <a:schemeClr val="tx1"/>
                </a:solidFill>
              </a:rPr>
              <a:t>：依補貨點的描述，以下何者為非？</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A</a:t>
            </a:r>
            <a:r>
              <a:rPr lang="en-US" altLang="zh-TW" dirty="0" smtClean="0">
                <a:solidFill>
                  <a:schemeClr val="tx1"/>
                </a:solidFill>
              </a:rPr>
              <a:t>)</a:t>
            </a:r>
            <a:r>
              <a:rPr lang="zh-TW" altLang="en-US" dirty="0">
                <a:solidFill>
                  <a:schemeClr val="tx1"/>
                </a:solidFill>
              </a:rPr>
              <a:t>一般電子組裝廠，標準規格的螺絲及華司是典型的</a:t>
            </a:r>
            <a:r>
              <a:rPr lang="en-US" altLang="zh-TW" dirty="0">
                <a:solidFill>
                  <a:schemeClr val="tx1"/>
                </a:solidFill>
              </a:rPr>
              <a:t>R</a:t>
            </a:r>
            <a:r>
              <a:rPr lang="zh-TW" altLang="en-US" dirty="0" smtClean="0">
                <a:solidFill>
                  <a:schemeClr val="tx1"/>
                </a:solidFill>
              </a:rPr>
              <a:t>件</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B</a:t>
            </a:r>
            <a:r>
              <a:rPr lang="en-US" altLang="zh-TW" dirty="0" smtClean="0">
                <a:solidFill>
                  <a:schemeClr val="tx1"/>
                </a:solidFill>
              </a:rPr>
              <a:t>)</a:t>
            </a:r>
            <a:r>
              <a:rPr lang="zh-TW" altLang="en-US" dirty="0">
                <a:solidFill>
                  <a:schemeClr val="tx1"/>
                </a:solidFill>
              </a:rPr>
              <a:t> </a:t>
            </a:r>
            <a:r>
              <a:rPr lang="en-US" altLang="zh-TW" dirty="0">
                <a:solidFill>
                  <a:schemeClr val="tx1"/>
                </a:solidFill>
              </a:rPr>
              <a:t>R</a:t>
            </a:r>
            <a:r>
              <a:rPr lang="zh-TW" altLang="en-US" dirty="0">
                <a:solidFill>
                  <a:schemeClr val="tx1"/>
                </a:solidFill>
              </a:rPr>
              <a:t>件的存貨若低於安全庫存量可從品號再補貨建議表中</a:t>
            </a:r>
            <a:r>
              <a:rPr lang="zh-TW" altLang="en-US" dirty="0" smtClean="0">
                <a:solidFill>
                  <a:schemeClr val="tx1"/>
                </a:solidFill>
              </a:rPr>
              <a:t>查閱</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C</a:t>
            </a:r>
            <a:r>
              <a:rPr lang="en-US" altLang="zh-TW" dirty="0" smtClean="0">
                <a:solidFill>
                  <a:schemeClr val="tx1"/>
                </a:solidFill>
              </a:rPr>
              <a:t>)</a:t>
            </a:r>
            <a:r>
              <a:rPr lang="zh-TW" altLang="en-US" dirty="0">
                <a:solidFill>
                  <a:schemeClr val="tx1"/>
                </a:solidFill>
              </a:rPr>
              <a:t> </a:t>
            </a:r>
            <a:r>
              <a:rPr lang="en-US" altLang="zh-TW" dirty="0">
                <a:solidFill>
                  <a:schemeClr val="tx1"/>
                </a:solidFill>
              </a:rPr>
              <a:t>R</a:t>
            </a:r>
            <a:r>
              <a:rPr lang="zh-TW" altLang="en-US" dirty="0">
                <a:solidFill>
                  <a:schemeClr val="tx1"/>
                </a:solidFill>
              </a:rPr>
              <a:t>件表示：出庫不用填異動單自取</a:t>
            </a:r>
            <a:r>
              <a:rPr lang="zh-TW" altLang="en-US" dirty="0" smtClean="0">
                <a:solidFill>
                  <a:schemeClr val="tx1"/>
                </a:solidFill>
              </a:rPr>
              <a:t>即可</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D</a:t>
            </a:r>
            <a:r>
              <a:rPr lang="en-US" altLang="zh-TW" dirty="0" smtClean="0">
                <a:solidFill>
                  <a:schemeClr val="tx1"/>
                </a:solidFill>
              </a:rPr>
              <a:t>)</a:t>
            </a:r>
            <a:r>
              <a:rPr lang="zh-TW" altLang="en-US" dirty="0">
                <a:solidFill>
                  <a:schemeClr val="tx1"/>
                </a:solidFill>
              </a:rPr>
              <a:t>設定為</a:t>
            </a:r>
            <a:r>
              <a:rPr lang="en-US" altLang="zh-TW" dirty="0">
                <a:solidFill>
                  <a:schemeClr val="tx1"/>
                </a:solidFill>
              </a:rPr>
              <a:t>R</a:t>
            </a:r>
            <a:r>
              <a:rPr lang="zh-TW" altLang="en-US" dirty="0">
                <a:solidFill>
                  <a:schemeClr val="tx1"/>
                </a:solidFill>
              </a:rPr>
              <a:t>件時，要一併建立補貨點及經濟</a:t>
            </a:r>
            <a:r>
              <a:rPr lang="zh-TW" altLang="en-US" dirty="0" smtClean="0">
                <a:solidFill>
                  <a:schemeClr val="tx1"/>
                </a:solidFill>
              </a:rPr>
              <a:t>批量</a:t>
            </a:r>
            <a:r>
              <a:rPr lang="en-US" altLang="zh-TW" dirty="0" smtClean="0">
                <a:solidFill>
                  <a:schemeClr val="tx1"/>
                </a:solidFill>
              </a:rPr>
              <a:t>		</a:t>
            </a:r>
            <a:endParaRPr lang="en-US" altLang="zh-TW" dirty="0" smtClean="0">
              <a:solidFill>
                <a:schemeClr val="tx1"/>
              </a:solidFill>
            </a:endParaRPr>
          </a:p>
          <a:p>
            <a:pPr lvl="1">
              <a:lnSpc>
                <a:spcPts val="2900"/>
              </a:lnSpc>
              <a:spcBef>
                <a:spcPts val="1900"/>
              </a:spcBef>
            </a:pPr>
            <a:r>
              <a:rPr lang="en-US" altLang="zh-TW" sz="2000" dirty="0" smtClean="0">
                <a:solidFill>
                  <a:srgbClr val="0000FF"/>
                </a:solidFill>
              </a:rPr>
              <a:t>C</a:t>
            </a:r>
            <a:endParaRPr lang="en-US" altLang="zh-TW" sz="2000" dirty="0" smtClean="0">
              <a:solidFill>
                <a:srgbClr val="0000FF"/>
              </a:solidFill>
            </a:endParaRPr>
          </a:p>
        </p:txBody>
      </p:sp>
    </p:spTree>
    <p:extLst>
      <p:ext uri="{BB962C8B-B14F-4D97-AF65-F5344CB8AC3E}">
        <p14:creationId xmlns:p14="http://schemas.microsoft.com/office/powerpoint/2010/main" val="3505052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p:txBody>
          <a:bodyPr/>
          <a:lstStyle/>
          <a:p>
            <a:r>
              <a:rPr lang="zh-TW" altLang="en-US" smtClean="0"/>
              <a:t>評量測驗 </a:t>
            </a:r>
            <a:r>
              <a:rPr lang="en-US" altLang="zh-TW" b="1" i="1" smtClean="0"/>
              <a:t>(Cont.)</a:t>
            </a:r>
            <a:endParaRPr lang="zh-TW" altLang="en-US" b="1" i="1" smtClean="0"/>
          </a:p>
        </p:txBody>
      </p:sp>
      <p:sp>
        <p:nvSpPr>
          <p:cNvPr id="3" name="內容版面配置區 2"/>
          <p:cNvSpPr>
            <a:spLocks noGrp="1"/>
          </p:cNvSpPr>
          <p:nvPr>
            <p:ph idx="4294967295"/>
          </p:nvPr>
        </p:nvSpPr>
        <p:spPr>
          <a:xfrm>
            <a:off x="457200" y="2643188"/>
            <a:ext cx="8229600" cy="2801937"/>
          </a:xfrm>
        </p:spPr>
        <p:txBody>
          <a:bodyPr/>
          <a:lstStyle/>
          <a:p>
            <a:pPr>
              <a:lnSpc>
                <a:spcPts val="2900"/>
              </a:lnSpc>
              <a:spcBef>
                <a:spcPts val="1900"/>
              </a:spcBef>
            </a:pPr>
            <a:r>
              <a:rPr lang="zh-TW" altLang="en-US" dirty="0">
                <a:solidFill>
                  <a:schemeClr val="tx1"/>
                </a:solidFill>
              </a:rPr>
              <a:t>有關</a:t>
            </a:r>
            <a:r>
              <a:rPr lang="en-US" altLang="zh-TW" dirty="0">
                <a:solidFill>
                  <a:schemeClr val="tx1"/>
                </a:solidFill>
              </a:rPr>
              <a:t>『</a:t>
            </a:r>
            <a:r>
              <a:rPr lang="zh-TW" altLang="en-US" dirty="0">
                <a:solidFill>
                  <a:schemeClr val="tx1"/>
                </a:solidFill>
              </a:rPr>
              <a:t>品號資料建立</a:t>
            </a:r>
            <a:r>
              <a:rPr lang="en-US" altLang="zh-TW" dirty="0">
                <a:solidFill>
                  <a:schemeClr val="tx1"/>
                </a:solidFill>
              </a:rPr>
              <a:t>』</a:t>
            </a:r>
            <a:r>
              <a:rPr lang="zh-TW" altLang="en-US" dirty="0">
                <a:solidFill>
                  <a:schemeClr val="tx1"/>
                </a:solidFill>
              </a:rPr>
              <a:t>，以下描述何者不正確？</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A</a:t>
            </a:r>
            <a:r>
              <a:rPr lang="en-US" altLang="zh-TW" dirty="0" smtClean="0">
                <a:solidFill>
                  <a:schemeClr val="tx1"/>
                </a:solidFill>
              </a:rPr>
              <a:t>)</a:t>
            </a:r>
            <a:r>
              <a:rPr lang="zh-TW" altLang="en-US" dirty="0">
                <a:solidFill>
                  <a:schemeClr val="tx1"/>
                </a:solidFill>
              </a:rPr>
              <a:t>庫存數量不正確的時候，在這支作業的「庫存數量」直接修改，</a:t>
            </a:r>
            <a:r>
              <a:rPr lang="zh-TW" altLang="en-US" dirty="0" smtClean="0">
                <a:solidFill>
                  <a:schemeClr val="tx1"/>
                </a:solidFill>
              </a:rPr>
              <a:t>修</a:t>
            </a:r>
            <a:r>
              <a:rPr lang="en-US" altLang="zh-TW" dirty="0" smtClean="0">
                <a:solidFill>
                  <a:schemeClr val="tx1"/>
                </a:solidFill>
              </a:rPr>
              <a:t/>
            </a:r>
            <a:br>
              <a:rPr lang="en-US" altLang="zh-TW" dirty="0" smtClean="0">
                <a:solidFill>
                  <a:schemeClr val="tx1"/>
                </a:solidFill>
              </a:rPr>
            </a:br>
            <a:r>
              <a:rPr lang="zh-TW" altLang="en-US" dirty="0" smtClean="0">
                <a:solidFill>
                  <a:schemeClr val="tx1"/>
                </a:solidFill>
              </a:rPr>
              <a:t>    正</a:t>
            </a:r>
            <a:r>
              <a:rPr lang="zh-TW" altLang="en-US" dirty="0">
                <a:solidFill>
                  <a:schemeClr val="tx1"/>
                </a:solidFill>
              </a:rPr>
              <a:t>成正確</a:t>
            </a:r>
            <a:r>
              <a:rPr lang="zh-TW" altLang="en-US" dirty="0" smtClean="0">
                <a:solidFill>
                  <a:schemeClr val="tx1"/>
                </a:solidFill>
              </a:rPr>
              <a:t>數量</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B</a:t>
            </a:r>
            <a:r>
              <a:rPr lang="en-US" altLang="zh-TW" dirty="0" smtClean="0">
                <a:solidFill>
                  <a:schemeClr val="tx1"/>
                </a:solidFill>
              </a:rPr>
              <a:t>)</a:t>
            </a:r>
            <a:r>
              <a:rPr lang="zh-TW" altLang="en-US" dirty="0">
                <a:solidFill>
                  <a:schemeClr val="tx1"/>
                </a:solidFill>
              </a:rPr>
              <a:t>單位：庫存的計量</a:t>
            </a:r>
            <a:r>
              <a:rPr lang="zh-TW" altLang="en-US" dirty="0" smtClean="0">
                <a:solidFill>
                  <a:schemeClr val="tx1"/>
                </a:solidFill>
              </a:rPr>
              <a:t>單位</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C</a:t>
            </a:r>
            <a:r>
              <a:rPr lang="en-US" altLang="zh-TW" dirty="0" smtClean="0">
                <a:solidFill>
                  <a:schemeClr val="tx1"/>
                </a:solidFill>
              </a:rPr>
              <a:t>)</a:t>
            </a:r>
            <a:r>
              <a:rPr lang="zh-TW" altLang="en-US" dirty="0">
                <a:solidFill>
                  <a:schemeClr val="tx1"/>
                </a:solidFill>
              </a:rPr>
              <a:t>主要庫別：商品若可能存在不同倉庫，則存放大部分的數量的</a:t>
            </a:r>
            <a:r>
              <a:rPr lang="zh-TW" altLang="en-US" dirty="0" smtClean="0">
                <a:solidFill>
                  <a:schemeClr val="tx1"/>
                </a:solidFill>
              </a:rPr>
              <a:t>在此</a:t>
            </a:r>
            <a:r>
              <a:rPr lang="en-US" altLang="zh-TW" dirty="0" smtClean="0">
                <a:solidFill>
                  <a:schemeClr val="tx1"/>
                </a:solidFill>
              </a:rPr>
              <a:t/>
            </a:r>
            <a:br>
              <a:rPr lang="en-US" altLang="zh-TW" dirty="0" smtClean="0">
                <a:solidFill>
                  <a:schemeClr val="tx1"/>
                </a:solidFill>
              </a:rPr>
            </a:br>
            <a:r>
              <a:rPr lang="zh-TW" altLang="en-US" dirty="0" smtClean="0">
                <a:solidFill>
                  <a:schemeClr val="tx1"/>
                </a:solidFill>
              </a:rPr>
              <a:t>    倉庫</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D</a:t>
            </a:r>
            <a:r>
              <a:rPr lang="en-US" altLang="zh-TW" dirty="0" smtClean="0">
                <a:solidFill>
                  <a:schemeClr val="tx1"/>
                </a:solidFill>
              </a:rPr>
              <a:t>)</a:t>
            </a:r>
            <a:r>
              <a:rPr lang="zh-TW" altLang="en-US" dirty="0">
                <a:solidFill>
                  <a:schemeClr val="tx1"/>
                </a:solidFill>
              </a:rPr>
              <a:t>品名：描述商品的</a:t>
            </a:r>
            <a:r>
              <a:rPr lang="zh-TW" altLang="en-US" dirty="0" smtClean="0">
                <a:solidFill>
                  <a:schemeClr val="tx1"/>
                </a:solidFill>
              </a:rPr>
              <a:t>說明</a:t>
            </a:r>
            <a:r>
              <a:rPr lang="en-US" altLang="zh-TW" dirty="0" smtClean="0">
                <a:solidFill>
                  <a:schemeClr val="tx1"/>
                </a:solidFill>
              </a:rPr>
              <a:t>		</a:t>
            </a:r>
            <a:endParaRPr lang="en-US" altLang="zh-TW" dirty="0" smtClean="0">
              <a:solidFill>
                <a:schemeClr val="tx1"/>
              </a:solidFill>
            </a:endParaRPr>
          </a:p>
          <a:p>
            <a:pPr lvl="1">
              <a:lnSpc>
                <a:spcPts val="2900"/>
              </a:lnSpc>
              <a:spcBef>
                <a:spcPts val="1900"/>
              </a:spcBef>
            </a:pPr>
            <a:r>
              <a:rPr lang="en-US" altLang="zh-TW" sz="2000" dirty="0" smtClean="0">
                <a:solidFill>
                  <a:srgbClr val="0000FF"/>
                </a:solidFill>
              </a:rPr>
              <a:t>A</a:t>
            </a:r>
            <a:endParaRPr lang="en-US" altLang="zh-TW" sz="2000" dirty="0" smtClean="0">
              <a:solidFill>
                <a:srgbClr val="0000FF"/>
              </a:solidFill>
            </a:endParaRPr>
          </a:p>
        </p:txBody>
      </p:sp>
    </p:spTree>
    <p:extLst>
      <p:ext uri="{BB962C8B-B14F-4D97-AF65-F5344CB8AC3E}">
        <p14:creationId xmlns:p14="http://schemas.microsoft.com/office/powerpoint/2010/main" val="2032653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p:txBody>
          <a:bodyPr/>
          <a:lstStyle/>
          <a:p>
            <a:r>
              <a:rPr lang="zh-TW" altLang="en-US" smtClean="0"/>
              <a:t>評量測驗 </a:t>
            </a:r>
            <a:r>
              <a:rPr lang="en-US" altLang="zh-TW" b="1" i="1" smtClean="0"/>
              <a:t>(Cont.)</a:t>
            </a:r>
            <a:endParaRPr lang="zh-TW" altLang="en-US" b="1" i="1" smtClean="0"/>
          </a:p>
        </p:txBody>
      </p:sp>
      <p:sp>
        <p:nvSpPr>
          <p:cNvPr id="3" name="內容版面配置區 2"/>
          <p:cNvSpPr>
            <a:spLocks noGrp="1"/>
          </p:cNvSpPr>
          <p:nvPr>
            <p:ph idx="4294967295"/>
          </p:nvPr>
        </p:nvSpPr>
        <p:spPr>
          <a:xfrm>
            <a:off x="457200" y="2643188"/>
            <a:ext cx="8229600" cy="2801937"/>
          </a:xfrm>
        </p:spPr>
        <p:txBody>
          <a:bodyPr/>
          <a:lstStyle/>
          <a:p>
            <a:pPr>
              <a:lnSpc>
                <a:spcPts val="2900"/>
              </a:lnSpc>
              <a:spcBef>
                <a:spcPts val="1900"/>
              </a:spcBef>
            </a:pPr>
            <a:r>
              <a:rPr lang="zh-TW" altLang="en-US" dirty="0">
                <a:solidFill>
                  <a:schemeClr val="tx1"/>
                </a:solidFill>
              </a:rPr>
              <a:t>有關庫存數量的計算，以下描述何者為非？</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A</a:t>
            </a:r>
            <a:r>
              <a:rPr lang="en-US" altLang="zh-TW" dirty="0" smtClean="0">
                <a:solidFill>
                  <a:schemeClr val="tx1"/>
                </a:solidFill>
              </a:rPr>
              <a:t>)</a:t>
            </a:r>
            <a:r>
              <a:rPr lang="zh-TW" altLang="en-US" dirty="0">
                <a:solidFill>
                  <a:schemeClr val="tx1"/>
                </a:solidFill>
              </a:rPr>
              <a:t>庫存異動單據一定讓庫存減少</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B</a:t>
            </a:r>
            <a:r>
              <a:rPr lang="en-US" altLang="zh-TW" dirty="0" smtClean="0">
                <a:solidFill>
                  <a:schemeClr val="tx1"/>
                </a:solidFill>
              </a:rPr>
              <a:t>)</a:t>
            </a:r>
            <a:r>
              <a:rPr lang="zh-TW" altLang="en-US" dirty="0">
                <a:solidFill>
                  <a:schemeClr val="tx1"/>
                </a:solidFill>
              </a:rPr>
              <a:t>銷貨單會讓庫存</a:t>
            </a:r>
            <a:r>
              <a:rPr lang="zh-TW" altLang="en-US" dirty="0" smtClean="0">
                <a:solidFill>
                  <a:schemeClr val="tx1"/>
                </a:solidFill>
              </a:rPr>
              <a:t>減少</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C</a:t>
            </a:r>
            <a:r>
              <a:rPr lang="en-US" altLang="zh-TW" dirty="0" smtClean="0">
                <a:solidFill>
                  <a:schemeClr val="tx1"/>
                </a:solidFill>
              </a:rPr>
              <a:t>)</a:t>
            </a:r>
            <a:r>
              <a:rPr lang="zh-TW" altLang="en-US" dirty="0">
                <a:solidFill>
                  <a:schemeClr val="tx1"/>
                </a:solidFill>
              </a:rPr>
              <a:t>生產入庫單會讓庫存增加</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D</a:t>
            </a:r>
            <a:r>
              <a:rPr lang="en-US" altLang="zh-TW" dirty="0" smtClean="0">
                <a:solidFill>
                  <a:schemeClr val="tx1"/>
                </a:solidFill>
              </a:rPr>
              <a:t>)</a:t>
            </a:r>
            <a:r>
              <a:rPr lang="zh-TW" altLang="en-US" dirty="0">
                <a:solidFill>
                  <a:schemeClr val="tx1"/>
                </a:solidFill>
              </a:rPr>
              <a:t>託外進貨單會讓庫存增加</a:t>
            </a:r>
            <a:r>
              <a:rPr lang="en-US" altLang="zh-TW" dirty="0" smtClean="0">
                <a:solidFill>
                  <a:schemeClr val="tx1"/>
                </a:solidFill>
              </a:rPr>
              <a:t>		</a:t>
            </a:r>
            <a:endParaRPr lang="en-US" altLang="zh-TW" dirty="0" smtClean="0">
              <a:solidFill>
                <a:schemeClr val="tx1"/>
              </a:solidFill>
            </a:endParaRPr>
          </a:p>
          <a:p>
            <a:pPr lvl="1">
              <a:lnSpc>
                <a:spcPts val="2900"/>
              </a:lnSpc>
              <a:spcBef>
                <a:spcPts val="1900"/>
              </a:spcBef>
            </a:pPr>
            <a:r>
              <a:rPr lang="en-US" altLang="zh-TW" sz="2000" dirty="0" smtClean="0">
                <a:solidFill>
                  <a:srgbClr val="0000FF"/>
                </a:solidFill>
              </a:rPr>
              <a:t>A</a:t>
            </a:r>
            <a:endParaRPr lang="en-US" altLang="zh-TW" sz="2000" dirty="0" smtClean="0">
              <a:solidFill>
                <a:srgbClr val="0000FF"/>
              </a:solidFill>
            </a:endParaRPr>
          </a:p>
        </p:txBody>
      </p:sp>
    </p:spTree>
    <p:extLst>
      <p:ext uri="{BB962C8B-B14F-4D97-AF65-F5344CB8AC3E}">
        <p14:creationId xmlns:p14="http://schemas.microsoft.com/office/powerpoint/2010/main" val="855445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p:txBody>
          <a:bodyPr/>
          <a:lstStyle/>
          <a:p>
            <a:r>
              <a:rPr lang="zh-TW" altLang="en-US" smtClean="0"/>
              <a:t>評量測驗 </a:t>
            </a:r>
            <a:r>
              <a:rPr lang="en-US" altLang="zh-TW" b="1" i="1" smtClean="0"/>
              <a:t>(Cont.)</a:t>
            </a:r>
            <a:endParaRPr lang="zh-TW" altLang="en-US" b="1" i="1" smtClean="0"/>
          </a:p>
        </p:txBody>
      </p:sp>
      <p:sp>
        <p:nvSpPr>
          <p:cNvPr id="3" name="內容版面配置區 2"/>
          <p:cNvSpPr>
            <a:spLocks noGrp="1"/>
          </p:cNvSpPr>
          <p:nvPr>
            <p:ph idx="4294967295"/>
          </p:nvPr>
        </p:nvSpPr>
        <p:spPr>
          <a:xfrm>
            <a:off x="457200" y="2643188"/>
            <a:ext cx="8229600" cy="2801937"/>
          </a:xfrm>
        </p:spPr>
        <p:txBody>
          <a:bodyPr/>
          <a:lstStyle/>
          <a:p>
            <a:pPr>
              <a:lnSpc>
                <a:spcPts val="2900"/>
              </a:lnSpc>
              <a:spcBef>
                <a:spcPts val="1900"/>
              </a:spcBef>
            </a:pPr>
            <a:r>
              <a:rPr lang="en-US" altLang="zh-TW" dirty="0">
                <a:solidFill>
                  <a:schemeClr val="tx1"/>
                </a:solidFill>
              </a:rPr>
              <a:t>『</a:t>
            </a:r>
            <a:r>
              <a:rPr lang="zh-TW" altLang="en-US" dirty="0">
                <a:solidFill>
                  <a:schemeClr val="tx1"/>
                </a:solidFill>
              </a:rPr>
              <a:t>品號資料建立作業</a:t>
            </a:r>
            <a:r>
              <a:rPr lang="en-US" altLang="zh-TW" dirty="0">
                <a:solidFill>
                  <a:schemeClr val="tx1"/>
                </a:solidFill>
              </a:rPr>
              <a:t>』</a:t>
            </a:r>
            <a:r>
              <a:rPr lang="zh-TW" altLang="en-US" dirty="0">
                <a:solidFill>
                  <a:schemeClr val="tx1"/>
                </a:solidFill>
              </a:rPr>
              <a:t>有關</a:t>
            </a:r>
            <a:r>
              <a:rPr lang="en-US" altLang="zh-TW" dirty="0">
                <a:solidFill>
                  <a:schemeClr val="tx1"/>
                </a:solidFill>
              </a:rPr>
              <a:t>【</a:t>
            </a:r>
            <a:r>
              <a:rPr lang="zh-TW" altLang="en-US" dirty="0">
                <a:solidFill>
                  <a:schemeClr val="tx1"/>
                </a:solidFill>
              </a:rPr>
              <a:t>品號屬性</a:t>
            </a:r>
            <a:r>
              <a:rPr lang="en-US" altLang="zh-TW" dirty="0">
                <a:solidFill>
                  <a:schemeClr val="tx1"/>
                </a:solidFill>
              </a:rPr>
              <a:t>】</a:t>
            </a:r>
            <a:r>
              <a:rPr lang="zh-TW" altLang="en-US" dirty="0">
                <a:solidFill>
                  <a:schemeClr val="tx1"/>
                </a:solidFill>
              </a:rPr>
              <a:t>這個欄位的意義為何，以下何者為非？</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A</a:t>
            </a:r>
            <a:r>
              <a:rPr lang="en-US" altLang="zh-TW" dirty="0" smtClean="0">
                <a:solidFill>
                  <a:schemeClr val="tx1"/>
                </a:solidFill>
              </a:rPr>
              <a:t>)</a:t>
            </a:r>
            <a:r>
              <a:rPr lang="zh-TW" altLang="en-US" dirty="0">
                <a:solidFill>
                  <a:schemeClr val="tx1"/>
                </a:solidFill>
              </a:rPr>
              <a:t> </a:t>
            </a:r>
            <a:r>
              <a:rPr lang="en-US" altLang="zh-TW" dirty="0" smtClean="0">
                <a:solidFill>
                  <a:schemeClr val="tx1"/>
                </a:solidFill>
              </a:rPr>
              <a:t>P</a:t>
            </a:r>
            <a:r>
              <a:rPr lang="zh-TW" altLang="en-US" dirty="0" smtClean="0">
                <a:solidFill>
                  <a:schemeClr val="tx1"/>
                </a:solidFill>
              </a:rPr>
              <a:t>採購</a:t>
            </a:r>
            <a:r>
              <a:rPr lang="zh-TW" altLang="en-US" dirty="0">
                <a:solidFill>
                  <a:schemeClr val="tx1"/>
                </a:solidFill>
              </a:rPr>
              <a:t>件，表示這個料件如果缺料，要向供應廠商</a:t>
            </a:r>
            <a:r>
              <a:rPr lang="zh-TW" altLang="en-US" dirty="0" smtClean="0">
                <a:solidFill>
                  <a:schemeClr val="tx1"/>
                </a:solidFill>
              </a:rPr>
              <a:t>購買</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B</a:t>
            </a:r>
            <a:r>
              <a:rPr lang="en-US" altLang="zh-TW" dirty="0" smtClean="0">
                <a:solidFill>
                  <a:schemeClr val="tx1"/>
                </a:solidFill>
              </a:rPr>
              <a:t>)</a:t>
            </a:r>
            <a:r>
              <a:rPr lang="zh-TW" altLang="en-US" dirty="0">
                <a:solidFill>
                  <a:schemeClr val="tx1"/>
                </a:solidFill>
              </a:rPr>
              <a:t> </a:t>
            </a:r>
            <a:r>
              <a:rPr lang="en-US" altLang="zh-TW" dirty="0" smtClean="0">
                <a:solidFill>
                  <a:schemeClr val="tx1"/>
                </a:solidFill>
              </a:rPr>
              <a:t>M</a:t>
            </a:r>
            <a:r>
              <a:rPr lang="zh-TW" altLang="en-US" dirty="0" smtClean="0">
                <a:solidFill>
                  <a:schemeClr val="tx1"/>
                </a:solidFill>
              </a:rPr>
              <a:t>件</a:t>
            </a:r>
            <a:r>
              <a:rPr lang="zh-TW" altLang="en-US" dirty="0">
                <a:solidFill>
                  <a:schemeClr val="tx1"/>
                </a:solidFill>
              </a:rPr>
              <a:t>表示這個料件是廠內生產製造出來</a:t>
            </a:r>
            <a:r>
              <a:rPr lang="zh-TW" altLang="en-US" dirty="0" smtClean="0">
                <a:solidFill>
                  <a:schemeClr val="tx1"/>
                </a:solidFill>
              </a:rPr>
              <a:t>的</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C</a:t>
            </a:r>
            <a:r>
              <a:rPr lang="en-US" altLang="zh-TW" dirty="0" smtClean="0">
                <a:solidFill>
                  <a:schemeClr val="tx1"/>
                </a:solidFill>
              </a:rPr>
              <a:t>)</a:t>
            </a:r>
            <a:r>
              <a:rPr lang="zh-TW" altLang="en-US" dirty="0">
                <a:solidFill>
                  <a:schemeClr val="tx1"/>
                </a:solidFill>
              </a:rPr>
              <a:t> </a:t>
            </a:r>
            <a:r>
              <a:rPr lang="en-US" altLang="zh-TW" dirty="0">
                <a:solidFill>
                  <a:schemeClr val="tx1"/>
                </a:solidFill>
              </a:rPr>
              <a:t>Y</a:t>
            </a:r>
            <a:r>
              <a:rPr lang="zh-TW" altLang="en-US" dirty="0">
                <a:solidFill>
                  <a:schemeClr val="tx1"/>
                </a:solidFill>
              </a:rPr>
              <a:t>虛設料件表示這個品號不可以領料出</a:t>
            </a:r>
            <a:r>
              <a:rPr lang="zh-TW" altLang="en-US" dirty="0" smtClean="0">
                <a:solidFill>
                  <a:schemeClr val="tx1"/>
                </a:solidFill>
              </a:rPr>
              <a:t>庫</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D</a:t>
            </a:r>
            <a:r>
              <a:rPr lang="en-US" altLang="zh-TW" dirty="0" smtClean="0">
                <a:solidFill>
                  <a:schemeClr val="tx1"/>
                </a:solidFill>
              </a:rPr>
              <a:t>)</a:t>
            </a:r>
            <a:r>
              <a:rPr lang="zh-TW" altLang="en-US" dirty="0">
                <a:solidFill>
                  <a:schemeClr val="tx1"/>
                </a:solidFill>
              </a:rPr>
              <a:t> </a:t>
            </a:r>
            <a:r>
              <a:rPr lang="en-US" altLang="zh-TW" dirty="0" smtClean="0">
                <a:solidFill>
                  <a:schemeClr val="tx1"/>
                </a:solidFill>
              </a:rPr>
              <a:t>S</a:t>
            </a:r>
            <a:r>
              <a:rPr lang="zh-TW" altLang="en-US" dirty="0" smtClean="0">
                <a:solidFill>
                  <a:schemeClr val="tx1"/>
                </a:solidFill>
              </a:rPr>
              <a:t>件</a:t>
            </a:r>
            <a:r>
              <a:rPr lang="zh-TW" altLang="en-US" dirty="0">
                <a:solidFill>
                  <a:schemeClr val="tx1"/>
                </a:solidFill>
              </a:rPr>
              <a:t>表示這個料件是國外進口的料件</a:t>
            </a:r>
            <a:r>
              <a:rPr lang="en-US" altLang="zh-TW" dirty="0" smtClean="0">
                <a:solidFill>
                  <a:schemeClr val="tx1"/>
                </a:solidFill>
              </a:rPr>
              <a:t>		</a:t>
            </a:r>
            <a:endParaRPr lang="en-US" altLang="zh-TW" dirty="0" smtClean="0">
              <a:solidFill>
                <a:schemeClr val="tx1"/>
              </a:solidFill>
            </a:endParaRPr>
          </a:p>
          <a:p>
            <a:pPr lvl="1">
              <a:lnSpc>
                <a:spcPts val="2900"/>
              </a:lnSpc>
              <a:spcBef>
                <a:spcPts val="1900"/>
              </a:spcBef>
            </a:pPr>
            <a:r>
              <a:rPr lang="en-US" altLang="zh-TW" sz="2000" dirty="0" smtClean="0">
                <a:solidFill>
                  <a:srgbClr val="0000FF"/>
                </a:solidFill>
              </a:rPr>
              <a:t>D</a:t>
            </a:r>
            <a:endParaRPr lang="en-US" altLang="zh-TW" sz="2000" dirty="0" smtClean="0">
              <a:solidFill>
                <a:srgbClr val="0000FF"/>
              </a:solidFill>
            </a:endParaRPr>
          </a:p>
        </p:txBody>
      </p:sp>
    </p:spTree>
    <p:extLst>
      <p:ext uri="{BB962C8B-B14F-4D97-AF65-F5344CB8AC3E}">
        <p14:creationId xmlns:p14="http://schemas.microsoft.com/office/powerpoint/2010/main" val="2671806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p:txBody>
          <a:bodyPr/>
          <a:lstStyle/>
          <a:p>
            <a:r>
              <a:rPr lang="zh-TW" altLang="en-US" smtClean="0"/>
              <a:t>評量測驗 </a:t>
            </a:r>
            <a:r>
              <a:rPr lang="en-US" altLang="zh-TW" b="1" i="1" smtClean="0"/>
              <a:t>(Cont.)</a:t>
            </a:r>
            <a:endParaRPr lang="zh-TW" altLang="en-US" b="1" i="1" smtClean="0"/>
          </a:p>
        </p:txBody>
      </p:sp>
      <p:sp>
        <p:nvSpPr>
          <p:cNvPr id="3" name="內容版面配置區 2"/>
          <p:cNvSpPr>
            <a:spLocks noGrp="1"/>
          </p:cNvSpPr>
          <p:nvPr>
            <p:ph idx="4294967295"/>
          </p:nvPr>
        </p:nvSpPr>
        <p:spPr>
          <a:xfrm>
            <a:off x="457200" y="2643188"/>
            <a:ext cx="8229600" cy="2801937"/>
          </a:xfrm>
        </p:spPr>
        <p:txBody>
          <a:bodyPr/>
          <a:lstStyle/>
          <a:p>
            <a:pPr>
              <a:lnSpc>
                <a:spcPts val="2900"/>
              </a:lnSpc>
              <a:spcBef>
                <a:spcPts val="1900"/>
              </a:spcBef>
            </a:pPr>
            <a:r>
              <a:rPr lang="zh-TW" altLang="en-US" dirty="0">
                <a:solidFill>
                  <a:schemeClr val="tx1"/>
                </a:solidFill>
              </a:rPr>
              <a:t>要對</a:t>
            </a:r>
            <a:r>
              <a:rPr lang="en-US" altLang="zh-TW" dirty="0">
                <a:solidFill>
                  <a:schemeClr val="tx1"/>
                </a:solidFill>
              </a:rPr>
              <a:t>『</a:t>
            </a:r>
            <a:r>
              <a:rPr lang="zh-TW" altLang="en-US" dirty="0">
                <a:solidFill>
                  <a:schemeClr val="tx1"/>
                </a:solidFill>
              </a:rPr>
              <a:t>銷貨單建立作業</a:t>
            </a:r>
            <a:r>
              <a:rPr lang="en-US" altLang="zh-TW" dirty="0">
                <a:solidFill>
                  <a:schemeClr val="tx1"/>
                </a:solidFill>
              </a:rPr>
              <a:t>』</a:t>
            </a:r>
            <a:r>
              <a:rPr lang="zh-TW" altLang="en-US" dirty="0">
                <a:solidFill>
                  <a:schemeClr val="tx1"/>
                </a:solidFill>
              </a:rPr>
              <a:t>中的</a:t>
            </a:r>
            <a:r>
              <a:rPr lang="en-US" altLang="zh-TW" dirty="0">
                <a:solidFill>
                  <a:schemeClr val="tx1"/>
                </a:solidFill>
              </a:rPr>
              <a:t>【</a:t>
            </a:r>
            <a:r>
              <a:rPr lang="zh-TW" altLang="en-US" dirty="0">
                <a:solidFill>
                  <a:schemeClr val="tx1"/>
                </a:solidFill>
              </a:rPr>
              <a:t>銷貨單價</a:t>
            </a:r>
            <a:r>
              <a:rPr lang="en-US" altLang="zh-TW" dirty="0">
                <a:solidFill>
                  <a:schemeClr val="tx1"/>
                </a:solidFill>
              </a:rPr>
              <a:t>】</a:t>
            </a:r>
            <a:r>
              <a:rPr lang="zh-TW" altLang="en-US" dirty="0">
                <a:solidFill>
                  <a:schemeClr val="tx1"/>
                </a:solidFill>
              </a:rPr>
              <a:t>進行下限管制時，要在哪項作業先設定單價管制？</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A</a:t>
            </a:r>
            <a:r>
              <a:rPr lang="en-US" altLang="zh-TW" dirty="0" smtClean="0">
                <a:solidFill>
                  <a:schemeClr val="tx1"/>
                </a:solidFill>
              </a:rPr>
              <a:t>)</a:t>
            </a:r>
            <a:r>
              <a:rPr lang="zh-TW" altLang="en-US" dirty="0">
                <a:solidFill>
                  <a:schemeClr val="tx1"/>
                </a:solidFill>
              </a:rPr>
              <a:t>客戶商品計價資料建立</a:t>
            </a:r>
            <a:r>
              <a:rPr lang="zh-TW" altLang="en-US" dirty="0" smtClean="0">
                <a:solidFill>
                  <a:schemeClr val="tx1"/>
                </a:solidFill>
              </a:rPr>
              <a:t>作業</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B</a:t>
            </a:r>
            <a:r>
              <a:rPr lang="en-US" altLang="zh-TW" dirty="0" smtClean="0">
                <a:solidFill>
                  <a:schemeClr val="tx1"/>
                </a:solidFill>
              </a:rPr>
              <a:t>)</a:t>
            </a:r>
            <a:r>
              <a:rPr lang="zh-TW" altLang="en-US" dirty="0">
                <a:solidFill>
                  <a:schemeClr val="tx1"/>
                </a:solidFill>
              </a:rPr>
              <a:t>進銷存參數設定</a:t>
            </a:r>
            <a:r>
              <a:rPr lang="zh-TW" altLang="en-US" dirty="0" smtClean="0">
                <a:solidFill>
                  <a:schemeClr val="tx1"/>
                </a:solidFill>
              </a:rPr>
              <a:t>作業</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C</a:t>
            </a:r>
            <a:r>
              <a:rPr lang="en-US" altLang="zh-TW" dirty="0" smtClean="0">
                <a:solidFill>
                  <a:schemeClr val="tx1"/>
                </a:solidFill>
              </a:rPr>
              <a:t>)</a:t>
            </a:r>
            <a:r>
              <a:rPr lang="zh-TW" altLang="en-US" dirty="0">
                <a:solidFill>
                  <a:schemeClr val="tx1"/>
                </a:solidFill>
              </a:rPr>
              <a:t>品號資料建立</a:t>
            </a:r>
            <a:r>
              <a:rPr lang="zh-TW" altLang="en-US" dirty="0" smtClean="0">
                <a:solidFill>
                  <a:schemeClr val="tx1"/>
                </a:solidFill>
              </a:rPr>
              <a:t>作業</a:t>
            </a:r>
            <a:r>
              <a:rPr lang="zh-TW" altLang="en-US" dirty="0" smtClean="0">
                <a:solidFill>
                  <a:schemeClr val="tx1"/>
                </a:solidFill>
              </a:rPr>
              <a:t/>
            </a:r>
            <a:br>
              <a:rPr lang="zh-TW" altLang="en-US" dirty="0" smtClean="0">
                <a:solidFill>
                  <a:schemeClr val="tx1"/>
                </a:solidFill>
              </a:rPr>
            </a:br>
            <a:r>
              <a:rPr lang="en-US" altLang="zh-TW" dirty="0" smtClean="0">
                <a:solidFill>
                  <a:schemeClr val="tx1"/>
                </a:solidFill>
              </a:rPr>
              <a:t>D</a:t>
            </a:r>
            <a:r>
              <a:rPr lang="en-US" altLang="zh-TW" dirty="0" smtClean="0">
                <a:solidFill>
                  <a:schemeClr val="tx1"/>
                </a:solidFill>
              </a:rPr>
              <a:t>)</a:t>
            </a:r>
            <a:r>
              <a:rPr lang="zh-TW" altLang="en-US" dirty="0">
                <a:solidFill>
                  <a:schemeClr val="tx1"/>
                </a:solidFill>
              </a:rPr>
              <a:t>基本參數設定</a:t>
            </a:r>
            <a:r>
              <a:rPr lang="zh-TW" altLang="en-US" dirty="0" smtClean="0">
                <a:solidFill>
                  <a:schemeClr val="tx1"/>
                </a:solidFill>
              </a:rPr>
              <a:t>作業</a:t>
            </a:r>
            <a:r>
              <a:rPr lang="en-US" altLang="zh-TW" dirty="0" smtClean="0">
                <a:solidFill>
                  <a:schemeClr val="tx1"/>
                </a:solidFill>
              </a:rPr>
              <a:t>		</a:t>
            </a:r>
            <a:endParaRPr lang="en-US" altLang="zh-TW" dirty="0" smtClean="0">
              <a:solidFill>
                <a:schemeClr val="tx1"/>
              </a:solidFill>
            </a:endParaRPr>
          </a:p>
          <a:p>
            <a:pPr lvl="1">
              <a:lnSpc>
                <a:spcPts val="2900"/>
              </a:lnSpc>
              <a:spcBef>
                <a:spcPts val="1900"/>
              </a:spcBef>
            </a:pPr>
            <a:r>
              <a:rPr lang="en-US" altLang="zh-TW" sz="2000" dirty="0" smtClean="0">
                <a:solidFill>
                  <a:srgbClr val="0000FF"/>
                </a:solidFill>
              </a:rPr>
              <a:t>C</a:t>
            </a:r>
            <a:endParaRPr lang="en-US" altLang="zh-TW" sz="2000" dirty="0" smtClean="0">
              <a:solidFill>
                <a:srgbClr val="0000FF"/>
              </a:solidFill>
            </a:endParaRPr>
          </a:p>
        </p:txBody>
      </p:sp>
    </p:spTree>
    <p:extLst>
      <p:ext uri="{BB962C8B-B14F-4D97-AF65-F5344CB8AC3E}">
        <p14:creationId xmlns:p14="http://schemas.microsoft.com/office/powerpoint/2010/main" val="2103606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8D39A4E0-2292-4674-B93E-77B9F9479A8A}" type="slidenum">
              <a:rPr lang="zh-TW" altLang="en-US"/>
              <a:pPr>
                <a:defRPr/>
              </a:pPr>
              <a:t>17</a:t>
            </a:fld>
            <a:endParaRPr lang="en-US" altLang="zh-TW"/>
          </a:p>
        </p:txBody>
      </p:sp>
      <p:sp>
        <p:nvSpPr>
          <p:cNvPr id="61443" name="Rectangle 3"/>
          <p:cNvSpPr>
            <a:spLocks noGrp="1"/>
          </p:cNvSpPr>
          <p:nvPr>
            <p:ph type="body" idx="4294967295"/>
          </p:nvPr>
        </p:nvSpPr>
        <p:spPr>
          <a:xfrm>
            <a:off x="457200" y="2643188"/>
            <a:ext cx="8229600" cy="3810148"/>
          </a:xfrm>
          <a:solidFill>
            <a:schemeClr val="bg1"/>
          </a:solidFill>
        </p:spPr>
        <p:txBody>
          <a:bodyPr/>
          <a:lstStyle/>
          <a:p>
            <a:pPr>
              <a:defRPr/>
            </a:pPr>
            <a:r>
              <a:rPr lang="zh-TW" altLang="en-US" dirty="0" smtClean="0">
                <a:effectLst>
                  <a:outerShdw blurRad="38100" dist="38100" dir="2700000" algn="tl">
                    <a:srgbClr val="C0C0C0"/>
                  </a:outerShdw>
                </a:effectLst>
              </a:rPr>
              <a:t>庫存現行年月</a:t>
            </a:r>
          </a:p>
          <a:p>
            <a:pPr lvl="1">
              <a:defRPr/>
            </a:pPr>
            <a:r>
              <a:rPr lang="zh-TW" altLang="en-US" sz="1800" dirty="0" smtClean="0">
                <a:effectLst>
                  <a:outerShdw blurRad="38100" dist="38100" dir="2700000" algn="tl">
                    <a:srgbClr val="C0C0C0"/>
                  </a:outerShdw>
                </a:effectLst>
              </a:rPr>
              <a:t>目前公司的存貨帳</a:t>
            </a:r>
            <a:r>
              <a:rPr lang="en-US" altLang="zh-TW" sz="1800" dirty="0" smtClean="0">
                <a:effectLst>
                  <a:outerShdw blurRad="38100" dist="38100" dir="2700000" algn="tl">
                    <a:srgbClr val="C0C0C0"/>
                  </a:outerShdw>
                </a:effectLst>
              </a:rPr>
              <a:t>(</a:t>
            </a:r>
            <a:r>
              <a:rPr lang="zh-TW" altLang="en-US" sz="1800" dirty="0" smtClean="0">
                <a:solidFill>
                  <a:schemeClr val="hlink"/>
                </a:solidFill>
                <a:effectLst>
                  <a:outerShdw blurRad="38100" dist="38100" dir="2700000" algn="tl">
                    <a:srgbClr val="C0C0C0"/>
                  </a:outerShdw>
                </a:effectLst>
              </a:rPr>
              <a:t>結算</a:t>
            </a:r>
            <a:r>
              <a:rPr lang="zh-TW" altLang="en-US" sz="1800" dirty="0">
                <a:solidFill>
                  <a:schemeClr val="hlink"/>
                </a:solidFill>
                <a:effectLst>
                  <a:outerShdw blurRad="38100" dist="38100" dir="2700000" algn="tl">
                    <a:srgbClr val="C0C0C0"/>
                  </a:outerShdw>
                </a:effectLst>
              </a:rPr>
              <a:t>庫存</a:t>
            </a:r>
            <a:r>
              <a:rPr lang="zh-TW" altLang="en-US" sz="1800" dirty="0" smtClean="0">
                <a:solidFill>
                  <a:schemeClr val="hlink"/>
                </a:solidFill>
                <a:effectLst>
                  <a:outerShdw blurRad="38100" dist="38100" dir="2700000" algn="tl">
                    <a:srgbClr val="C0C0C0"/>
                  </a:outerShdw>
                </a:effectLst>
              </a:rPr>
              <a:t>成本</a:t>
            </a:r>
            <a:r>
              <a:rPr lang="en-US" altLang="zh-TW" sz="1800" dirty="0" smtClean="0">
                <a:effectLst>
                  <a:outerShdw blurRad="38100" dist="38100" dir="2700000" algn="tl">
                    <a:srgbClr val="C0C0C0"/>
                  </a:outerShdw>
                </a:effectLst>
              </a:rPr>
              <a:t>)</a:t>
            </a:r>
            <a:r>
              <a:rPr lang="zh-TW" altLang="en-US" sz="1800" dirty="0" smtClean="0">
                <a:effectLst>
                  <a:outerShdw blurRad="38100" dist="38100" dir="2700000" algn="tl">
                    <a:srgbClr val="C0C0C0"/>
                  </a:outerShdw>
                </a:effectLst>
              </a:rPr>
              <a:t>正在結算</a:t>
            </a:r>
            <a:r>
              <a:rPr lang="zh-TW" altLang="en-US" sz="1800" dirty="0">
                <a:effectLst>
                  <a:outerShdw blurRad="38100" dist="38100" dir="2700000" algn="tl">
                    <a:srgbClr val="C0C0C0"/>
                  </a:outerShdw>
                </a:effectLst>
              </a:rPr>
              <a:t>之</a:t>
            </a:r>
            <a:r>
              <a:rPr lang="zh-TW" altLang="en-US" sz="1800" dirty="0" smtClean="0">
                <a:effectLst>
                  <a:outerShdw blurRad="38100" dist="38100" dir="2700000" algn="tl">
                    <a:srgbClr val="C0C0C0"/>
                  </a:outerShdw>
                </a:effectLst>
              </a:rPr>
              <a:t>年月。只有在</a:t>
            </a:r>
            <a:r>
              <a:rPr lang="zh-TW" altLang="en-US" sz="1800" u="sng" dirty="0" smtClean="0">
                <a:effectLst>
                  <a:outerShdw blurRad="38100" dist="38100" dir="2700000" algn="tl">
                    <a:srgbClr val="C0C0C0"/>
                  </a:outerShdw>
                </a:effectLst>
              </a:rPr>
              <a:t>期初開帳時須手動輸入</a:t>
            </a:r>
            <a:r>
              <a:rPr lang="zh-TW" altLang="en-US" sz="1800" dirty="0" smtClean="0">
                <a:effectLst>
                  <a:outerShdw blurRad="38100" dist="38100" dir="2700000" algn="tl">
                    <a:srgbClr val="C0C0C0"/>
                  </a:outerShdw>
                </a:effectLst>
              </a:rPr>
              <a:t>，後續則交由系統「月底存貨結轉作業」</a:t>
            </a:r>
            <a:r>
              <a:rPr lang="zh-TW" altLang="en-US" sz="1800" u="sng" dirty="0" smtClean="0">
                <a:solidFill>
                  <a:srgbClr val="FF0000"/>
                </a:solidFill>
                <a:effectLst>
                  <a:outerShdw blurRad="38100" dist="38100" dir="2700000" algn="tl">
                    <a:srgbClr val="C0C0C0"/>
                  </a:outerShdw>
                </a:effectLst>
              </a:rPr>
              <a:t>自動更新，切勿手動修改</a:t>
            </a:r>
            <a:r>
              <a:rPr lang="zh-TW" altLang="en-US" sz="1800" dirty="0" smtClean="0">
                <a:effectLst>
                  <a:outerShdw blurRad="38100" dist="38100" dir="2700000" algn="tl">
                    <a:srgbClr val="C0C0C0"/>
                  </a:outerShdw>
                </a:effectLst>
              </a:rPr>
              <a:t>。例如：公司要在</a:t>
            </a:r>
            <a:r>
              <a:rPr lang="zh-TW" altLang="en-US" sz="1800" dirty="0" smtClean="0">
                <a:solidFill>
                  <a:srgbClr val="FF0000"/>
                </a:solidFill>
                <a:effectLst>
                  <a:outerShdw blurRad="38100" dist="38100" dir="2700000" algn="tl">
                    <a:srgbClr val="C0C0C0"/>
                  </a:outerShdw>
                </a:effectLst>
              </a:rPr>
              <a:t>明年</a:t>
            </a:r>
            <a:r>
              <a:rPr lang="en-US" altLang="zh-TW" sz="1800" dirty="0" smtClean="0">
                <a:solidFill>
                  <a:srgbClr val="FF0000"/>
                </a:solidFill>
                <a:effectLst>
                  <a:outerShdw blurRad="38100" dist="38100" dir="2700000" algn="tl">
                    <a:srgbClr val="C0C0C0"/>
                  </a:outerShdw>
                </a:effectLst>
              </a:rPr>
              <a:t>1/1</a:t>
            </a:r>
            <a:r>
              <a:rPr lang="zh-TW" altLang="en-US" sz="1800" dirty="0" smtClean="0">
                <a:effectLst>
                  <a:outerShdw blurRad="38100" dist="38100" dir="2700000" algn="tl">
                    <a:srgbClr val="C0C0C0"/>
                  </a:outerShdw>
                </a:effectLst>
              </a:rPr>
              <a:t>使用新的系統，所以要手動將「庫存現行年月」設定成「</a:t>
            </a:r>
            <a:r>
              <a:rPr lang="zh-TW" altLang="en-US" sz="1800" dirty="0" smtClean="0">
                <a:solidFill>
                  <a:srgbClr val="FF0000"/>
                </a:solidFill>
                <a:effectLst>
                  <a:outerShdw blurRad="38100" dist="38100" dir="2700000" algn="tl">
                    <a:srgbClr val="C0C0C0"/>
                  </a:outerShdw>
                </a:effectLst>
              </a:rPr>
              <a:t>今年</a:t>
            </a:r>
            <a:r>
              <a:rPr lang="en-US" altLang="zh-TW" sz="1800" dirty="0" smtClean="0">
                <a:solidFill>
                  <a:srgbClr val="FF0000"/>
                </a:solidFill>
                <a:effectLst>
                  <a:outerShdw blurRad="38100" dist="38100" dir="2700000" algn="tl">
                    <a:srgbClr val="C0C0C0"/>
                  </a:outerShdw>
                </a:effectLst>
              </a:rPr>
              <a:t>12</a:t>
            </a:r>
            <a:r>
              <a:rPr lang="zh-TW" altLang="en-US" sz="1800" dirty="0" smtClean="0">
                <a:solidFill>
                  <a:srgbClr val="FF0000"/>
                </a:solidFill>
                <a:effectLst>
                  <a:outerShdw blurRad="38100" dist="38100" dir="2700000" algn="tl">
                    <a:srgbClr val="C0C0C0"/>
                  </a:outerShdw>
                </a:effectLst>
              </a:rPr>
              <a:t>月</a:t>
            </a:r>
            <a:r>
              <a:rPr lang="zh-TW" altLang="en-US" sz="1800" dirty="0" smtClean="0">
                <a:effectLst>
                  <a:outerShdw blurRad="38100" dist="38100" dir="2700000" algn="tl">
                    <a:srgbClr val="C0C0C0"/>
                  </a:outerShdw>
                </a:effectLst>
              </a:rPr>
              <a:t>」</a:t>
            </a:r>
          </a:p>
          <a:p>
            <a:pPr>
              <a:defRPr/>
            </a:pPr>
            <a:r>
              <a:rPr lang="zh-TW" altLang="en-US" dirty="0" smtClean="0">
                <a:effectLst>
                  <a:outerShdw blurRad="38100" dist="38100" dir="2700000" algn="tl">
                    <a:srgbClr val="C0C0C0"/>
                  </a:outerShdw>
                </a:effectLst>
              </a:rPr>
              <a:t>帳務凍結日期</a:t>
            </a:r>
          </a:p>
          <a:p>
            <a:pPr lvl="1">
              <a:defRPr/>
            </a:pPr>
            <a:r>
              <a:rPr lang="zh-TW" altLang="en-US" sz="1800" dirty="0" smtClean="0">
                <a:effectLst>
                  <a:outerShdw blurRad="38100" dist="38100" dir="2700000" algn="tl">
                    <a:srgbClr val="C0C0C0"/>
                  </a:outerShdw>
                </a:effectLst>
              </a:rPr>
              <a:t>在現行年月內，為避免某日期內的資料被更動，而執行之暫時凍結工作。例如：完成</a:t>
            </a:r>
            <a:r>
              <a:rPr lang="en-US" altLang="zh-TW" sz="1800" dirty="0" smtClean="0">
                <a:effectLst>
                  <a:outerShdw blurRad="38100" dist="38100" dir="2700000" algn="tl">
                    <a:srgbClr val="C0C0C0"/>
                  </a:outerShdw>
                </a:effectLst>
              </a:rPr>
              <a:t>12</a:t>
            </a:r>
            <a:r>
              <a:rPr lang="zh-TW" altLang="en-US" sz="1800" dirty="0" smtClean="0">
                <a:effectLst>
                  <a:outerShdw blurRad="38100" dist="38100" dir="2700000" algn="tl">
                    <a:srgbClr val="C0C0C0"/>
                  </a:outerShdw>
                </a:effectLst>
              </a:rPr>
              <a:t>月的庫存餘額導入，現行年月已更新至</a:t>
            </a:r>
            <a:r>
              <a:rPr lang="en-US" altLang="zh-TW" sz="1800" dirty="0" smtClean="0">
                <a:effectLst>
                  <a:outerShdw blurRad="38100" dist="38100" dir="2700000" algn="tl">
                    <a:srgbClr val="C0C0C0"/>
                  </a:outerShdw>
                </a:effectLst>
              </a:rPr>
              <a:t>1</a:t>
            </a:r>
            <a:r>
              <a:rPr lang="zh-TW" altLang="en-US" sz="1800" dirty="0" smtClean="0">
                <a:effectLst>
                  <a:outerShdw blurRad="38100" dist="38100" dir="2700000" algn="tl">
                    <a:srgbClr val="C0C0C0"/>
                  </a:outerShdw>
                </a:effectLst>
              </a:rPr>
              <a:t>月，之後要計算</a:t>
            </a:r>
            <a:r>
              <a:rPr lang="en-US" altLang="zh-TW" sz="1800" dirty="0" smtClean="0">
                <a:effectLst>
                  <a:outerShdw blurRad="38100" dist="38100" dir="2700000" algn="tl">
                    <a:srgbClr val="C0C0C0"/>
                  </a:outerShdw>
                </a:effectLst>
              </a:rPr>
              <a:t>1</a:t>
            </a:r>
            <a:r>
              <a:rPr lang="zh-TW" altLang="en-US" sz="1800" dirty="0" smtClean="0">
                <a:effectLst>
                  <a:outerShdw blurRad="38100" dist="38100" dir="2700000" algn="tl">
                    <a:srgbClr val="C0C0C0"/>
                  </a:outerShdw>
                </a:effectLst>
              </a:rPr>
              <a:t>月庫存成本，先將「庫存」凍結日期設在「</a:t>
            </a:r>
            <a:r>
              <a:rPr lang="en-US" altLang="zh-TW" sz="1800" dirty="0" smtClean="0">
                <a:effectLst>
                  <a:outerShdw blurRad="38100" dist="38100" dir="2700000" algn="tl">
                    <a:srgbClr val="C0C0C0"/>
                  </a:outerShdw>
                </a:effectLst>
              </a:rPr>
              <a:t>1</a:t>
            </a:r>
            <a:r>
              <a:rPr lang="zh-TW" altLang="en-US" sz="1800" dirty="0" smtClean="0">
                <a:effectLst>
                  <a:outerShdw blurRad="38100" dist="38100" dir="2700000" algn="tl">
                    <a:srgbClr val="C0C0C0"/>
                  </a:outerShdw>
                </a:effectLst>
              </a:rPr>
              <a:t>月底」，可避免</a:t>
            </a:r>
            <a:r>
              <a:rPr lang="en-US" altLang="zh-TW" sz="1800" dirty="0" smtClean="0">
                <a:effectLst>
                  <a:outerShdw blurRad="38100" dist="38100" dir="2700000" algn="tl">
                    <a:srgbClr val="C0C0C0"/>
                  </a:outerShdw>
                </a:effectLst>
              </a:rPr>
              <a:t>1</a:t>
            </a:r>
            <a:r>
              <a:rPr lang="zh-TW" altLang="en-US" sz="1800" dirty="0" smtClean="0">
                <a:effectLst>
                  <a:outerShdw blurRad="38100" dist="38100" dir="2700000" algn="tl">
                    <a:srgbClr val="C0C0C0"/>
                  </a:outerShdw>
                </a:effectLst>
              </a:rPr>
              <a:t>月份已經確認的異動單據不小心被更動</a:t>
            </a:r>
          </a:p>
        </p:txBody>
      </p:sp>
      <p:sp>
        <p:nvSpPr>
          <p:cNvPr id="61444" name="Rectangle 4"/>
          <p:cNvSpPr>
            <a:spLocks/>
          </p:cNvSpPr>
          <p:nvPr/>
        </p:nvSpPr>
        <p:spPr bwMode="auto">
          <a:xfrm>
            <a:off x="250825" y="1341438"/>
            <a:ext cx="8713788" cy="1143000"/>
          </a:xfrm>
          <a:prstGeom prst="rect">
            <a:avLst/>
          </a:prstGeom>
          <a:noFill/>
          <a:ln w="9525">
            <a:noFill/>
            <a:miter lim="800000"/>
            <a:headEnd/>
            <a:tailEnd/>
          </a:ln>
        </p:spPr>
        <p:txBody>
          <a:bodyPr anchor="ctr"/>
          <a:lstStyle/>
          <a:p>
            <a:pPr algn="ctr" eaLnBrk="0" hangingPunct="0">
              <a:defRPr/>
            </a:pPr>
            <a:r>
              <a:rPr lang="zh-TW" altLang="en-US" sz="3600" b="0" dirty="0">
                <a:solidFill>
                  <a:srgbClr val="0000FF"/>
                </a:solidFill>
                <a:ea typeface="書法家顏楷體" pitchFamily="49" charset="-120"/>
                <a:cs typeface="Times New Roman" pitchFamily="18" charset="0"/>
              </a:rPr>
              <a:t>庫存現行</a:t>
            </a:r>
            <a:r>
              <a:rPr lang="en-US" altLang="zh-TW" sz="3600" b="0" dirty="0">
                <a:solidFill>
                  <a:srgbClr val="0000FF"/>
                </a:solidFill>
                <a:ea typeface="書法家顏楷體" pitchFamily="49" charset="-120"/>
                <a:cs typeface="Times New Roman" pitchFamily="18" charset="0"/>
              </a:rPr>
              <a:t>/</a:t>
            </a:r>
            <a:r>
              <a:rPr lang="zh-TW" altLang="en-US" sz="3600" b="0" dirty="0">
                <a:solidFill>
                  <a:srgbClr val="0000FF"/>
                </a:solidFill>
                <a:ea typeface="書法家顏楷體" pitchFamily="49" charset="-120"/>
                <a:cs typeface="Times New Roman" pitchFamily="18" charset="0"/>
              </a:rPr>
              <a:t>關帳年月</a:t>
            </a:r>
            <a:r>
              <a:rPr lang="en-US" altLang="zh-TW" sz="3600" b="0" dirty="0">
                <a:solidFill>
                  <a:srgbClr val="0000FF"/>
                </a:solidFill>
                <a:ea typeface="書法家顏楷體" pitchFamily="49" charset="-120"/>
                <a:cs typeface="Times New Roman" pitchFamily="18" charset="0"/>
              </a:rPr>
              <a:t>/</a:t>
            </a:r>
            <a:r>
              <a:rPr lang="zh-TW" altLang="en-US" sz="3600" b="0" dirty="0">
                <a:solidFill>
                  <a:srgbClr val="0000FF"/>
                </a:solidFill>
                <a:ea typeface="書法家顏楷體" pitchFamily="49" charset="-120"/>
                <a:cs typeface="Times New Roman" pitchFamily="18" charset="0"/>
              </a:rPr>
              <a:t>帳務凍結日期 </a:t>
            </a:r>
            <a:r>
              <a:rPr lang="en-US" altLang="zh-TW" sz="3600" dirty="0">
                <a:solidFill>
                  <a:srgbClr val="0000FF"/>
                </a:solidFill>
                <a:effectLst>
                  <a:outerShdw blurRad="38100" dist="38100" dir="2700000" algn="tl">
                    <a:srgbClr val="C0C0C0"/>
                  </a:outerShdw>
                </a:effectLst>
                <a:ea typeface="書法家顏楷體" pitchFamily="49" charset="-120"/>
                <a:cs typeface="Times New Roman" pitchFamily="18" charset="0"/>
              </a:rPr>
              <a:t>(</a:t>
            </a:r>
            <a:r>
              <a:rPr lang="en-US" altLang="zh-TW" sz="3600" i="1" dirty="0">
                <a:solidFill>
                  <a:srgbClr val="0000FF"/>
                </a:solidFill>
                <a:effectLst>
                  <a:outerShdw blurRad="38100" dist="38100" dir="2700000" algn="tl">
                    <a:srgbClr val="C0C0C0"/>
                  </a:outerShdw>
                </a:effectLst>
                <a:ea typeface="書法家顏楷體" pitchFamily="49" charset="-120"/>
                <a:cs typeface="Times New Roman" pitchFamily="18" charset="0"/>
              </a:rPr>
              <a:t>Cont.</a:t>
            </a:r>
            <a:r>
              <a:rPr lang="en-US" altLang="zh-TW" sz="3600" dirty="0">
                <a:solidFill>
                  <a:srgbClr val="0000FF"/>
                </a:solidFill>
                <a:effectLst>
                  <a:outerShdw blurRad="38100" dist="38100" dir="2700000" algn="tl">
                    <a:srgbClr val="C0C0C0"/>
                  </a:outerShdw>
                </a:effectLst>
                <a:ea typeface="書法家顏楷體" pitchFamily="49" charset="-120"/>
                <a:cs typeface="Times New Roman" pitchFamily="18" charset="0"/>
              </a:rPr>
              <a:t>)</a:t>
            </a:r>
            <a:endParaRPr lang="en-US" altLang="zh-TW" sz="3600" b="0" dirty="0">
              <a:solidFill>
                <a:srgbClr val="0000FF"/>
              </a:solidFill>
              <a:ea typeface="書法家顏楷體" pitchFamily="49" charset="-12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blinds(horizontal)">
                                      <p:cBhvr>
                                        <p:cTn id="7" dur="500"/>
                                        <p:tgtEl>
                                          <p:spTgt spid="61444"/>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61443">
                                            <p:txEl>
                                              <p:pRg st="0" end="0"/>
                                            </p:txEl>
                                          </p:spTgt>
                                        </p:tgtEl>
                                        <p:attrNameLst>
                                          <p:attrName>style.visibility</p:attrName>
                                        </p:attrNameLst>
                                      </p:cBhvr>
                                      <p:to>
                                        <p:strVal val="visible"/>
                                      </p:to>
                                    </p:set>
                                    <p:animEffect transition="in" filter="checkerboard(down)">
                                      <p:cBhvr>
                                        <p:cTn id="11" dur="500"/>
                                        <p:tgtEl>
                                          <p:spTgt spid="61443">
                                            <p:txEl>
                                              <p:pRg st="0" end="0"/>
                                            </p:txEl>
                                          </p:spTgt>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61443">
                                            <p:txEl>
                                              <p:pRg st="1" end="1"/>
                                            </p:txEl>
                                          </p:spTgt>
                                        </p:tgtEl>
                                        <p:attrNameLst>
                                          <p:attrName>style.visibility</p:attrName>
                                        </p:attrNameLst>
                                      </p:cBhvr>
                                      <p:to>
                                        <p:strVal val="visible"/>
                                      </p:to>
                                    </p:set>
                                    <p:animEffect transition="in" filter="checkerboard(down)">
                                      <p:cBhvr>
                                        <p:cTn id="15" dur="500"/>
                                        <p:tgtEl>
                                          <p:spTgt spid="61443">
                                            <p:txEl>
                                              <p:pRg st="1" end="1"/>
                                            </p:txEl>
                                          </p:spTgt>
                                        </p:tgtEl>
                                      </p:cBhvr>
                                    </p:animEffect>
                                  </p:childTnLst>
                                </p:cTn>
                              </p:par>
                            </p:childTnLst>
                          </p:cTn>
                        </p:par>
                        <p:par>
                          <p:cTn id="16" fill="hold" nodeType="afterGroup">
                            <p:stCondLst>
                              <p:cond delay="1500"/>
                            </p:stCondLst>
                            <p:childTnLst>
                              <p:par>
                                <p:cTn id="17" presetID="5" presetClass="entr" presetSubtype="5" fill="hold" nodeType="afterEffect">
                                  <p:stCondLst>
                                    <p:cond delay="0"/>
                                  </p:stCondLst>
                                  <p:childTnLst>
                                    <p:set>
                                      <p:cBhvr>
                                        <p:cTn id="18" dur="1" fill="hold">
                                          <p:stCondLst>
                                            <p:cond delay="0"/>
                                          </p:stCondLst>
                                        </p:cTn>
                                        <p:tgtEl>
                                          <p:spTgt spid="61443">
                                            <p:txEl>
                                              <p:pRg st="2" end="2"/>
                                            </p:txEl>
                                          </p:spTgt>
                                        </p:tgtEl>
                                        <p:attrNameLst>
                                          <p:attrName>style.visibility</p:attrName>
                                        </p:attrNameLst>
                                      </p:cBhvr>
                                      <p:to>
                                        <p:strVal val="visible"/>
                                      </p:to>
                                    </p:set>
                                    <p:animEffect transition="in" filter="checkerboard(down)">
                                      <p:cBhvr>
                                        <p:cTn id="19" dur="500"/>
                                        <p:tgtEl>
                                          <p:spTgt spid="61443">
                                            <p:txEl>
                                              <p:pRg st="2" end="2"/>
                                            </p:txEl>
                                          </p:spTgt>
                                        </p:tgtEl>
                                      </p:cBhvr>
                                    </p:animEffect>
                                  </p:childTnLst>
                                </p:cTn>
                              </p:par>
                            </p:childTnLst>
                          </p:cTn>
                        </p:par>
                        <p:par>
                          <p:cTn id="20" fill="hold" nodeType="afterGroup">
                            <p:stCondLst>
                              <p:cond delay="2000"/>
                            </p:stCondLst>
                            <p:childTnLst>
                              <p:par>
                                <p:cTn id="21" presetID="5" presetClass="entr" presetSubtype="5" fill="hold" nodeType="afterEffect">
                                  <p:stCondLst>
                                    <p:cond delay="0"/>
                                  </p:stCondLst>
                                  <p:childTnLst>
                                    <p:set>
                                      <p:cBhvr>
                                        <p:cTn id="22" dur="1" fill="hold">
                                          <p:stCondLst>
                                            <p:cond delay="0"/>
                                          </p:stCondLst>
                                        </p:cTn>
                                        <p:tgtEl>
                                          <p:spTgt spid="61443">
                                            <p:txEl>
                                              <p:pRg st="3" end="3"/>
                                            </p:txEl>
                                          </p:spTgt>
                                        </p:tgtEl>
                                        <p:attrNameLst>
                                          <p:attrName>style.visibility</p:attrName>
                                        </p:attrNameLst>
                                      </p:cBhvr>
                                      <p:to>
                                        <p:strVal val="visible"/>
                                      </p:to>
                                    </p:set>
                                    <p:animEffect transition="in" filter="checkerboard(down)">
                                      <p:cBhvr>
                                        <p:cTn id="23" dur="500"/>
                                        <p:tgtEl>
                                          <p:spTgt spid="614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61F9DE7B-BADB-4DE0-881D-19F5D509F4E2}" type="slidenum">
              <a:rPr lang="zh-TW" altLang="en-US"/>
              <a:pPr>
                <a:defRPr/>
              </a:pPr>
              <a:t>18</a:t>
            </a:fld>
            <a:endParaRPr lang="en-US" altLang="zh-TW"/>
          </a:p>
        </p:txBody>
      </p:sp>
      <p:sp>
        <p:nvSpPr>
          <p:cNvPr id="62466" name="Rectangle 2"/>
          <p:cNvSpPr>
            <a:spLocks noGrp="1"/>
          </p:cNvSpPr>
          <p:nvPr>
            <p:ph type="body" idx="4294967295"/>
          </p:nvPr>
        </p:nvSpPr>
        <p:spPr/>
        <p:txBody>
          <a:bodyPr/>
          <a:lstStyle/>
          <a:p>
            <a:pPr>
              <a:defRPr/>
            </a:pPr>
            <a:r>
              <a:rPr lang="zh-TW" altLang="en-US" smtClean="0">
                <a:effectLst>
                  <a:outerShdw blurRad="38100" dist="38100" dir="2700000" algn="tl">
                    <a:srgbClr val="C0C0C0"/>
                  </a:outerShdw>
                </a:effectLst>
              </a:rPr>
              <a:t>庫存關帳年月</a:t>
            </a:r>
          </a:p>
          <a:p>
            <a:pPr lvl="1">
              <a:defRPr/>
            </a:pPr>
            <a:r>
              <a:rPr lang="zh-TW" altLang="en-US" sz="1800" smtClean="0">
                <a:effectLst>
                  <a:outerShdw blurRad="38100" dist="38100" dir="2700000" algn="tl">
                    <a:srgbClr val="C0C0C0"/>
                  </a:outerShdw>
                </a:effectLst>
              </a:rPr>
              <a:t>避免人員因疏忽而進行資料修改或重計，導致資料與原先所呈出的報表不同而需設定。一般在會計師查完帳後執行。例如：成會人員結轉完</a:t>
            </a:r>
            <a:r>
              <a:rPr lang="en-US" altLang="zh-TW" sz="1800" smtClean="0">
                <a:effectLst>
                  <a:outerShdw blurRad="38100" dist="38100" dir="2700000" algn="tl">
                    <a:srgbClr val="C0C0C0"/>
                  </a:outerShdw>
                </a:effectLst>
              </a:rPr>
              <a:t>1</a:t>
            </a:r>
            <a:r>
              <a:rPr lang="zh-TW" altLang="en-US" sz="1800" smtClean="0">
                <a:effectLst>
                  <a:outerShdw blurRad="38100" dist="38100" dir="2700000" algn="tl">
                    <a:srgbClr val="C0C0C0"/>
                  </a:outerShdw>
                </a:effectLst>
              </a:rPr>
              <a:t>月成本後，現行年月也已更新為</a:t>
            </a:r>
            <a:r>
              <a:rPr lang="en-US" altLang="zh-TW" sz="1800" smtClean="0">
                <a:effectLst>
                  <a:outerShdw blurRad="38100" dist="38100" dir="2700000" algn="tl">
                    <a:srgbClr val="C0C0C0"/>
                  </a:outerShdw>
                </a:effectLst>
              </a:rPr>
              <a:t>2</a:t>
            </a:r>
            <a:r>
              <a:rPr lang="zh-TW" altLang="en-US" sz="1800" smtClean="0">
                <a:effectLst>
                  <a:outerShdw blurRad="38100" dist="38100" dir="2700000" algn="tl">
                    <a:srgbClr val="C0C0C0"/>
                  </a:outerShdw>
                </a:effectLst>
              </a:rPr>
              <a:t>月，可將「</a:t>
            </a:r>
            <a:r>
              <a:rPr lang="zh-TW" altLang="en-US" sz="1800" smtClean="0">
                <a:solidFill>
                  <a:srgbClr val="FF0000"/>
                </a:solidFill>
                <a:effectLst>
                  <a:outerShdw blurRad="38100" dist="38100" dir="2700000" algn="tl">
                    <a:srgbClr val="C0C0C0"/>
                  </a:outerShdw>
                </a:effectLst>
              </a:rPr>
              <a:t>庫存關帳年月</a:t>
            </a:r>
            <a:r>
              <a:rPr lang="zh-TW" altLang="en-US" sz="1800" smtClean="0">
                <a:effectLst>
                  <a:outerShdw blurRad="38100" dist="38100" dir="2700000" algn="tl">
                    <a:srgbClr val="C0C0C0"/>
                  </a:outerShdw>
                </a:effectLst>
              </a:rPr>
              <a:t>」設定在「</a:t>
            </a:r>
            <a:r>
              <a:rPr lang="en-US" altLang="zh-TW" sz="1800" smtClean="0">
                <a:solidFill>
                  <a:srgbClr val="FF0000"/>
                </a:solidFill>
                <a:effectLst>
                  <a:outerShdw blurRad="38100" dist="38100" dir="2700000" algn="tl">
                    <a:srgbClr val="C0C0C0"/>
                  </a:outerShdw>
                </a:effectLst>
              </a:rPr>
              <a:t>1</a:t>
            </a:r>
            <a:r>
              <a:rPr lang="zh-TW" altLang="en-US" sz="1800" smtClean="0">
                <a:solidFill>
                  <a:srgbClr val="FF0000"/>
                </a:solidFill>
                <a:effectLst>
                  <a:outerShdw blurRad="38100" dist="38100" dir="2700000" algn="tl">
                    <a:srgbClr val="C0C0C0"/>
                  </a:outerShdw>
                </a:effectLst>
              </a:rPr>
              <a:t>月</a:t>
            </a:r>
            <a:r>
              <a:rPr lang="zh-TW" altLang="en-US" sz="1800" smtClean="0">
                <a:effectLst>
                  <a:outerShdw blurRad="38100" dist="38100" dir="2700000" algn="tl">
                    <a:srgbClr val="C0C0C0"/>
                  </a:outerShdw>
                </a:effectLst>
              </a:rPr>
              <a:t>」，表示</a:t>
            </a:r>
            <a:r>
              <a:rPr lang="en-US" altLang="zh-TW" sz="1800" smtClean="0">
                <a:effectLst>
                  <a:outerShdw blurRad="38100" dist="38100" dir="2700000" algn="tl">
                    <a:srgbClr val="C0C0C0"/>
                  </a:outerShdw>
                </a:effectLst>
              </a:rPr>
              <a:t>1</a:t>
            </a:r>
            <a:r>
              <a:rPr lang="zh-TW" altLang="en-US" sz="1800" smtClean="0">
                <a:effectLst>
                  <a:outerShdw blurRad="38100" dist="38100" dir="2700000" algn="tl">
                    <a:srgbClr val="C0C0C0"/>
                  </a:outerShdw>
                </a:effectLst>
              </a:rPr>
              <a:t>月份的庫存帳已經確定了</a:t>
            </a:r>
          </a:p>
        </p:txBody>
      </p:sp>
      <p:sp>
        <p:nvSpPr>
          <p:cNvPr id="62467" name="Rectangle 3"/>
          <p:cNvSpPr>
            <a:spLocks/>
          </p:cNvSpPr>
          <p:nvPr/>
        </p:nvSpPr>
        <p:spPr bwMode="auto">
          <a:xfrm>
            <a:off x="250825" y="1341438"/>
            <a:ext cx="8713788" cy="1143000"/>
          </a:xfrm>
          <a:prstGeom prst="rect">
            <a:avLst/>
          </a:prstGeom>
          <a:noFill/>
          <a:ln w="9525">
            <a:noFill/>
            <a:miter lim="800000"/>
            <a:headEnd/>
            <a:tailEnd/>
          </a:ln>
        </p:spPr>
        <p:txBody>
          <a:bodyPr anchor="ctr"/>
          <a:lstStyle/>
          <a:p>
            <a:pPr algn="ctr" eaLnBrk="0" hangingPunct="0">
              <a:defRPr/>
            </a:pPr>
            <a:r>
              <a:rPr lang="zh-TW" altLang="en-US" sz="3600" b="0">
                <a:solidFill>
                  <a:srgbClr val="0000FF"/>
                </a:solidFill>
                <a:ea typeface="書法家顏楷體" pitchFamily="49" charset="-120"/>
                <a:cs typeface="Times New Roman" pitchFamily="18" charset="0"/>
              </a:rPr>
              <a:t>庫存現行</a:t>
            </a:r>
            <a:r>
              <a:rPr lang="en-US" altLang="zh-TW" sz="3600" b="0">
                <a:solidFill>
                  <a:srgbClr val="0000FF"/>
                </a:solidFill>
                <a:ea typeface="書法家顏楷體" pitchFamily="49" charset="-120"/>
                <a:cs typeface="Times New Roman" pitchFamily="18" charset="0"/>
              </a:rPr>
              <a:t>/</a:t>
            </a:r>
            <a:r>
              <a:rPr lang="zh-TW" altLang="en-US" sz="3600" b="0">
                <a:solidFill>
                  <a:srgbClr val="0000FF"/>
                </a:solidFill>
                <a:ea typeface="書法家顏楷體" pitchFamily="49" charset="-120"/>
                <a:cs typeface="Times New Roman" pitchFamily="18" charset="0"/>
              </a:rPr>
              <a:t>關帳年月</a:t>
            </a:r>
            <a:r>
              <a:rPr lang="en-US" altLang="zh-TW" sz="3600" b="0">
                <a:solidFill>
                  <a:srgbClr val="0000FF"/>
                </a:solidFill>
                <a:ea typeface="書法家顏楷體" pitchFamily="49" charset="-120"/>
                <a:cs typeface="Times New Roman" pitchFamily="18" charset="0"/>
              </a:rPr>
              <a:t>/</a:t>
            </a:r>
            <a:r>
              <a:rPr lang="zh-TW" altLang="en-US" sz="3600" b="0">
                <a:solidFill>
                  <a:srgbClr val="0000FF"/>
                </a:solidFill>
                <a:ea typeface="書法家顏楷體" pitchFamily="49" charset="-120"/>
                <a:cs typeface="Times New Roman" pitchFamily="18" charset="0"/>
              </a:rPr>
              <a:t>帳務凍結日期 </a:t>
            </a:r>
            <a:r>
              <a:rPr lang="en-US" altLang="zh-TW" sz="3600" i="1">
                <a:solidFill>
                  <a:srgbClr val="0000FF"/>
                </a:solidFill>
                <a:effectLst>
                  <a:outerShdw blurRad="38100" dist="38100" dir="2700000" algn="tl">
                    <a:srgbClr val="C0C0C0"/>
                  </a:outerShdw>
                </a:effectLst>
                <a:ea typeface="書法家顏楷體" pitchFamily="49" charset="-120"/>
                <a:cs typeface="Times New Roman" pitchFamily="18" charset="0"/>
              </a:rPr>
              <a:t>(Cont.)</a:t>
            </a:r>
            <a:endParaRPr lang="zh-TW" altLang="en-US" sz="3600" i="1">
              <a:solidFill>
                <a:srgbClr val="0000FF"/>
              </a:solidFill>
              <a:effectLst>
                <a:outerShdw blurRad="38100" dist="38100" dir="2700000" algn="tl">
                  <a:srgbClr val="C0C0C0"/>
                </a:outerShdw>
              </a:effectLst>
              <a:ea typeface="書法家顏楷體" pitchFamily="49" charset="-12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2467"/>
                                        </p:tgtEl>
                                        <p:attrNameLst>
                                          <p:attrName>style.visibility</p:attrName>
                                        </p:attrNameLst>
                                      </p:cBhvr>
                                      <p:to>
                                        <p:strVal val="visible"/>
                                      </p:to>
                                    </p:set>
                                    <p:animEffect transition="in" filter="blinds(horizontal)">
                                      <p:cBhvr>
                                        <p:cTn id="7" dur="500"/>
                                        <p:tgtEl>
                                          <p:spTgt spid="62467"/>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62466">
                                            <p:txEl>
                                              <p:pRg st="0" end="0"/>
                                            </p:txEl>
                                          </p:spTgt>
                                        </p:tgtEl>
                                        <p:attrNameLst>
                                          <p:attrName>style.visibility</p:attrName>
                                        </p:attrNameLst>
                                      </p:cBhvr>
                                      <p:to>
                                        <p:strVal val="visible"/>
                                      </p:to>
                                    </p:set>
                                    <p:animEffect transition="in" filter="checkerboard(down)">
                                      <p:cBhvr>
                                        <p:cTn id="11" dur="500"/>
                                        <p:tgtEl>
                                          <p:spTgt spid="62466">
                                            <p:txEl>
                                              <p:pRg st="0" end="0"/>
                                            </p:txEl>
                                          </p:spTgt>
                                        </p:tgtEl>
                                      </p:cBhvr>
                                    </p:animEffect>
                                  </p:childTnLst>
                                </p:cTn>
                              </p:par>
                            </p:childTnLst>
                          </p:cTn>
                        </p:par>
                        <p:par>
                          <p:cTn id="12" fill="hold" nodeType="afterGroup">
                            <p:stCondLst>
                              <p:cond delay="1000"/>
                            </p:stCondLst>
                            <p:childTnLst>
                              <p:par>
                                <p:cTn id="13" presetID="5" presetClass="entr" presetSubtype="5" fill="hold" nodeType="afterEffect">
                                  <p:stCondLst>
                                    <p:cond delay="0"/>
                                  </p:stCondLst>
                                  <p:childTnLst>
                                    <p:set>
                                      <p:cBhvr>
                                        <p:cTn id="14" dur="1" fill="hold">
                                          <p:stCondLst>
                                            <p:cond delay="0"/>
                                          </p:stCondLst>
                                        </p:cTn>
                                        <p:tgtEl>
                                          <p:spTgt spid="62466">
                                            <p:txEl>
                                              <p:pRg st="1" end="1"/>
                                            </p:txEl>
                                          </p:spTgt>
                                        </p:tgtEl>
                                        <p:attrNameLst>
                                          <p:attrName>style.visibility</p:attrName>
                                        </p:attrNameLst>
                                      </p:cBhvr>
                                      <p:to>
                                        <p:strVal val="visible"/>
                                      </p:to>
                                    </p:set>
                                    <p:animEffect transition="in" filter="checkerboard(down)">
                                      <p:cBhvr>
                                        <p:cTn id="15" dur="500"/>
                                        <p:tgtEl>
                                          <p:spTgt spid="624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投影片編號版面配置區 5"/>
          <p:cNvSpPr>
            <a:spLocks noGrp="1"/>
          </p:cNvSpPr>
          <p:nvPr>
            <p:ph type="sldNum" sz="quarter" idx="10"/>
          </p:nvPr>
        </p:nvSpPr>
        <p:spPr/>
        <p:txBody>
          <a:bodyPr/>
          <a:lstStyle/>
          <a:p>
            <a:pPr>
              <a:defRPr/>
            </a:pPr>
            <a:fld id="{3060BF77-24F9-4A1F-845E-292B2D09905B}" type="slidenum">
              <a:rPr lang="zh-TW" altLang="en-US"/>
              <a:pPr>
                <a:defRPr/>
              </a:pPr>
              <a:t>19</a:t>
            </a:fld>
            <a:endParaRPr lang="en-US" altLang="zh-TW"/>
          </a:p>
        </p:txBody>
      </p:sp>
      <p:sp>
        <p:nvSpPr>
          <p:cNvPr id="61441" name="Rectangle 82"/>
          <p:cNvSpPr>
            <a:spLocks noChangeArrowheads="1"/>
          </p:cNvSpPr>
          <p:nvPr/>
        </p:nvSpPr>
        <p:spPr bwMode="auto">
          <a:xfrm>
            <a:off x="250825" y="2565400"/>
            <a:ext cx="8569325" cy="417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lnSpc>
                <a:spcPts val="2400"/>
              </a:lnSpc>
              <a:spcBef>
                <a:spcPts val="1200"/>
              </a:spcBef>
              <a:buClr>
                <a:srgbClr val="008000"/>
              </a:buClr>
              <a:buSzPct val="80000"/>
              <a:buFont typeface="Wingdings" pitchFamily="2" charset="2"/>
              <a:buChar char="Ø"/>
            </a:pPr>
            <a:endParaRPr lang="zh-TW" altLang="en-US">
              <a:ea typeface="標楷體" pitchFamily="65" charset="-120"/>
            </a:endParaRPr>
          </a:p>
        </p:txBody>
      </p:sp>
      <p:sp>
        <p:nvSpPr>
          <p:cNvPr id="61442" name="Rectangle 2"/>
          <p:cNvSpPr>
            <a:spLocks noGrp="1"/>
          </p:cNvSpPr>
          <p:nvPr>
            <p:ph type="title" idx="4294967295"/>
          </p:nvPr>
        </p:nvSpPr>
        <p:spPr/>
        <p:txBody>
          <a:bodyPr/>
          <a:lstStyle/>
          <a:p>
            <a:r>
              <a:rPr lang="zh-TW" altLang="en-US" smtClean="0"/>
              <a:t>庫存帳務各日期之關聯</a:t>
            </a:r>
          </a:p>
        </p:txBody>
      </p:sp>
      <p:sp>
        <p:nvSpPr>
          <p:cNvPr id="61443" name="Line 4"/>
          <p:cNvSpPr>
            <a:spLocks noChangeShapeType="1"/>
          </p:cNvSpPr>
          <p:nvPr/>
        </p:nvSpPr>
        <p:spPr bwMode="auto">
          <a:xfrm>
            <a:off x="611188" y="3213100"/>
            <a:ext cx="79216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1444" name="Line 5"/>
          <p:cNvSpPr>
            <a:spLocks noChangeShapeType="1"/>
          </p:cNvSpPr>
          <p:nvPr/>
        </p:nvSpPr>
        <p:spPr bwMode="auto">
          <a:xfrm>
            <a:off x="4716463" y="3068638"/>
            <a:ext cx="0" cy="2889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3494" name="Text Box 6"/>
          <p:cNvSpPr txBox="1">
            <a:spLocks noChangeArrowheads="1"/>
          </p:cNvSpPr>
          <p:nvPr/>
        </p:nvSpPr>
        <p:spPr bwMode="auto">
          <a:xfrm>
            <a:off x="4211638" y="2636838"/>
            <a:ext cx="1079500" cy="396875"/>
          </a:xfrm>
          <a:prstGeom prst="rect">
            <a:avLst/>
          </a:prstGeom>
          <a:noFill/>
          <a:ln w="9525">
            <a:noFill/>
            <a:miter lim="800000"/>
            <a:headEnd/>
            <a:tailEnd/>
          </a:ln>
          <a:effectLst/>
        </p:spPr>
        <p:txBody>
          <a:bodyPr>
            <a:spAutoFit/>
          </a:bodyPr>
          <a:lstStyle/>
          <a:p>
            <a:pPr>
              <a:spcBef>
                <a:spcPct val="50000"/>
              </a:spcBef>
              <a:defRPr/>
            </a:pPr>
            <a:r>
              <a:rPr kumimoji="1" lang="en-US" altLang="zh-TW" sz="2000">
                <a:effectLst>
                  <a:outerShdw blurRad="38100" dist="38100" dir="2700000" algn="tl">
                    <a:srgbClr val="C0C0C0"/>
                  </a:outerShdw>
                </a:effectLst>
                <a:ea typeface="新細明體" charset="-120"/>
              </a:rPr>
              <a:t>2009/03</a:t>
            </a:r>
          </a:p>
        </p:txBody>
      </p:sp>
      <p:sp>
        <p:nvSpPr>
          <p:cNvPr id="63495" name="Text Box 7"/>
          <p:cNvSpPr txBox="1">
            <a:spLocks noChangeArrowheads="1"/>
          </p:cNvSpPr>
          <p:nvPr/>
        </p:nvSpPr>
        <p:spPr bwMode="auto">
          <a:xfrm>
            <a:off x="4470400" y="3429000"/>
            <a:ext cx="488950" cy="1152525"/>
          </a:xfrm>
          <a:prstGeom prst="rect">
            <a:avLst/>
          </a:prstGeom>
          <a:noFill/>
          <a:ln w="9525">
            <a:noFill/>
            <a:miter lim="800000"/>
            <a:headEnd/>
            <a:tailEnd/>
          </a:ln>
          <a:effectLst/>
        </p:spPr>
        <p:txBody>
          <a:bodyPr vert="eaVert">
            <a:spAutoFit/>
          </a:bodyPr>
          <a:lstStyle/>
          <a:p>
            <a:pPr>
              <a:spcBef>
                <a:spcPct val="50000"/>
              </a:spcBef>
              <a:defRPr/>
            </a:pPr>
            <a:r>
              <a:rPr kumimoji="1" lang="zh-TW" altLang="en-US" sz="2000">
                <a:solidFill>
                  <a:schemeClr val="hlink"/>
                </a:solidFill>
                <a:effectLst>
                  <a:outerShdw blurRad="38100" dist="38100" dir="2700000" algn="tl">
                    <a:srgbClr val="C0C0C0"/>
                  </a:outerShdw>
                </a:effectLst>
                <a:latin typeface="Arial" charset="0"/>
                <a:ea typeface="標楷體" pitchFamily="65" charset="-120"/>
              </a:rPr>
              <a:t>現行年月</a:t>
            </a:r>
          </a:p>
        </p:txBody>
      </p:sp>
      <p:sp>
        <p:nvSpPr>
          <p:cNvPr id="63496" name="Text Box 8"/>
          <p:cNvSpPr txBox="1">
            <a:spLocks noChangeArrowheads="1"/>
          </p:cNvSpPr>
          <p:nvPr/>
        </p:nvSpPr>
        <p:spPr bwMode="auto">
          <a:xfrm>
            <a:off x="2020888" y="3429000"/>
            <a:ext cx="488950" cy="1152525"/>
          </a:xfrm>
          <a:prstGeom prst="rect">
            <a:avLst/>
          </a:prstGeom>
          <a:noFill/>
          <a:ln w="9525">
            <a:noFill/>
            <a:miter lim="800000"/>
            <a:headEnd/>
            <a:tailEnd/>
          </a:ln>
          <a:effectLst/>
        </p:spPr>
        <p:txBody>
          <a:bodyPr vert="eaVert">
            <a:spAutoFit/>
          </a:bodyPr>
          <a:lstStyle/>
          <a:p>
            <a:pPr>
              <a:spcBef>
                <a:spcPct val="50000"/>
              </a:spcBef>
              <a:defRPr/>
            </a:pPr>
            <a:r>
              <a:rPr kumimoji="1" lang="zh-TW" altLang="en-US" sz="2000">
                <a:solidFill>
                  <a:schemeClr val="hlink"/>
                </a:solidFill>
                <a:effectLst>
                  <a:outerShdw blurRad="38100" dist="38100" dir="2700000" algn="tl">
                    <a:srgbClr val="C0C0C0"/>
                  </a:outerShdw>
                </a:effectLst>
                <a:latin typeface="Arial" charset="0"/>
                <a:ea typeface="標楷體" pitchFamily="65" charset="-120"/>
              </a:rPr>
              <a:t>關帳年月</a:t>
            </a:r>
          </a:p>
        </p:txBody>
      </p:sp>
      <p:sp>
        <p:nvSpPr>
          <p:cNvPr id="61448" name="Line 9"/>
          <p:cNvSpPr>
            <a:spLocks noChangeShapeType="1"/>
          </p:cNvSpPr>
          <p:nvPr/>
        </p:nvSpPr>
        <p:spPr bwMode="auto">
          <a:xfrm>
            <a:off x="2268538" y="3068638"/>
            <a:ext cx="0" cy="2889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3498" name="Text Box 10"/>
          <p:cNvSpPr txBox="1">
            <a:spLocks noChangeArrowheads="1"/>
          </p:cNvSpPr>
          <p:nvPr/>
        </p:nvSpPr>
        <p:spPr bwMode="auto">
          <a:xfrm>
            <a:off x="1763713" y="2636838"/>
            <a:ext cx="1079500" cy="396875"/>
          </a:xfrm>
          <a:prstGeom prst="rect">
            <a:avLst/>
          </a:prstGeom>
          <a:noFill/>
          <a:ln w="9525">
            <a:noFill/>
            <a:miter lim="800000"/>
            <a:headEnd/>
            <a:tailEnd/>
          </a:ln>
          <a:effectLst/>
        </p:spPr>
        <p:txBody>
          <a:bodyPr>
            <a:spAutoFit/>
          </a:bodyPr>
          <a:lstStyle/>
          <a:p>
            <a:pPr>
              <a:spcBef>
                <a:spcPct val="50000"/>
              </a:spcBef>
              <a:defRPr/>
            </a:pPr>
            <a:r>
              <a:rPr kumimoji="1" lang="en-US" altLang="zh-TW" sz="2000">
                <a:effectLst>
                  <a:outerShdw blurRad="38100" dist="38100" dir="2700000" algn="tl">
                    <a:srgbClr val="C0C0C0"/>
                  </a:outerShdw>
                </a:effectLst>
                <a:ea typeface="新細明體" charset="-120"/>
              </a:rPr>
              <a:t>2009/01</a:t>
            </a:r>
            <a:endParaRPr kumimoji="1" lang="zh-TW" altLang="en-US" sz="2000">
              <a:effectLst>
                <a:outerShdw blurRad="38100" dist="38100" dir="2700000" algn="tl">
                  <a:srgbClr val="C0C0C0"/>
                </a:outerShdw>
              </a:effectLst>
              <a:ea typeface="新細明體" charset="-120"/>
            </a:endParaRPr>
          </a:p>
        </p:txBody>
      </p:sp>
      <p:sp>
        <p:nvSpPr>
          <p:cNvPr id="61450" name="Line 13"/>
          <p:cNvSpPr>
            <a:spLocks noChangeShapeType="1"/>
          </p:cNvSpPr>
          <p:nvPr/>
        </p:nvSpPr>
        <p:spPr bwMode="auto">
          <a:xfrm>
            <a:off x="7019925" y="3068638"/>
            <a:ext cx="0" cy="2889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3502" name="Text Box 14"/>
          <p:cNvSpPr txBox="1">
            <a:spLocks noChangeArrowheads="1"/>
          </p:cNvSpPr>
          <p:nvPr/>
        </p:nvSpPr>
        <p:spPr bwMode="auto">
          <a:xfrm>
            <a:off x="6773863" y="3429000"/>
            <a:ext cx="488950" cy="1152525"/>
          </a:xfrm>
          <a:prstGeom prst="rect">
            <a:avLst/>
          </a:prstGeom>
          <a:noFill/>
          <a:ln w="9525">
            <a:noFill/>
            <a:miter lim="800000"/>
            <a:headEnd/>
            <a:tailEnd/>
          </a:ln>
          <a:effectLst/>
        </p:spPr>
        <p:txBody>
          <a:bodyPr vert="eaVert">
            <a:spAutoFit/>
          </a:bodyPr>
          <a:lstStyle/>
          <a:p>
            <a:pPr>
              <a:spcBef>
                <a:spcPct val="50000"/>
              </a:spcBef>
              <a:defRPr/>
            </a:pPr>
            <a:r>
              <a:rPr kumimoji="1" lang="zh-TW" altLang="en-US" sz="2000">
                <a:solidFill>
                  <a:schemeClr val="hlink"/>
                </a:solidFill>
                <a:effectLst>
                  <a:outerShdw blurRad="38100" dist="38100" dir="2700000" algn="tl">
                    <a:srgbClr val="C0C0C0"/>
                  </a:outerShdw>
                </a:effectLst>
                <a:latin typeface="Arial" charset="0"/>
                <a:ea typeface="標楷體" pitchFamily="65" charset="-120"/>
              </a:rPr>
              <a:t>凍結日期</a:t>
            </a:r>
            <a:endParaRPr kumimoji="1" lang="en-US" altLang="zh-TW" sz="2000">
              <a:solidFill>
                <a:schemeClr val="hlink"/>
              </a:solidFill>
              <a:effectLst>
                <a:outerShdw blurRad="38100" dist="38100" dir="2700000" algn="tl">
                  <a:srgbClr val="C0C0C0"/>
                </a:outerShdw>
              </a:effectLst>
              <a:latin typeface="Arial" charset="0"/>
              <a:ea typeface="標楷體" pitchFamily="65" charset="-120"/>
            </a:endParaRPr>
          </a:p>
        </p:txBody>
      </p:sp>
      <p:sp>
        <p:nvSpPr>
          <p:cNvPr id="63503" name="AutoShape 15"/>
          <p:cNvSpPr>
            <a:spLocks noChangeArrowheads="1"/>
          </p:cNvSpPr>
          <p:nvPr/>
        </p:nvSpPr>
        <p:spPr bwMode="auto">
          <a:xfrm>
            <a:off x="971550" y="3429000"/>
            <a:ext cx="720725" cy="360363"/>
          </a:xfrm>
          <a:prstGeom prst="roundRect">
            <a:avLst>
              <a:gd name="adj" fmla="val 16667"/>
            </a:avLst>
          </a:prstGeom>
          <a:gradFill rotWithShape="1">
            <a:gsLst>
              <a:gs pos="0">
                <a:srgbClr val="FF9966"/>
              </a:gs>
              <a:gs pos="50000">
                <a:schemeClr val="bg1"/>
              </a:gs>
              <a:gs pos="100000">
                <a:srgbClr val="FF9966"/>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新增</a:t>
            </a:r>
          </a:p>
        </p:txBody>
      </p:sp>
      <p:sp>
        <p:nvSpPr>
          <p:cNvPr id="63510" name="AutoShape 22"/>
          <p:cNvSpPr>
            <a:spLocks noChangeArrowheads="1"/>
          </p:cNvSpPr>
          <p:nvPr/>
        </p:nvSpPr>
        <p:spPr bwMode="auto">
          <a:xfrm>
            <a:off x="971550" y="3789363"/>
            <a:ext cx="720725" cy="360362"/>
          </a:xfrm>
          <a:prstGeom prst="roundRect">
            <a:avLst>
              <a:gd name="adj" fmla="val 16667"/>
            </a:avLst>
          </a:prstGeom>
          <a:gradFill rotWithShape="1">
            <a:gsLst>
              <a:gs pos="0">
                <a:srgbClr val="FFFF99"/>
              </a:gs>
              <a:gs pos="50000">
                <a:schemeClr val="bg1"/>
              </a:gs>
              <a:gs pos="100000">
                <a:srgbClr val="FFFF99"/>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修改</a:t>
            </a:r>
          </a:p>
        </p:txBody>
      </p:sp>
      <p:sp>
        <p:nvSpPr>
          <p:cNvPr id="63511" name="AutoShape 23"/>
          <p:cNvSpPr>
            <a:spLocks noChangeArrowheads="1"/>
          </p:cNvSpPr>
          <p:nvPr/>
        </p:nvSpPr>
        <p:spPr bwMode="auto">
          <a:xfrm>
            <a:off x="971550" y="4149725"/>
            <a:ext cx="720725" cy="360363"/>
          </a:xfrm>
          <a:prstGeom prst="roundRect">
            <a:avLst>
              <a:gd name="adj" fmla="val 16667"/>
            </a:avLst>
          </a:prstGeom>
          <a:gradFill rotWithShape="1">
            <a:gsLst>
              <a:gs pos="0">
                <a:srgbClr val="FF99FF"/>
              </a:gs>
              <a:gs pos="50000">
                <a:schemeClr val="bg1"/>
              </a:gs>
              <a:gs pos="100000">
                <a:srgbClr val="FF99FF"/>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確認</a:t>
            </a:r>
          </a:p>
        </p:txBody>
      </p:sp>
      <p:sp>
        <p:nvSpPr>
          <p:cNvPr id="63512" name="AutoShape 24"/>
          <p:cNvSpPr>
            <a:spLocks noChangeArrowheads="1"/>
          </p:cNvSpPr>
          <p:nvPr/>
        </p:nvSpPr>
        <p:spPr bwMode="auto">
          <a:xfrm>
            <a:off x="971550" y="4508500"/>
            <a:ext cx="720725" cy="576263"/>
          </a:xfrm>
          <a:prstGeom prst="roundRect">
            <a:avLst>
              <a:gd name="adj" fmla="val 16667"/>
            </a:avLst>
          </a:prstGeom>
          <a:gradFill rotWithShape="1">
            <a:gsLst>
              <a:gs pos="0">
                <a:srgbClr val="9999FF"/>
              </a:gs>
              <a:gs pos="50000">
                <a:schemeClr val="bg1"/>
              </a:gs>
              <a:gs pos="100000">
                <a:srgbClr val="9999FF"/>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取消</a:t>
            </a:r>
          </a:p>
          <a:p>
            <a:pPr algn="ctr">
              <a:defRPr/>
            </a:pPr>
            <a:r>
              <a:rPr kumimoji="1" lang="zh-TW" altLang="en-US" sz="1600">
                <a:latin typeface="Arial" charset="0"/>
                <a:ea typeface="標楷體" pitchFamily="65" charset="-120"/>
              </a:rPr>
              <a:t>確認</a:t>
            </a:r>
          </a:p>
        </p:txBody>
      </p:sp>
      <p:sp>
        <p:nvSpPr>
          <p:cNvPr id="63513" name="AutoShape 25"/>
          <p:cNvSpPr>
            <a:spLocks noChangeArrowheads="1"/>
          </p:cNvSpPr>
          <p:nvPr/>
        </p:nvSpPr>
        <p:spPr bwMode="auto">
          <a:xfrm>
            <a:off x="971550" y="5084763"/>
            <a:ext cx="720725" cy="360362"/>
          </a:xfrm>
          <a:prstGeom prst="roundRect">
            <a:avLst>
              <a:gd name="adj" fmla="val 16667"/>
            </a:avLst>
          </a:prstGeom>
          <a:gradFill rotWithShape="1">
            <a:gsLst>
              <a:gs pos="0">
                <a:srgbClr val="66FFCC"/>
              </a:gs>
              <a:gs pos="50000">
                <a:schemeClr val="bg1"/>
              </a:gs>
              <a:gs pos="100000">
                <a:srgbClr val="66FFCC"/>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刪除</a:t>
            </a:r>
          </a:p>
        </p:txBody>
      </p:sp>
      <p:sp>
        <p:nvSpPr>
          <p:cNvPr id="63514" name="AutoShape 26"/>
          <p:cNvSpPr>
            <a:spLocks noChangeArrowheads="1"/>
          </p:cNvSpPr>
          <p:nvPr/>
        </p:nvSpPr>
        <p:spPr bwMode="auto">
          <a:xfrm>
            <a:off x="971550" y="5445125"/>
            <a:ext cx="720725" cy="360363"/>
          </a:xfrm>
          <a:prstGeom prst="roundRect">
            <a:avLst>
              <a:gd name="adj" fmla="val 16667"/>
            </a:avLst>
          </a:prstGeom>
          <a:gradFill rotWithShape="1">
            <a:gsLst>
              <a:gs pos="0">
                <a:srgbClr val="99FF99"/>
              </a:gs>
              <a:gs pos="50000">
                <a:schemeClr val="bg1"/>
              </a:gs>
              <a:gs pos="100000">
                <a:srgbClr val="99FF99"/>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重計</a:t>
            </a:r>
          </a:p>
        </p:txBody>
      </p:sp>
      <p:sp>
        <p:nvSpPr>
          <p:cNvPr id="63515" name="Text Box 27"/>
          <p:cNvSpPr txBox="1">
            <a:spLocks noChangeArrowheads="1"/>
          </p:cNvSpPr>
          <p:nvPr/>
        </p:nvSpPr>
        <p:spPr bwMode="auto">
          <a:xfrm>
            <a:off x="611188" y="3319463"/>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16" name="Text Box 28"/>
          <p:cNvSpPr txBox="1">
            <a:spLocks noChangeArrowheads="1"/>
          </p:cNvSpPr>
          <p:nvPr/>
        </p:nvSpPr>
        <p:spPr bwMode="auto">
          <a:xfrm>
            <a:off x="611188" y="3716338"/>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17" name="Text Box 29"/>
          <p:cNvSpPr txBox="1">
            <a:spLocks noChangeArrowheads="1"/>
          </p:cNvSpPr>
          <p:nvPr/>
        </p:nvSpPr>
        <p:spPr bwMode="auto">
          <a:xfrm>
            <a:off x="611188" y="4076700"/>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18" name="Text Box 30"/>
          <p:cNvSpPr txBox="1">
            <a:spLocks noChangeArrowheads="1"/>
          </p:cNvSpPr>
          <p:nvPr/>
        </p:nvSpPr>
        <p:spPr bwMode="auto">
          <a:xfrm>
            <a:off x="611188" y="4581525"/>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19" name="Text Box 31"/>
          <p:cNvSpPr txBox="1">
            <a:spLocks noChangeArrowheads="1"/>
          </p:cNvSpPr>
          <p:nvPr/>
        </p:nvSpPr>
        <p:spPr bwMode="auto">
          <a:xfrm>
            <a:off x="611188" y="5013325"/>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dirty="0">
                <a:solidFill>
                  <a:srgbClr val="FF0000"/>
                </a:solidFill>
                <a:effectLst>
                  <a:outerShdw blurRad="38100" dist="38100" dir="2700000" algn="tl">
                    <a:srgbClr val="C0C0C0"/>
                  </a:outerShdw>
                </a:effectLst>
                <a:latin typeface="Arial" charset="0"/>
                <a:ea typeface="新細明體" charset="-120"/>
              </a:rPr>
              <a:t>×</a:t>
            </a:r>
            <a:endParaRPr kumimoji="1" lang="zh-TW" altLang="en-US" sz="2400" dirty="0">
              <a:solidFill>
                <a:srgbClr val="FF0000"/>
              </a:solidFill>
              <a:effectLst>
                <a:outerShdw blurRad="38100" dist="38100" dir="2700000" algn="tl">
                  <a:srgbClr val="C0C0C0"/>
                </a:outerShdw>
              </a:effectLst>
              <a:latin typeface="Arial" charset="0"/>
              <a:ea typeface="新細明體" charset="-120"/>
            </a:endParaRPr>
          </a:p>
        </p:txBody>
      </p:sp>
      <p:sp>
        <p:nvSpPr>
          <p:cNvPr id="63520" name="Text Box 32"/>
          <p:cNvSpPr txBox="1">
            <a:spLocks noChangeArrowheads="1"/>
          </p:cNvSpPr>
          <p:nvPr/>
        </p:nvSpPr>
        <p:spPr bwMode="auto">
          <a:xfrm>
            <a:off x="611188" y="5373688"/>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21" name="AutoShape 33"/>
          <p:cNvSpPr>
            <a:spLocks noChangeArrowheads="1"/>
          </p:cNvSpPr>
          <p:nvPr/>
        </p:nvSpPr>
        <p:spPr bwMode="auto">
          <a:xfrm>
            <a:off x="3348038" y="3429000"/>
            <a:ext cx="720725" cy="360363"/>
          </a:xfrm>
          <a:prstGeom prst="roundRect">
            <a:avLst>
              <a:gd name="adj" fmla="val 16667"/>
            </a:avLst>
          </a:prstGeom>
          <a:gradFill rotWithShape="1">
            <a:gsLst>
              <a:gs pos="0">
                <a:srgbClr val="FF9966"/>
              </a:gs>
              <a:gs pos="50000">
                <a:schemeClr val="bg1"/>
              </a:gs>
              <a:gs pos="100000">
                <a:srgbClr val="FF9966"/>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新增</a:t>
            </a:r>
          </a:p>
        </p:txBody>
      </p:sp>
      <p:sp>
        <p:nvSpPr>
          <p:cNvPr id="63522" name="AutoShape 34"/>
          <p:cNvSpPr>
            <a:spLocks noChangeArrowheads="1"/>
          </p:cNvSpPr>
          <p:nvPr/>
        </p:nvSpPr>
        <p:spPr bwMode="auto">
          <a:xfrm>
            <a:off x="3348038" y="3789363"/>
            <a:ext cx="720725" cy="360362"/>
          </a:xfrm>
          <a:prstGeom prst="roundRect">
            <a:avLst>
              <a:gd name="adj" fmla="val 16667"/>
            </a:avLst>
          </a:prstGeom>
          <a:gradFill rotWithShape="1">
            <a:gsLst>
              <a:gs pos="0">
                <a:srgbClr val="FFFF99"/>
              </a:gs>
              <a:gs pos="50000">
                <a:schemeClr val="bg1"/>
              </a:gs>
              <a:gs pos="100000">
                <a:srgbClr val="FFFF99"/>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修改</a:t>
            </a:r>
          </a:p>
        </p:txBody>
      </p:sp>
      <p:sp>
        <p:nvSpPr>
          <p:cNvPr id="63523" name="AutoShape 35"/>
          <p:cNvSpPr>
            <a:spLocks noChangeArrowheads="1"/>
          </p:cNvSpPr>
          <p:nvPr/>
        </p:nvSpPr>
        <p:spPr bwMode="auto">
          <a:xfrm>
            <a:off x="3348038" y="4149725"/>
            <a:ext cx="720725" cy="360363"/>
          </a:xfrm>
          <a:prstGeom prst="roundRect">
            <a:avLst>
              <a:gd name="adj" fmla="val 16667"/>
            </a:avLst>
          </a:prstGeom>
          <a:gradFill rotWithShape="1">
            <a:gsLst>
              <a:gs pos="0">
                <a:srgbClr val="FF99FF"/>
              </a:gs>
              <a:gs pos="50000">
                <a:schemeClr val="bg1"/>
              </a:gs>
              <a:gs pos="100000">
                <a:srgbClr val="FF99FF"/>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確認</a:t>
            </a:r>
          </a:p>
        </p:txBody>
      </p:sp>
      <p:sp>
        <p:nvSpPr>
          <p:cNvPr id="63524" name="AutoShape 36"/>
          <p:cNvSpPr>
            <a:spLocks noChangeArrowheads="1"/>
          </p:cNvSpPr>
          <p:nvPr/>
        </p:nvSpPr>
        <p:spPr bwMode="auto">
          <a:xfrm>
            <a:off x="3348038" y="4508500"/>
            <a:ext cx="720725" cy="576263"/>
          </a:xfrm>
          <a:prstGeom prst="roundRect">
            <a:avLst>
              <a:gd name="adj" fmla="val 16667"/>
            </a:avLst>
          </a:prstGeom>
          <a:gradFill rotWithShape="1">
            <a:gsLst>
              <a:gs pos="0">
                <a:srgbClr val="9999FF"/>
              </a:gs>
              <a:gs pos="50000">
                <a:schemeClr val="bg1"/>
              </a:gs>
              <a:gs pos="100000">
                <a:srgbClr val="9999FF"/>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取消</a:t>
            </a:r>
          </a:p>
          <a:p>
            <a:pPr algn="ctr">
              <a:defRPr/>
            </a:pPr>
            <a:r>
              <a:rPr kumimoji="1" lang="zh-TW" altLang="en-US" sz="1600">
                <a:latin typeface="Arial" charset="0"/>
                <a:ea typeface="標楷體" pitchFamily="65" charset="-120"/>
              </a:rPr>
              <a:t>確認</a:t>
            </a:r>
          </a:p>
        </p:txBody>
      </p:sp>
      <p:sp>
        <p:nvSpPr>
          <p:cNvPr id="63525" name="AutoShape 37"/>
          <p:cNvSpPr>
            <a:spLocks noChangeArrowheads="1"/>
          </p:cNvSpPr>
          <p:nvPr/>
        </p:nvSpPr>
        <p:spPr bwMode="auto">
          <a:xfrm>
            <a:off x="3348038" y="5084763"/>
            <a:ext cx="720725" cy="360362"/>
          </a:xfrm>
          <a:prstGeom prst="roundRect">
            <a:avLst>
              <a:gd name="adj" fmla="val 16667"/>
            </a:avLst>
          </a:prstGeom>
          <a:gradFill rotWithShape="1">
            <a:gsLst>
              <a:gs pos="0">
                <a:srgbClr val="66FFCC"/>
              </a:gs>
              <a:gs pos="50000">
                <a:schemeClr val="bg1"/>
              </a:gs>
              <a:gs pos="100000">
                <a:srgbClr val="66FFCC"/>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刪除</a:t>
            </a:r>
          </a:p>
        </p:txBody>
      </p:sp>
      <p:sp>
        <p:nvSpPr>
          <p:cNvPr id="63526" name="AutoShape 38"/>
          <p:cNvSpPr>
            <a:spLocks noChangeArrowheads="1"/>
          </p:cNvSpPr>
          <p:nvPr/>
        </p:nvSpPr>
        <p:spPr bwMode="auto">
          <a:xfrm>
            <a:off x="3348038" y="5445125"/>
            <a:ext cx="720725" cy="360363"/>
          </a:xfrm>
          <a:prstGeom prst="roundRect">
            <a:avLst>
              <a:gd name="adj" fmla="val 16667"/>
            </a:avLst>
          </a:prstGeom>
          <a:gradFill rotWithShape="1">
            <a:gsLst>
              <a:gs pos="0">
                <a:srgbClr val="99FF99"/>
              </a:gs>
              <a:gs pos="50000">
                <a:schemeClr val="bg1"/>
              </a:gs>
              <a:gs pos="100000">
                <a:srgbClr val="99FF99"/>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重計</a:t>
            </a:r>
          </a:p>
        </p:txBody>
      </p:sp>
      <p:sp>
        <p:nvSpPr>
          <p:cNvPr id="63527" name="Text Box 39"/>
          <p:cNvSpPr txBox="1">
            <a:spLocks noChangeArrowheads="1"/>
          </p:cNvSpPr>
          <p:nvPr/>
        </p:nvSpPr>
        <p:spPr bwMode="auto">
          <a:xfrm>
            <a:off x="2987675" y="3319463"/>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28" name="Text Box 40"/>
          <p:cNvSpPr txBox="1">
            <a:spLocks noChangeArrowheads="1"/>
          </p:cNvSpPr>
          <p:nvPr/>
        </p:nvSpPr>
        <p:spPr bwMode="auto">
          <a:xfrm>
            <a:off x="2987675" y="3716338"/>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29" name="Text Box 41"/>
          <p:cNvSpPr txBox="1">
            <a:spLocks noChangeArrowheads="1"/>
          </p:cNvSpPr>
          <p:nvPr/>
        </p:nvSpPr>
        <p:spPr bwMode="auto">
          <a:xfrm>
            <a:off x="2987675" y="4076700"/>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30" name="Text Box 42"/>
          <p:cNvSpPr txBox="1">
            <a:spLocks noChangeArrowheads="1"/>
          </p:cNvSpPr>
          <p:nvPr/>
        </p:nvSpPr>
        <p:spPr bwMode="auto">
          <a:xfrm>
            <a:off x="2987675" y="4581525"/>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31" name="Text Box 43"/>
          <p:cNvSpPr txBox="1">
            <a:spLocks noChangeArrowheads="1"/>
          </p:cNvSpPr>
          <p:nvPr/>
        </p:nvSpPr>
        <p:spPr bwMode="auto">
          <a:xfrm>
            <a:off x="2987675" y="5013325"/>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dirty="0">
                <a:solidFill>
                  <a:srgbClr val="FF0000"/>
                </a:solidFill>
                <a:effectLst>
                  <a:outerShdw blurRad="38100" dist="38100" dir="2700000" algn="tl">
                    <a:srgbClr val="C0C0C0"/>
                  </a:outerShdw>
                </a:effectLst>
                <a:latin typeface="Arial" charset="0"/>
                <a:ea typeface="新細明體" charset="-120"/>
              </a:rPr>
              <a:t>×</a:t>
            </a:r>
            <a:endParaRPr kumimoji="1" lang="zh-TW" altLang="en-US" sz="2400" dirty="0">
              <a:solidFill>
                <a:srgbClr val="FF0000"/>
              </a:solidFill>
              <a:effectLst>
                <a:outerShdw blurRad="38100" dist="38100" dir="2700000" algn="tl">
                  <a:srgbClr val="C0C0C0"/>
                </a:outerShdw>
              </a:effectLst>
              <a:latin typeface="Arial" charset="0"/>
              <a:ea typeface="新細明體" charset="-120"/>
            </a:endParaRPr>
          </a:p>
        </p:txBody>
      </p:sp>
      <p:sp>
        <p:nvSpPr>
          <p:cNvPr id="63533" name="AutoShape 45"/>
          <p:cNvSpPr>
            <a:spLocks noChangeArrowheads="1"/>
          </p:cNvSpPr>
          <p:nvPr/>
        </p:nvSpPr>
        <p:spPr bwMode="auto">
          <a:xfrm>
            <a:off x="5580063" y="3429000"/>
            <a:ext cx="720725" cy="360363"/>
          </a:xfrm>
          <a:prstGeom prst="roundRect">
            <a:avLst>
              <a:gd name="adj" fmla="val 16667"/>
            </a:avLst>
          </a:prstGeom>
          <a:gradFill rotWithShape="1">
            <a:gsLst>
              <a:gs pos="0">
                <a:srgbClr val="FF9966"/>
              </a:gs>
              <a:gs pos="50000">
                <a:schemeClr val="bg1"/>
              </a:gs>
              <a:gs pos="100000">
                <a:srgbClr val="FF9966"/>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新增</a:t>
            </a:r>
          </a:p>
        </p:txBody>
      </p:sp>
      <p:sp>
        <p:nvSpPr>
          <p:cNvPr id="63534" name="AutoShape 46"/>
          <p:cNvSpPr>
            <a:spLocks noChangeArrowheads="1"/>
          </p:cNvSpPr>
          <p:nvPr/>
        </p:nvSpPr>
        <p:spPr bwMode="auto">
          <a:xfrm>
            <a:off x="5580063" y="3789363"/>
            <a:ext cx="720725" cy="360362"/>
          </a:xfrm>
          <a:prstGeom prst="roundRect">
            <a:avLst>
              <a:gd name="adj" fmla="val 16667"/>
            </a:avLst>
          </a:prstGeom>
          <a:gradFill rotWithShape="1">
            <a:gsLst>
              <a:gs pos="0">
                <a:srgbClr val="FFFF99"/>
              </a:gs>
              <a:gs pos="50000">
                <a:schemeClr val="bg1"/>
              </a:gs>
              <a:gs pos="100000">
                <a:srgbClr val="FFFF99"/>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修改</a:t>
            </a:r>
          </a:p>
        </p:txBody>
      </p:sp>
      <p:sp>
        <p:nvSpPr>
          <p:cNvPr id="63535" name="AutoShape 47"/>
          <p:cNvSpPr>
            <a:spLocks noChangeArrowheads="1"/>
          </p:cNvSpPr>
          <p:nvPr/>
        </p:nvSpPr>
        <p:spPr bwMode="auto">
          <a:xfrm>
            <a:off x="5580063" y="4149725"/>
            <a:ext cx="720725" cy="360363"/>
          </a:xfrm>
          <a:prstGeom prst="roundRect">
            <a:avLst>
              <a:gd name="adj" fmla="val 16667"/>
            </a:avLst>
          </a:prstGeom>
          <a:gradFill rotWithShape="1">
            <a:gsLst>
              <a:gs pos="0">
                <a:srgbClr val="FF99FF"/>
              </a:gs>
              <a:gs pos="50000">
                <a:schemeClr val="bg1"/>
              </a:gs>
              <a:gs pos="100000">
                <a:srgbClr val="FF99FF"/>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確認</a:t>
            </a:r>
          </a:p>
        </p:txBody>
      </p:sp>
      <p:sp>
        <p:nvSpPr>
          <p:cNvPr id="63536" name="AutoShape 48"/>
          <p:cNvSpPr>
            <a:spLocks noChangeArrowheads="1"/>
          </p:cNvSpPr>
          <p:nvPr/>
        </p:nvSpPr>
        <p:spPr bwMode="auto">
          <a:xfrm>
            <a:off x="5580063" y="4508500"/>
            <a:ext cx="720725" cy="576263"/>
          </a:xfrm>
          <a:prstGeom prst="roundRect">
            <a:avLst>
              <a:gd name="adj" fmla="val 16667"/>
            </a:avLst>
          </a:prstGeom>
          <a:gradFill rotWithShape="1">
            <a:gsLst>
              <a:gs pos="0">
                <a:srgbClr val="9999FF"/>
              </a:gs>
              <a:gs pos="50000">
                <a:schemeClr val="bg1"/>
              </a:gs>
              <a:gs pos="100000">
                <a:srgbClr val="9999FF"/>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取消</a:t>
            </a:r>
          </a:p>
          <a:p>
            <a:pPr algn="ctr">
              <a:defRPr/>
            </a:pPr>
            <a:r>
              <a:rPr kumimoji="1" lang="zh-TW" altLang="en-US" sz="1600">
                <a:latin typeface="Arial" charset="0"/>
                <a:ea typeface="標楷體" pitchFamily="65" charset="-120"/>
              </a:rPr>
              <a:t>確認</a:t>
            </a:r>
          </a:p>
        </p:txBody>
      </p:sp>
      <p:sp>
        <p:nvSpPr>
          <p:cNvPr id="63537" name="AutoShape 49"/>
          <p:cNvSpPr>
            <a:spLocks noChangeArrowheads="1"/>
          </p:cNvSpPr>
          <p:nvPr/>
        </p:nvSpPr>
        <p:spPr bwMode="auto">
          <a:xfrm>
            <a:off x="5580063" y="5084763"/>
            <a:ext cx="720725" cy="360362"/>
          </a:xfrm>
          <a:prstGeom prst="roundRect">
            <a:avLst>
              <a:gd name="adj" fmla="val 16667"/>
            </a:avLst>
          </a:prstGeom>
          <a:gradFill rotWithShape="1">
            <a:gsLst>
              <a:gs pos="0">
                <a:srgbClr val="66FFCC"/>
              </a:gs>
              <a:gs pos="50000">
                <a:schemeClr val="bg1"/>
              </a:gs>
              <a:gs pos="100000">
                <a:srgbClr val="66FFCC"/>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刪除</a:t>
            </a:r>
          </a:p>
        </p:txBody>
      </p:sp>
      <p:sp>
        <p:nvSpPr>
          <p:cNvPr id="63538" name="AutoShape 50"/>
          <p:cNvSpPr>
            <a:spLocks noChangeArrowheads="1"/>
          </p:cNvSpPr>
          <p:nvPr/>
        </p:nvSpPr>
        <p:spPr bwMode="auto">
          <a:xfrm>
            <a:off x="5580063" y="5445125"/>
            <a:ext cx="720725" cy="360363"/>
          </a:xfrm>
          <a:prstGeom prst="roundRect">
            <a:avLst>
              <a:gd name="adj" fmla="val 16667"/>
            </a:avLst>
          </a:prstGeom>
          <a:gradFill rotWithShape="1">
            <a:gsLst>
              <a:gs pos="0">
                <a:srgbClr val="99FF99"/>
              </a:gs>
              <a:gs pos="50000">
                <a:schemeClr val="bg1"/>
              </a:gs>
              <a:gs pos="100000">
                <a:srgbClr val="99FF99"/>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重計</a:t>
            </a:r>
          </a:p>
        </p:txBody>
      </p:sp>
      <p:sp>
        <p:nvSpPr>
          <p:cNvPr id="63540" name="Text Box 52"/>
          <p:cNvSpPr txBox="1">
            <a:spLocks noChangeArrowheads="1"/>
          </p:cNvSpPr>
          <p:nvPr/>
        </p:nvSpPr>
        <p:spPr bwMode="auto">
          <a:xfrm>
            <a:off x="5219700" y="4581525"/>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41" name="Text Box 53"/>
          <p:cNvSpPr txBox="1">
            <a:spLocks noChangeArrowheads="1"/>
          </p:cNvSpPr>
          <p:nvPr/>
        </p:nvSpPr>
        <p:spPr bwMode="auto">
          <a:xfrm>
            <a:off x="5219700" y="4076700"/>
            <a:ext cx="431800" cy="457200"/>
          </a:xfrm>
          <a:prstGeom prst="rect">
            <a:avLst/>
          </a:prstGeom>
          <a:noFill/>
          <a:ln w="9525">
            <a:noFill/>
            <a:miter lim="800000"/>
            <a:headEnd/>
            <a:tailEnd/>
          </a:ln>
          <a:effectLst/>
        </p:spPr>
        <p:txBody>
          <a:bodyPr>
            <a:spAutoFit/>
          </a:bodyPr>
          <a:lstStyle/>
          <a:p>
            <a:pPr>
              <a:spcBef>
                <a:spcPct val="50000"/>
              </a:spcBef>
              <a:defRPr/>
            </a:pPr>
            <a:r>
              <a:rPr kumimoji="1" lang="en-US" altLang="zh-TW" sz="2400">
                <a:solidFill>
                  <a:srgbClr val="FF0000"/>
                </a:solidFill>
                <a:effectLst>
                  <a:outerShdw blurRad="38100" dist="38100" dir="2700000" algn="tl">
                    <a:srgbClr val="C0C0C0"/>
                  </a:outerShdw>
                </a:effectLst>
                <a:latin typeface="Arial" charset="0"/>
                <a:ea typeface="新細明體" charset="-120"/>
              </a:rPr>
              <a:t>×</a:t>
            </a:r>
            <a:endParaRPr kumimoji="1" lang="zh-TW" altLang="en-US" sz="2400">
              <a:solidFill>
                <a:srgbClr val="FF0000"/>
              </a:solidFill>
              <a:effectLst>
                <a:outerShdw blurRad="38100" dist="38100" dir="2700000" algn="tl">
                  <a:srgbClr val="C0C0C0"/>
                </a:outerShdw>
              </a:effectLst>
              <a:latin typeface="Arial" charset="0"/>
              <a:ea typeface="新細明體" charset="-120"/>
            </a:endParaRPr>
          </a:p>
        </p:txBody>
      </p:sp>
      <p:sp>
        <p:nvSpPr>
          <p:cNvPr id="63544" name="Text Box 56"/>
          <p:cNvSpPr txBox="1">
            <a:spLocks noChangeArrowheads="1"/>
          </p:cNvSpPr>
          <p:nvPr/>
        </p:nvSpPr>
        <p:spPr bwMode="auto">
          <a:xfrm>
            <a:off x="5148263" y="54451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45" name="AutoShape 57"/>
          <p:cNvSpPr>
            <a:spLocks noChangeArrowheads="1"/>
          </p:cNvSpPr>
          <p:nvPr/>
        </p:nvSpPr>
        <p:spPr bwMode="auto">
          <a:xfrm>
            <a:off x="7740650" y="3429000"/>
            <a:ext cx="720725" cy="360363"/>
          </a:xfrm>
          <a:prstGeom prst="roundRect">
            <a:avLst>
              <a:gd name="adj" fmla="val 16667"/>
            </a:avLst>
          </a:prstGeom>
          <a:gradFill rotWithShape="1">
            <a:gsLst>
              <a:gs pos="0">
                <a:srgbClr val="FF9966"/>
              </a:gs>
              <a:gs pos="50000">
                <a:schemeClr val="bg1"/>
              </a:gs>
              <a:gs pos="100000">
                <a:srgbClr val="FF9966"/>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新增</a:t>
            </a:r>
          </a:p>
        </p:txBody>
      </p:sp>
      <p:sp>
        <p:nvSpPr>
          <p:cNvPr id="63546" name="AutoShape 58"/>
          <p:cNvSpPr>
            <a:spLocks noChangeArrowheads="1"/>
          </p:cNvSpPr>
          <p:nvPr/>
        </p:nvSpPr>
        <p:spPr bwMode="auto">
          <a:xfrm>
            <a:off x="7740650" y="3789363"/>
            <a:ext cx="720725" cy="360362"/>
          </a:xfrm>
          <a:prstGeom prst="roundRect">
            <a:avLst>
              <a:gd name="adj" fmla="val 16667"/>
            </a:avLst>
          </a:prstGeom>
          <a:gradFill rotWithShape="1">
            <a:gsLst>
              <a:gs pos="0">
                <a:srgbClr val="FFFF99"/>
              </a:gs>
              <a:gs pos="50000">
                <a:schemeClr val="bg1"/>
              </a:gs>
              <a:gs pos="100000">
                <a:srgbClr val="FFFF99"/>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修改</a:t>
            </a:r>
          </a:p>
        </p:txBody>
      </p:sp>
      <p:sp>
        <p:nvSpPr>
          <p:cNvPr id="63547" name="AutoShape 59"/>
          <p:cNvSpPr>
            <a:spLocks noChangeArrowheads="1"/>
          </p:cNvSpPr>
          <p:nvPr/>
        </p:nvSpPr>
        <p:spPr bwMode="auto">
          <a:xfrm>
            <a:off x="7740650" y="4149725"/>
            <a:ext cx="720725" cy="360363"/>
          </a:xfrm>
          <a:prstGeom prst="roundRect">
            <a:avLst>
              <a:gd name="adj" fmla="val 16667"/>
            </a:avLst>
          </a:prstGeom>
          <a:gradFill rotWithShape="1">
            <a:gsLst>
              <a:gs pos="0">
                <a:srgbClr val="FF99FF"/>
              </a:gs>
              <a:gs pos="50000">
                <a:schemeClr val="bg1"/>
              </a:gs>
              <a:gs pos="100000">
                <a:srgbClr val="FF99FF"/>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確認</a:t>
            </a:r>
          </a:p>
        </p:txBody>
      </p:sp>
      <p:sp>
        <p:nvSpPr>
          <p:cNvPr id="63548" name="AutoShape 60"/>
          <p:cNvSpPr>
            <a:spLocks noChangeArrowheads="1"/>
          </p:cNvSpPr>
          <p:nvPr/>
        </p:nvSpPr>
        <p:spPr bwMode="auto">
          <a:xfrm>
            <a:off x="7740650" y="4508500"/>
            <a:ext cx="720725" cy="576263"/>
          </a:xfrm>
          <a:prstGeom prst="roundRect">
            <a:avLst>
              <a:gd name="adj" fmla="val 16667"/>
            </a:avLst>
          </a:prstGeom>
          <a:gradFill rotWithShape="1">
            <a:gsLst>
              <a:gs pos="0">
                <a:srgbClr val="9999FF"/>
              </a:gs>
              <a:gs pos="50000">
                <a:schemeClr val="bg1"/>
              </a:gs>
              <a:gs pos="100000">
                <a:srgbClr val="9999FF"/>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取消</a:t>
            </a:r>
          </a:p>
          <a:p>
            <a:pPr algn="ctr">
              <a:defRPr/>
            </a:pPr>
            <a:r>
              <a:rPr kumimoji="1" lang="zh-TW" altLang="en-US" sz="1600">
                <a:latin typeface="Arial" charset="0"/>
                <a:ea typeface="標楷體" pitchFamily="65" charset="-120"/>
              </a:rPr>
              <a:t>確認</a:t>
            </a:r>
          </a:p>
        </p:txBody>
      </p:sp>
      <p:sp>
        <p:nvSpPr>
          <p:cNvPr id="63549" name="AutoShape 61"/>
          <p:cNvSpPr>
            <a:spLocks noChangeArrowheads="1"/>
          </p:cNvSpPr>
          <p:nvPr/>
        </p:nvSpPr>
        <p:spPr bwMode="auto">
          <a:xfrm>
            <a:off x="7740650" y="5084763"/>
            <a:ext cx="720725" cy="360362"/>
          </a:xfrm>
          <a:prstGeom prst="roundRect">
            <a:avLst>
              <a:gd name="adj" fmla="val 16667"/>
            </a:avLst>
          </a:prstGeom>
          <a:gradFill rotWithShape="1">
            <a:gsLst>
              <a:gs pos="0">
                <a:srgbClr val="66FFCC"/>
              </a:gs>
              <a:gs pos="50000">
                <a:schemeClr val="bg1"/>
              </a:gs>
              <a:gs pos="100000">
                <a:srgbClr val="66FFCC"/>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刪除</a:t>
            </a:r>
          </a:p>
        </p:txBody>
      </p:sp>
      <p:sp>
        <p:nvSpPr>
          <p:cNvPr id="63550" name="AutoShape 62"/>
          <p:cNvSpPr>
            <a:spLocks noChangeArrowheads="1"/>
          </p:cNvSpPr>
          <p:nvPr/>
        </p:nvSpPr>
        <p:spPr bwMode="auto">
          <a:xfrm>
            <a:off x="7740650" y="5445125"/>
            <a:ext cx="720725" cy="360363"/>
          </a:xfrm>
          <a:prstGeom prst="roundRect">
            <a:avLst>
              <a:gd name="adj" fmla="val 16667"/>
            </a:avLst>
          </a:prstGeom>
          <a:gradFill rotWithShape="1">
            <a:gsLst>
              <a:gs pos="0">
                <a:srgbClr val="99FF99"/>
              </a:gs>
              <a:gs pos="50000">
                <a:schemeClr val="bg1"/>
              </a:gs>
              <a:gs pos="100000">
                <a:srgbClr val="99FF99"/>
              </a:gs>
            </a:gsLst>
            <a:lin ang="5400000" scaled="1"/>
          </a:gradFill>
          <a:ln w="9525">
            <a:solidFill>
              <a:schemeClr val="tx1"/>
            </a:solidFill>
            <a:round/>
            <a:headEnd/>
            <a:tailEnd/>
          </a:ln>
          <a:effectLst/>
        </p:spPr>
        <p:txBody>
          <a:bodyPr wrap="none" anchor="ctr"/>
          <a:lstStyle/>
          <a:p>
            <a:pPr algn="ctr">
              <a:defRPr/>
            </a:pPr>
            <a:r>
              <a:rPr kumimoji="1" lang="zh-TW" altLang="en-US" sz="1600">
                <a:latin typeface="Arial" charset="0"/>
                <a:ea typeface="標楷體" pitchFamily="65" charset="-120"/>
              </a:rPr>
              <a:t>重計</a:t>
            </a:r>
          </a:p>
        </p:txBody>
      </p:sp>
      <p:sp>
        <p:nvSpPr>
          <p:cNvPr id="63557" name="Text Box 69"/>
          <p:cNvSpPr txBox="1">
            <a:spLocks noChangeArrowheads="1"/>
          </p:cNvSpPr>
          <p:nvPr/>
        </p:nvSpPr>
        <p:spPr bwMode="auto">
          <a:xfrm>
            <a:off x="2916238" y="54451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dirty="0">
                <a:solidFill>
                  <a:schemeClr val="hlink"/>
                </a:solidFill>
                <a:effectLst>
                  <a:outerShdw blurRad="38100" dist="38100" dir="2700000" algn="tl">
                    <a:srgbClr val="C0C0C0"/>
                  </a:outerShdw>
                </a:effectLst>
                <a:latin typeface="Arial" charset="0"/>
                <a:ea typeface="新細明體" charset="-120"/>
              </a:rPr>
              <a:t>ˇ</a:t>
            </a:r>
            <a:endParaRPr kumimoji="1" lang="zh-TW" altLang="en-US" sz="2200" dirty="0">
              <a:solidFill>
                <a:schemeClr val="hlink"/>
              </a:solidFill>
              <a:effectLst>
                <a:outerShdw blurRad="38100" dist="38100" dir="2700000" algn="tl">
                  <a:srgbClr val="C0C0C0"/>
                </a:outerShdw>
              </a:effectLst>
              <a:latin typeface="Arial" charset="0"/>
              <a:ea typeface="新細明體" charset="-120"/>
            </a:endParaRPr>
          </a:p>
        </p:txBody>
      </p:sp>
      <p:sp>
        <p:nvSpPr>
          <p:cNvPr id="63558" name="Text Box 70"/>
          <p:cNvSpPr txBox="1">
            <a:spLocks noChangeArrowheads="1"/>
          </p:cNvSpPr>
          <p:nvPr/>
        </p:nvSpPr>
        <p:spPr bwMode="auto">
          <a:xfrm>
            <a:off x="5148263" y="508476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59" name="Text Box 71"/>
          <p:cNvSpPr txBox="1">
            <a:spLocks noChangeArrowheads="1"/>
          </p:cNvSpPr>
          <p:nvPr/>
        </p:nvSpPr>
        <p:spPr bwMode="auto">
          <a:xfrm>
            <a:off x="5148263" y="3716338"/>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60" name="Text Box 72"/>
          <p:cNvSpPr txBox="1">
            <a:spLocks noChangeArrowheads="1"/>
          </p:cNvSpPr>
          <p:nvPr/>
        </p:nvSpPr>
        <p:spPr bwMode="auto">
          <a:xfrm>
            <a:off x="5148263" y="3429000"/>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61" name="Text Box 73"/>
          <p:cNvSpPr txBox="1">
            <a:spLocks noChangeArrowheads="1"/>
          </p:cNvSpPr>
          <p:nvPr/>
        </p:nvSpPr>
        <p:spPr bwMode="auto">
          <a:xfrm>
            <a:off x="7308850" y="3429000"/>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62" name="Text Box 74"/>
          <p:cNvSpPr txBox="1">
            <a:spLocks noChangeArrowheads="1"/>
          </p:cNvSpPr>
          <p:nvPr/>
        </p:nvSpPr>
        <p:spPr bwMode="auto">
          <a:xfrm>
            <a:off x="7308850" y="3789363"/>
            <a:ext cx="431800" cy="427037"/>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63" name="Text Box 75"/>
          <p:cNvSpPr txBox="1">
            <a:spLocks noChangeArrowheads="1"/>
          </p:cNvSpPr>
          <p:nvPr/>
        </p:nvSpPr>
        <p:spPr bwMode="auto">
          <a:xfrm>
            <a:off x="7308850" y="41497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64" name="Text Box 76"/>
          <p:cNvSpPr txBox="1">
            <a:spLocks noChangeArrowheads="1"/>
          </p:cNvSpPr>
          <p:nvPr/>
        </p:nvSpPr>
        <p:spPr bwMode="auto">
          <a:xfrm>
            <a:off x="7308850" y="45815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65" name="Text Box 77"/>
          <p:cNvSpPr txBox="1">
            <a:spLocks noChangeArrowheads="1"/>
          </p:cNvSpPr>
          <p:nvPr/>
        </p:nvSpPr>
        <p:spPr bwMode="auto">
          <a:xfrm>
            <a:off x="7308850" y="50133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66" name="Text Box 78"/>
          <p:cNvSpPr txBox="1">
            <a:spLocks noChangeArrowheads="1"/>
          </p:cNvSpPr>
          <p:nvPr/>
        </p:nvSpPr>
        <p:spPr bwMode="auto">
          <a:xfrm>
            <a:off x="7308850" y="5445125"/>
            <a:ext cx="431800" cy="427038"/>
          </a:xfrm>
          <a:prstGeom prst="rect">
            <a:avLst/>
          </a:prstGeom>
          <a:noFill/>
          <a:ln w="9525">
            <a:noFill/>
            <a:miter lim="800000"/>
            <a:headEnd/>
            <a:tailEnd/>
          </a:ln>
          <a:effectLst/>
        </p:spPr>
        <p:txBody>
          <a:bodyPr>
            <a:spAutoFit/>
          </a:bodyPr>
          <a:lstStyle/>
          <a:p>
            <a:pPr>
              <a:spcBef>
                <a:spcPct val="50000"/>
              </a:spcBef>
              <a:defRPr/>
            </a:pPr>
            <a:r>
              <a:rPr kumimoji="1" lang="en-US" altLang="en-US" sz="2200">
                <a:solidFill>
                  <a:schemeClr val="hlink"/>
                </a:solidFill>
                <a:effectLst>
                  <a:outerShdw blurRad="38100" dist="38100" dir="2700000" algn="tl">
                    <a:srgbClr val="C0C0C0"/>
                  </a:outerShdw>
                </a:effectLst>
                <a:latin typeface="Arial" charset="0"/>
                <a:ea typeface="新細明體" charset="-120"/>
              </a:rPr>
              <a:t>ˇ</a:t>
            </a:r>
            <a:endParaRPr kumimoji="1" lang="zh-TW" altLang="en-US" sz="2200">
              <a:solidFill>
                <a:schemeClr val="hlink"/>
              </a:solidFill>
              <a:effectLst>
                <a:outerShdw blurRad="38100" dist="38100" dir="2700000" algn="tl">
                  <a:srgbClr val="C0C0C0"/>
                </a:outerShdw>
              </a:effectLst>
              <a:latin typeface="Arial" charset="0"/>
              <a:ea typeface="新細明體" charset="-120"/>
            </a:endParaRPr>
          </a:p>
        </p:txBody>
      </p:sp>
      <p:sp>
        <p:nvSpPr>
          <p:cNvPr id="63569" name="Text Box 81"/>
          <p:cNvSpPr txBox="1">
            <a:spLocks noChangeArrowheads="1"/>
          </p:cNvSpPr>
          <p:nvPr/>
        </p:nvSpPr>
        <p:spPr bwMode="auto">
          <a:xfrm>
            <a:off x="6300788" y="2636838"/>
            <a:ext cx="1511300" cy="396875"/>
          </a:xfrm>
          <a:prstGeom prst="rect">
            <a:avLst/>
          </a:prstGeom>
          <a:noFill/>
          <a:ln w="9525">
            <a:noFill/>
            <a:miter lim="800000"/>
            <a:headEnd/>
            <a:tailEnd/>
          </a:ln>
          <a:effectLst/>
        </p:spPr>
        <p:txBody>
          <a:bodyPr>
            <a:spAutoFit/>
          </a:bodyPr>
          <a:lstStyle/>
          <a:p>
            <a:pPr>
              <a:spcBef>
                <a:spcPct val="50000"/>
              </a:spcBef>
              <a:defRPr/>
            </a:pPr>
            <a:r>
              <a:rPr kumimoji="1" lang="en-US" altLang="zh-TW" sz="2000">
                <a:effectLst>
                  <a:outerShdw blurRad="38100" dist="38100" dir="2700000" algn="tl">
                    <a:srgbClr val="C0C0C0"/>
                  </a:outerShdw>
                </a:effectLst>
              </a:rPr>
              <a:t>2009/03/31</a:t>
            </a:r>
            <a:endParaRPr kumimoji="1" lang="zh-TW" altLang="en-US" sz="2000">
              <a:effectLst>
                <a:outerShdw blurRad="38100" dist="38100" dir="2700000" algn="tl">
                  <a:srgbClr val="C0C0C0"/>
                </a:outerShdw>
              </a:effectLst>
            </a:endParaRPr>
          </a:p>
        </p:txBody>
      </p:sp>
      <p:sp>
        <p:nvSpPr>
          <p:cNvPr id="63571" name="Text Box 83"/>
          <p:cNvSpPr txBox="1">
            <a:spLocks noChangeArrowheads="1"/>
          </p:cNvSpPr>
          <p:nvPr/>
        </p:nvSpPr>
        <p:spPr bwMode="auto">
          <a:xfrm>
            <a:off x="4859338" y="5805488"/>
            <a:ext cx="2305050" cy="366712"/>
          </a:xfrm>
          <a:prstGeom prst="rect">
            <a:avLst/>
          </a:prstGeom>
          <a:noFill/>
          <a:ln w="9525">
            <a:noFill/>
            <a:miter lim="800000"/>
            <a:headEnd/>
            <a:tailEnd/>
          </a:ln>
          <a:effectLst/>
        </p:spPr>
        <p:txBody>
          <a:bodyPr>
            <a:spAutoFit/>
          </a:bodyPr>
          <a:lstStyle/>
          <a:p>
            <a:pPr>
              <a:spcBef>
                <a:spcPct val="50000"/>
              </a:spcBef>
              <a:defRPr/>
            </a:pPr>
            <a:r>
              <a:rPr kumimoji="1" lang="zh-TW" altLang="en-US" dirty="0">
                <a:effectLst>
                  <a:outerShdw blurRad="38100" dist="38100" dir="2700000" algn="tl">
                    <a:srgbClr val="C0C0C0"/>
                  </a:outerShdw>
                </a:effectLst>
                <a:latin typeface="Arial" charset="0"/>
                <a:ea typeface="標楷體" pitchFamily="65" charset="-120"/>
              </a:rPr>
              <a:t>針對「未確認」單據</a:t>
            </a:r>
          </a:p>
        </p:txBody>
      </p:sp>
      <p:sp>
        <p:nvSpPr>
          <p:cNvPr id="63572" name="Text Box 84"/>
          <p:cNvSpPr txBox="1">
            <a:spLocks noChangeArrowheads="1"/>
          </p:cNvSpPr>
          <p:nvPr/>
        </p:nvSpPr>
        <p:spPr bwMode="auto">
          <a:xfrm>
            <a:off x="755650" y="6308725"/>
            <a:ext cx="1512888" cy="366713"/>
          </a:xfrm>
          <a:prstGeom prst="rect">
            <a:avLst/>
          </a:prstGeom>
          <a:noFill/>
          <a:ln w="9525">
            <a:noFill/>
            <a:miter lim="800000"/>
            <a:headEnd/>
            <a:tailEnd/>
          </a:ln>
          <a:effectLst/>
        </p:spPr>
        <p:txBody>
          <a:bodyPr>
            <a:spAutoFit/>
          </a:bodyPr>
          <a:lstStyle/>
          <a:p>
            <a:pPr>
              <a:spcBef>
                <a:spcPct val="50000"/>
              </a:spcBef>
              <a:defRPr/>
            </a:pPr>
            <a:r>
              <a:rPr kumimoji="1" lang="en-US" altLang="zh-TW">
                <a:solidFill>
                  <a:srgbClr val="FF0000"/>
                </a:solidFill>
                <a:effectLst>
                  <a:outerShdw blurRad="38100" dist="38100" dir="2700000" algn="tl">
                    <a:srgbClr val="C0C0C0"/>
                  </a:outerShdw>
                </a:effectLst>
                <a:ea typeface="標楷體" pitchFamily="65" charset="-120"/>
              </a:rPr>
              <a:t>1/31</a:t>
            </a:r>
            <a:r>
              <a:rPr kumimoji="1" lang="zh-TW" altLang="en-US">
                <a:solidFill>
                  <a:srgbClr val="FF0000"/>
                </a:solidFill>
                <a:effectLst>
                  <a:outerShdw blurRad="38100" dist="38100" dir="2700000" algn="tl">
                    <a:srgbClr val="C0C0C0"/>
                  </a:outerShdw>
                </a:effectLst>
                <a:ea typeface="標楷體" pitchFamily="65" charset="-120"/>
              </a:rPr>
              <a:t>以前</a:t>
            </a:r>
          </a:p>
        </p:txBody>
      </p:sp>
      <p:sp>
        <p:nvSpPr>
          <p:cNvPr id="63573" name="Text Box 85"/>
          <p:cNvSpPr txBox="1">
            <a:spLocks noChangeArrowheads="1"/>
          </p:cNvSpPr>
          <p:nvPr/>
        </p:nvSpPr>
        <p:spPr bwMode="auto">
          <a:xfrm>
            <a:off x="3132138" y="6308725"/>
            <a:ext cx="1800225" cy="366713"/>
          </a:xfrm>
          <a:prstGeom prst="rect">
            <a:avLst/>
          </a:prstGeom>
          <a:noFill/>
          <a:ln w="9525">
            <a:noFill/>
            <a:miter lim="800000"/>
            <a:headEnd/>
            <a:tailEnd/>
          </a:ln>
          <a:effectLst/>
        </p:spPr>
        <p:txBody>
          <a:bodyPr>
            <a:spAutoFit/>
          </a:bodyPr>
          <a:lstStyle/>
          <a:p>
            <a:pPr>
              <a:spcBef>
                <a:spcPct val="50000"/>
              </a:spcBef>
              <a:defRPr/>
            </a:pPr>
            <a:r>
              <a:rPr lang="en-US" altLang="zh-TW">
                <a:solidFill>
                  <a:srgbClr val="FF0000"/>
                </a:solidFill>
                <a:effectLst>
                  <a:outerShdw blurRad="38100" dist="38100" dir="2700000" algn="tl">
                    <a:srgbClr val="C0C0C0"/>
                  </a:outerShdw>
                </a:effectLst>
                <a:ea typeface="標楷體" pitchFamily="65" charset="-120"/>
              </a:rPr>
              <a:t>2/</a:t>
            </a:r>
            <a:r>
              <a:rPr kumimoji="1" lang="en-US" altLang="zh-TW">
                <a:solidFill>
                  <a:srgbClr val="FF0000"/>
                </a:solidFill>
                <a:effectLst>
                  <a:outerShdw blurRad="38100" dist="38100" dir="2700000" algn="tl">
                    <a:srgbClr val="C0C0C0"/>
                  </a:outerShdw>
                </a:effectLst>
                <a:ea typeface="標楷體" pitchFamily="65" charset="-120"/>
              </a:rPr>
              <a:t>1 ~ 2/28</a:t>
            </a:r>
            <a:r>
              <a:rPr kumimoji="1" lang="zh-TW" altLang="en-US">
                <a:solidFill>
                  <a:srgbClr val="FF0000"/>
                </a:solidFill>
                <a:effectLst>
                  <a:outerShdw blurRad="38100" dist="38100" dir="2700000" algn="tl">
                    <a:srgbClr val="C0C0C0"/>
                  </a:outerShdw>
                </a:effectLst>
                <a:ea typeface="標楷體" pitchFamily="65" charset="-120"/>
              </a:rPr>
              <a:t>之間</a:t>
            </a:r>
          </a:p>
        </p:txBody>
      </p:sp>
      <p:sp>
        <p:nvSpPr>
          <p:cNvPr id="63574" name="Text Box 86"/>
          <p:cNvSpPr txBox="1">
            <a:spLocks noChangeArrowheads="1"/>
          </p:cNvSpPr>
          <p:nvPr/>
        </p:nvSpPr>
        <p:spPr bwMode="auto">
          <a:xfrm>
            <a:off x="5508625" y="6308725"/>
            <a:ext cx="1800225" cy="366713"/>
          </a:xfrm>
          <a:prstGeom prst="rect">
            <a:avLst/>
          </a:prstGeom>
          <a:noFill/>
          <a:ln w="9525">
            <a:noFill/>
            <a:miter lim="800000"/>
            <a:headEnd/>
            <a:tailEnd/>
          </a:ln>
          <a:effectLst/>
        </p:spPr>
        <p:txBody>
          <a:bodyPr>
            <a:spAutoFit/>
          </a:bodyPr>
          <a:lstStyle/>
          <a:p>
            <a:pPr>
              <a:spcBef>
                <a:spcPct val="50000"/>
              </a:spcBef>
              <a:defRPr/>
            </a:pPr>
            <a:r>
              <a:rPr lang="en-US" altLang="zh-TW">
                <a:solidFill>
                  <a:srgbClr val="FF0000"/>
                </a:solidFill>
                <a:effectLst>
                  <a:outerShdw blurRad="38100" dist="38100" dir="2700000" algn="tl">
                    <a:srgbClr val="C0C0C0"/>
                  </a:outerShdw>
                </a:effectLst>
                <a:ea typeface="標楷體" pitchFamily="65" charset="-120"/>
              </a:rPr>
              <a:t>3/</a:t>
            </a:r>
            <a:r>
              <a:rPr kumimoji="1" lang="en-US" altLang="zh-TW">
                <a:solidFill>
                  <a:srgbClr val="FF0000"/>
                </a:solidFill>
                <a:effectLst>
                  <a:outerShdw blurRad="38100" dist="38100" dir="2700000" algn="tl">
                    <a:srgbClr val="C0C0C0"/>
                  </a:outerShdw>
                </a:effectLst>
                <a:ea typeface="標楷體" pitchFamily="65" charset="-120"/>
              </a:rPr>
              <a:t>1 ~ 3/31</a:t>
            </a:r>
            <a:r>
              <a:rPr kumimoji="1" lang="zh-TW" altLang="en-US">
                <a:solidFill>
                  <a:srgbClr val="FF0000"/>
                </a:solidFill>
                <a:effectLst>
                  <a:outerShdw blurRad="38100" dist="38100" dir="2700000" algn="tl">
                    <a:srgbClr val="C0C0C0"/>
                  </a:outerShdw>
                </a:effectLst>
                <a:ea typeface="標楷體" pitchFamily="65" charset="-120"/>
              </a:rPr>
              <a:t>之間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blinds(horizontal)">
                                      <p:cBhvr>
                                        <p:cTn id="7" dur="500"/>
                                        <p:tgtEl>
                                          <p:spTgt spid="61442"/>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61441"/>
                                        </p:tgtEl>
                                        <p:attrNameLst>
                                          <p:attrName>style.visibility</p:attrName>
                                        </p:attrNameLst>
                                      </p:cBhvr>
                                      <p:to>
                                        <p:strVal val="visible"/>
                                      </p:to>
                                    </p:set>
                                    <p:animEffect transition="in" filter="box(in)">
                                      <p:cBhvr>
                                        <p:cTn id="11" dur="500"/>
                                        <p:tgtEl>
                                          <p:spTgt spid="6144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61443"/>
                                        </p:tgtEl>
                                        <p:attrNameLst>
                                          <p:attrName>style.visibility</p:attrName>
                                        </p:attrNameLst>
                                      </p:cBhvr>
                                      <p:to>
                                        <p:strVal val="visible"/>
                                      </p:to>
                                    </p:set>
                                    <p:animEffect transition="in" filter="strips(downRight)">
                                      <p:cBhvr>
                                        <p:cTn id="16" dur="500"/>
                                        <p:tgtEl>
                                          <p:spTgt spid="61443"/>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61444"/>
                                        </p:tgtEl>
                                        <p:attrNameLst>
                                          <p:attrName>style.visibility</p:attrName>
                                        </p:attrNameLst>
                                      </p:cBhvr>
                                      <p:to>
                                        <p:strVal val="visible"/>
                                      </p:to>
                                    </p:set>
                                    <p:animEffect transition="in" filter="strips(downRight)">
                                      <p:cBhvr>
                                        <p:cTn id="19" dur="500"/>
                                        <p:tgtEl>
                                          <p:spTgt spid="61444"/>
                                        </p:tgtEl>
                                      </p:cBhvr>
                                    </p:animEffect>
                                  </p:childTnLst>
                                </p:cTn>
                              </p:par>
                            </p:childTnLst>
                          </p:cTn>
                        </p:par>
                        <p:par>
                          <p:cTn id="20" fill="hold" nodeType="afterGroup">
                            <p:stCondLst>
                              <p:cond delay="500"/>
                            </p:stCondLst>
                            <p:childTnLst>
                              <p:par>
                                <p:cTn id="21" presetID="5" presetClass="entr" presetSubtype="10" fill="hold" grpId="0" nodeType="afterEffect">
                                  <p:stCondLst>
                                    <p:cond delay="0"/>
                                  </p:stCondLst>
                                  <p:childTnLst>
                                    <p:set>
                                      <p:cBhvr>
                                        <p:cTn id="22" dur="1" fill="hold">
                                          <p:stCondLst>
                                            <p:cond delay="0"/>
                                          </p:stCondLst>
                                        </p:cTn>
                                        <p:tgtEl>
                                          <p:spTgt spid="63494"/>
                                        </p:tgtEl>
                                        <p:attrNameLst>
                                          <p:attrName>style.visibility</p:attrName>
                                        </p:attrNameLst>
                                      </p:cBhvr>
                                      <p:to>
                                        <p:strVal val="visible"/>
                                      </p:to>
                                    </p:set>
                                    <p:animEffect transition="in" filter="checkerboard(across)">
                                      <p:cBhvr>
                                        <p:cTn id="23" dur="1000"/>
                                        <p:tgtEl>
                                          <p:spTgt spid="63494"/>
                                        </p:tgtEl>
                                      </p:cBhvr>
                                    </p:animEffect>
                                  </p:childTnLst>
                                </p:cTn>
                              </p:par>
                            </p:childTnLst>
                          </p:cTn>
                        </p:par>
                        <p:par>
                          <p:cTn id="24" fill="hold" nodeType="afterGroup">
                            <p:stCondLst>
                              <p:cond delay="1500"/>
                            </p:stCondLst>
                            <p:childTnLst>
                              <p:par>
                                <p:cTn id="25" presetID="5" presetClass="entr" presetSubtype="10" fill="hold" grpId="0" nodeType="afterEffect">
                                  <p:stCondLst>
                                    <p:cond delay="0"/>
                                  </p:stCondLst>
                                  <p:childTnLst>
                                    <p:set>
                                      <p:cBhvr>
                                        <p:cTn id="26" dur="1" fill="hold">
                                          <p:stCondLst>
                                            <p:cond delay="0"/>
                                          </p:stCondLst>
                                        </p:cTn>
                                        <p:tgtEl>
                                          <p:spTgt spid="63495"/>
                                        </p:tgtEl>
                                        <p:attrNameLst>
                                          <p:attrName>style.visibility</p:attrName>
                                        </p:attrNameLst>
                                      </p:cBhvr>
                                      <p:to>
                                        <p:strVal val="visible"/>
                                      </p:to>
                                    </p:set>
                                    <p:animEffect transition="in" filter="checkerboard(across)">
                                      <p:cBhvr>
                                        <p:cTn id="27" dur="500"/>
                                        <p:tgtEl>
                                          <p:spTgt spid="634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61448"/>
                                        </p:tgtEl>
                                        <p:attrNameLst>
                                          <p:attrName>style.visibility</p:attrName>
                                        </p:attrNameLst>
                                      </p:cBhvr>
                                      <p:to>
                                        <p:strVal val="visible"/>
                                      </p:to>
                                    </p:set>
                                    <p:animEffect transition="in" filter="strips(downRight)">
                                      <p:cBhvr>
                                        <p:cTn id="32" dur="500"/>
                                        <p:tgtEl>
                                          <p:spTgt spid="61448"/>
                                        </p:tgtEl>
                                      </p:cBhvr>
                                    </p:animEffect>
                                  </p:childTnLst>
                                </p:cTn>
                              </p:par>
                            </p:childTnLst>
                          </p:cTn>
                        </p:par>
                        <p:par>
                          <p:cTn id="33" fill="hold" nodeType="afterGroup">
                            <p:stCondLst>
                              <p:cond delay="500"/>
                            </p:stCondLst>
                            <p:childTnLst>
                              <p:par>
                                <p:cTn id="34" presetID="5" presetClass="entr" presetSubtype="10" fill="hold" grpId="0" nodeType="afterEffect">
                                  <p:stCondLst>
                                    <p:cond delay="0"/>
                                  </p:stCondLst>
                                  <p:childTnLst>
                                    <p:set>
                                      <p:cBhvr>
                                        <p:cTn id="35" dur="1" fill="hold">
                                          <p:stCondLst>
                                            <p:cond delay="0"/>
                                          </p:stCondLst>
                                        </p:cTn>
                                        <p:tgtEl>
                                          <p:spTgt spid="63498"/>
                                        </p:tgtEl>
                                        <p:attrNameLst>
                                          <p:attrName>style.visibility</p:attrName>
                                        </p:attrNameLst>
                                      </p:cBhvr>
                                      <p:to>
                                        <p:strVal val="visible"/>
                                      </p:to>
                                    </p:set>
                                    <p:animEffect transition="in" filter="checkerboard(across)">
                                      <p:cBhvr>
                                        <p:cTn id="36" dur="1000"/>
                                        <p:tgtEl>
                                          <p:spTgt spid="63498"/>
                                        </p:tgtEl>
                                      </p:cBhvr>
                                    </p:animEffect>
                                  </p:childTnLst>
                                </p:cTn>
                              </p:par>
                            </p:childTnLst>
                          </p:cTn>
                        </p:par>
                        <p:par>
                          <p:cTn id="37" fill="hold" nodeType="afterGroup">
                            <p:stCondLst>
                              <p:cond delay="1500"/>
                            </p:stCondLst>
                            <p:childTnLst>
                              <p:par>
                                <p:cTn id="38" presetID="4" presetClass="entr" presetSubtype="16" fill="hold" grpId="0" nodeType="afterEffect">
                                  <p:stCondLst>
                                    <p:cond delay="0"/>
                                  </p:stCondLst>
                                  <p:childTnLst>
                                    <p:set>
                                      <p:cBhvr>
                                        <p:cTn id="39" dur="1" fill="hold">
                                          <p:stCondLst>
                                            <p:cond delay="0"/>
                                          </p:stCondLst>
                                        </p:cTn>
                                        <p:tgtEl>
                                          <p:spTgt spid="63496"/>
                                        </p:tgtEl>
                                        <p:attrNameLst>
                                          <p:attrName>style.visibility</p:attrName>
                                        </p:attrNameLst>
                                      </p:cBhvr>
                                      <p:to>
                                        <p:strVal val="visible"/>
                                      </p:to>
                                    </p:set>
                                    <p:animEffect transition="in" filter="box(in)">
                                      <p:cBhvr>
                                        <p:cTn id="40" dur="500"/>
                                        <p:tgtEl>
                                          <p:spTgt spid="6349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63572"/>
                                        </p:tgtEl>
                                        <p:attrNameLst>
                                          <p:attrName>style.visibility</p:attrName>
                                        </p:attrNameLst>
                                      </p:cBhvr>
                                      <p:to>
                                        <p:strVal val="visible"/>
                                      </p:to>
                                    </p:set>
                                    <p:animEffect transition="in" filter="checkerboard(across)">
                                      <p:cBhvr>
                                        <p:cTn id="45" dur="500"/>
                                        <p:tgtEl>
                                          <p:spTgt spid="63572"/>
                                        </p:tgtEl>
                                      </p:cBhvr>
                                    </p:animEffect>
                                  </p:childTnLst>
                                </p:cTn>
                              </p:par>
                            </p:childTnLst>
                          </p:cTn>
                        </p:par>
                        <p:par>
                          <p:cTn id="46" fill="hold" nodeType="afterGroup">
                            <p:stCondLst>
                              <p:cond delay="2500"/>
                            </p:stCondLst>
                            <p:childTnLst>
                              <p:par>
                                <p:cTn id="47" presetID="5" presetClass="entr" presetSubtype="5" fill="hold" grpId="0" nodeType="afterEffect">
                                  <p:stCondLst>
                                    <p:cond delay="0"/>
                                  </p:stCondLst>
                                  <p:childTnLst>
                                    <p:set>
                                      <p:cBhvr>
                                        <p:cTn id="48" dur="1" fill="hold">
                                          <p:stCondLst>
                                            <p:cond delay="0"/>
                                          </p:stCondLst>
                                        </p:cTn>
                                        <p:tgtEl>
                                          <p:spTgt spid="63503"/>
                                        </p:tgtEl>
                                        <p:attrNameLst>
                                          <p:attrName>style.visibility</p:attrName>
                                        </p:attrNameLst>
                                      </p:cBhvr>
                                      <p:to>
                                        <p:strVal val="visible"/>
                                      </p:to>
                                    </p:set>
                                    <p:animEffect transition="in" filter="checkerboard(down)">
                                      <p:cBhvr>
                                        <p:cTn id="49" dur="500"/>
                                        <p:tgtEl>
                                          <p:spTgt spid="63503"/>
                                        </p:tgtEl>
                                      </p:cBhvr>
                                    </p:animEffect>
                                  </p:childTnLst>
                                </p:cTn>
                              </p:par>
                            </p:childTnLst>
                          </p:cTn>
                        </p:par>
                        <p:par>
                          <p:cTn id="50" fill="hold" nodeType="afterGroup">
                            <p:stCondLst>
                              <p:cond delay="3000"/>
                            </p:stCondLst>
                            <p:childTnLst>
                              <p:par>
                                <p:cTn id="51" presetID="5" presetClass="entr" presetSubtype="5" fill="hold" grpId="0" nodeType="afterEffect">
                                  <p:stCondLst>
                                    <p:cond delay="0"/>
                                  </p:stCondLst>
                                  <p:childTnLst>
                                    <p:set>
                                      <p:cBhvr>
                                        <p:cTn id="52" dur="1" fill="hold">
                                          <p:stCondLst>
                                            <p:cond delay="0"/>
                                          </p:stCondLst>
                                        </p:cTn>
                                        <p:tgtEl>
                                          <p:spTgt spid="63510"/>
                                        </p:tgtEl>
                                        <p:attrNameLst>
                                          <p:attrName>style.visibility</p:attrName>
                                        </p:attrNameLst>
                                      </p:cBhvr>
                                      <p:to>
                                        <p:strVal val="visible"/>
                                      </p:to>
                                    </p:set>
                                    <p:animEffect transition="in" filter="checkerboard(down)">
                                      <p:cBhvr>
                                        <p:cTn id="53" dur="500"/>
                                        <p:tgtEl>
                                          <p:spTgt spid="63510"/>
                                        </p:tgtEl>
                                      </p:cBhvr>
                                    </p:animEffect>
                                  </p:childTnLst>
                                </p:cTn>
                              </p:par>
                            </p:childTnLst>
                          </p:cTn>
                        </p:par>
                        <p:par>
                          <p:cTn id="54" fill="hold" nodeType="afterGroup">
                            <p:stCondLst>
                              <p:cond delay="3500"/>
                            </p:stCondLst>
                            <p:childTnLst>
                              <p:par>
                                <p:cTn id="55" presetID="5" presetClass="entr" presetSubtype="5" fill="hold" grpId="0" nodeType="afterEffect">
                                  <p:stCondLst>
                                    <p:cond delay="0"/>
                                  </p:stCondLst>
                                  <p:childTnLst>
                                    <p:set>
                                      <p:cBhvr>
                                        <p:cTn id="56" dur="1" fill="hold">
                                          <p:stCondLst>
                                            <p:cond delay="0"/>
                                          </p:stCondLst>
                                        </p:cTn>
                                        <p:tgtEl>
                                          <p:spTgt spid="63511"/>
                                        </p:tgtEl>
                                        <p:attrNameLst>
                                          <p:attrName>style.visibility</p:attrName>
                                        </p:attrNameLst>
                                      </p:cBhvr>
                                      <p:to>
                                        <p:strVal val="visible"/>
                                      </p:to>
                                    </p:set>
                                    <p:animEffect transition="in" filter="checkerboard(down)">
                                      <p:cBhvr>
                                        <p:cTn id="57" dur="500"/>
                                        <p:tgtEl>
                                          <p:spTgt spid="63511"/>
                                        </p:tgtEl>
                                      </p:cBhvr>
                                    </p:animEffect>
                                  </p:childTnLst>
                                </p:cTn>
                              </p:par>
                            </p:childTnLst>
                          </p:cTn>
                        </p:par>
                        <p:par>
                          <p:cTn id="58" fill="hold" nodeType="afterGroup">
                            <p:stCondLst>
                              <p:cond delay="4000"/>
                            </p:stCondLst>
                            <p:childTnLst>
                              <p:par>
                                <p:cTn id="59" presetID="5" presetClass="entr" presetSubtype="5" fill="hold" grpId="0" nodeType="afterEffect">
                                  <p:stCondLst>
                                    <p:cond delay="0"/>
                                  </p:stCondLst>
                                  <p:childTnLst>
                                    <p:set>
                                      <p:cBhvr>
                                        <p:cTn id="60" dur="1" fill="hold">
                                          <p:stCondLst>
                                            <p:cond delay="0"/>
                                          </p:stCondLst>
                                        </p:cTn>
                                        <p:tgtEl>
                                          <p:spTgt spid="63512"/>
                                        </p:tgtEl>
                                        <p:attrNameLst>
                                          <p:attrName>style.visibility</p:attrName>
                                        </p:attrNameLst>
                                      </p:cBhvr>
                                      <p:to>
                                        <p:strVal val="visible"/>
                                      </p:to>
                                    </p:set>
                                    <p:animEffect transition="in" filter="checkerboard(down)">
                                      <p:cBhvr>
                                        <p:cTn id="61" dur="500"/>
                                        <p:tgtEl>
                                          <p:spTgt spid="63512"/>
                                        </p:tgtEl>
                                      </p:cBhvr>
                                    </p:animEffect>
                                  </p:childTnLst>
                                </p:cTn>
                              </p:par>
                            </p:childTnLst>
                          </p:cTn>
                        </p:par>
                        <p:par>
                          <p:cTn id="62" fill="hold" nodeType="afterGroup">
                            <p:stCondLst>
                              <p:cond delay="4500"/>
                            </p:stCondLst>
                            <p:childTnLst>
                              <p:par>
                                <p:cTn id="63" presetID="5" presetClass="entr" presetSubtype="5" fill="hold" grpId="0" nodeType="afterEffect">
                                  <p:stCondLst>
                                    <p:cond delay="0"/>
                                  </p:stCondLst>
                                  <p:childTnLst>
                                    <p:set>
                                      <p:cBhvr>
                                        <p:cTn id="64" dur="1" fill="hold">
                                          <p:stCondLst>
                                            <p:cond delay="0"/>
                                          </p:stCondLst>
                                        </p:cTn>
                                        <p:tgtEl>
                                          <p:spTgt spid="63513"/>
                                        </p:tgtEl>
                                        <p:attrNameLst>
                                          <p:attrName>style.visibility</p:attrName>
                                        </p:attrNameLst>
                                      </p:cBhvr>
                                      <p:to>
                                        <p:strVal val="visible"/>
                                      </p:to>
                                    </p:set>
                                    <p:animEffect transition="in" filter="checkerboard(down)">
                                      <p:cBhvr>
                                        <p:cTn id="65" dur="500"/>
                                        <p:tgtEl>
                                          <p:spTgt spid="63513"/>
                                        </p:tgtEl>
                                      </p:cBhvr>
                                    </p:animEffect>
                                  </p:childTnLst>
                                </p:cTn>
                              </p:par>
                            </p:childTnLst>
                          </p:cTn>
                        </p:par>
                        <p:par>
                          <p:cTn id="66" fill="hold" nodeType="afterGroup">
                            <p:stCondLst>
                              <p:cond delay="5000"/>
                            </p:stCondLst>
                            <p:childTnLst>
                              <p:par>
                                <p:cTn id="67" presetID="5" presetClass="entr" presetSubtype="5" fill="hold" grpId="0" nodeType="afterEffect">
                                  <p:stCondLst>
                                    <p:cond delay="0"/>
                                  </p:stCondLst>
                                  <p:childTnLst>
                                    <p:set>
                                      <p:cBhvr>
                                        <p:cTn id="68" dur="1" fill="hold">
                                          <p:stCondLst>
                                            <p:cond delay="0"/>
                                          </p:stCondLst>
                                        </p:cTn>
                                        <p:tgtEl>
                                          <p:spTgt spid="63514"/>
                                        </p:tgtEl>
                                        <p:attrNameLst>
                                          <p:attrName>style.visibility</p:attrName>
                                        </p:attrNameLst>
                                      </p:cBhvr>
                                      <p:to>
                                        <p:strVal val="visible"/>
                                      </p:to>
                                    </p:set>
                                    <p:animEffect transition="in" filter="checkerboard(down)">
                                      <p:cBhvr>
                                        <p:cTn id="69" dur="500"/>
                                        <p:tgtEl>
                                          <p:spTgt spid="6351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5" presetClass="entr" presetSubtype="5" fill="hold" grpId="0" nodeType="clickEffect">
                                  <p:stCondLst>
                                    <p:cond delay="0"/>
                                  </p:stCondLst>
                                  <p:childTnLst>
                                    <p:set>
                                      <p:cBhvr>
                                        <p:cTn id="73" dur="1" fill="hold">
                                          <p:stCondLst>
                                            <p:cond delay="0"/>
                                          </p:stCondLst>
                                        </p:cTn>
                                        <p:tgtEl>
                                          <p:spTgt spid="63515"/>
                                        </p:tgtEl>
                                        <p:attrNameLst>
                                          <p:attrName>style.visibility</p:attrName>
                                        </p:attrNameLst>
                                      </p:cBhvr>
                                      <p:to>
                                        <p:strVal val="visible"/>
                                      </p:to>
                                    </p:set>
                                    <p:animEffect transition="in" filter="checkerboard(down)">
                                      <p:cBhvr>
                                        <p:cTn id="74" dur="500"/>
                                        <p:tgtEl>
                                          <p:spTgt spid="63515"/>
                                        </p:tgtEl>
                                      </p:cBhvr>
                                    </p:animEffect>
                                  </p:childTnLst>
                                </p:cTn>
                              </p:par>
                            </p:childTnLst>
                          </p:cTn>
                        </p:par>
                        <p:par>
                          <p:cTn id="75" fill="hold" nodeType="afterGroup">
                            <p:stCondLst>
                              <p:cond delay="500"/>
                            </p:stCondLst>
                            <p:childTnLst>
                              <p:par>
                                <p:cTn id="76" presetID="5" presetClass="entr" presetSubtype="5" fill="hold" grpId="0" nodeType="afterEffect">
                                  <p:stCondLst>
                                    <p:cond delay="0"/>
                                  </p:stCondLst>
                                  <p:childTnLst>
                                    <p:set>
                                      <p:cBhvr>
                                        <p:cTn id="77" dur="1" fill="hold">
                                          <p:stCondLst>
                                            <p:cond delay="0"/>
                                          </p:stCondLst>
                                        </p:cTn>
                                        <p:tgtEl>
                                          <p:spTgt spid="63516"/>
                                        </p:tgtEl>
                                        <p:attrNameLst>
                                          <p:attrName>style.visibility</p:attrName>
                                        </p:attrNameLst>
                                      </p:cBhvr>
                                      <p:to>
                                        <p:strVal val="visible"/>
                                      </p:to>
                                    </p:set>
                                    <p:animEffect transition="in" filter="checkerboard(down)">
                                      <p:cBhvr>
                                        <p:cTn id="78" dur="500"/>
                                        <p:tgtEl>
                                          <p:spTgt spid="63516"/>
                                        </p:tgtEl>
                                      </p:cBhvr>
                                    </p:animEffect>
                                  </p:childTnLst>
                                </p:cTn>
                              </p:par>
                            </p:childTnLst>
                          </p:cTn>
                        </p:par>
                        <p:par>
                          <p:cTn id="79" fill="hold" nodeType="afterGroup">
                            <p:stCondLst>
                              <p:cond delay="1000"/>
                            </p:stCondLst>
                            <p:childTnLst>
                              <p:par>
                                <p:cTn id="80" presetID="5" presetClass="entr" presetSubtype="5" fill="hold" grpId="0" nodeType="afterEffect">
                                  <p:stCondLst>
                                    <p:cond delay="0"/>
                                  </p:stCondLst>
                                  <p:childTnLst>
                                    <p:set>
                                      <p:cBhvr>
                                        <p:cTn id="81" dur="1" fill="hold">
                                          <p:stCondLst>
                                            <p:cond delay="0"/>
                                          </p:stCondLst>
                                        </p:cTn>
                                        <p:tgtEl>
                                          <p:spTgt spid="63517"/>
                                        </p:tgtEl>
                                        <p:attrNameLst>
                                          <p:attrName>style.visibility</p:attrName>
                                        </p:attrNameLst>
                                      </p:cBhvr>
                                      <p:to>
                                        <p:strVal val="visible"/>
                                      </p:to>
                                    </p:set>
                                    <p:animEffect transition="in" filter="checkerboard(down)">
                                      <p:cBhvr>
                                        <p:cTn id="82" dur="500"/>
                                        <p:tgtEl>
                                          <p:spTgt spid="63517"/>
                                        </p:tgtEl>
                                      </p:cBhvr>
                                    </p:animEffect>
                                  </p:childTnLst>
                                </p:cTn>
                              </p:par>
                            </p:childTnLst>
                          </p:cTn>
                        </p:par>
                        <p:par>
                          <p:cTn id="83" fill="hold" nodeType="afterGroup">
                            <p:stCondLst>
                              <p:cond delay="1500"/>
                            </p:stCondLst>
                            <p:childTnLst>
                              <p:par>
                                <p:cTn id="84" presetID="5" presetClass="entr" presetSubtype="5" fill="hold" grpId="0" nodeType="afterEffect">
                                  <p:stCondLst>
                                    <p:cond delay="0"/>
                                  </p:stCondLst>
                                  <p:childTnLst>
                                    <p:set>
                                      <p:cBhvr>
                                        <p:cTn id="85" dur="1" fill="hold">
                                          <p:stCondLst>
                                            <p:cond delay="0"/>
                                          </p:stCondLst>
                                        </p:cTn>
                                        <p:tgtEl>
                                          <p:spTgt spid="63518"/>
                                        </p:tgtEl>
                                        <p:attrNameLst>
                                          <p:attrName>style.visibility</p:attrName>
                                        </p:attrNameLst>
                                      </p:cBhvr>
                                      <p:to>
                                        <p:strVal val="visible"/>
                                      </p:to>
                                    </p:set>
                                    <p:animEffect transition="in" filter="checkerboard(down)">
                                      <p:cBhvr>
                                        <p:cTn id="86" dur="500"/>
                                        <p:tgtEl>
                                          <p:spTgt spid="63518"/>
                                        </p:tgtEl>
                                      </p:cBhvr>
                                    </p:animEffect>
                                  </p:childTnLst>
                                </p:cTn>
                              </p:par>
                            </p:childTnLst>
                          </p:cTn>
                        </p:par>
                        <p:par>
                          <p:cTn id="87" fill="hold" nodeType="afterGroup">
                            <p:stCondLst>
                              <p:cond delay="2000"/>
                            </p:stCondLst>
                            <p:childTnLst>
                              <p:par>
                                <p:cTn id="88" presetID="5" presetClass="entr" presetSubtype="5" fill="hold" grpId="0" nodeType="afterEffect">
                                  <p:stCondLst>
                                    <p:cond delay="0"/>
                                  </p:stCondLst>
                                  <p:childTnLst>
                                    <p:set>
                                      <p:cBhvr>
                                        <p:cTn id="89" dur="1" fill="hold">
                                          <p:stCondLst>
                                            <p:cond delay="0"/>
                                          </p:stCondLst>
                                        </p:cTn>
                                        <p:tgtEl>
                                          <p:spTgt spid="63519"/>
                                        </p:tgtEl>
                                        <p:attrNameLst>
                                          <p:attrName>style.visibility</p:attrName>
                                        </p:attrNameLst>
                                      </p:cBhvr>
                                      <p:to>
                                        <p:strVal val="visible"/>
                                      </p:to>
                                    </p:set>
                                    <p:animEffect transition="in" filter="checkerboard(down)">
                                      <p:cBhvr>
                                        <p:cTn id="90" dur="500"/>
                                        <p:tgtEl>
                                          <p:spTgt spid="63519"/>
                                        </p:tgtEl>
                                      </p:cBhvr>
                                    </p:animEffect>
                                  </p:childTnLst>
                                </p:cTn>
                              </p:par>
                            </p:childTnLst>
                          </p:cTn>
                        </p:par>
                        <p:par>
                          <p:cTn id="91" fill="hold" nodeType="afterGroup">
                            <p:stCondLst>
                              <p:cond delay="2500"/>
                            </p:stCondLst>
                            <p:childTnLst>
                              <p:par>
                                <p:cTn id="92" presetID="5" presetClass="entr" presetSubtype="5" fill="hold" grpId="0" nodeType="afterEffect">
                                  <p:stCondLst>
                                    <p:cond delay="0"/>
                                  </p:stCondLst>
                                  <p:childTnLst>
                                    <p:set>
                                      <p:cBhvr>
                                        <p:cTn id="93" dur="1" fill="hold">
                                          <p:stCondLst>
                                            <p:cond delay="0"/>
                                          </p:stCondLst>
                                        </p:cTn>
                                        <p:tgtEl>
                                          <p:spTgt spid="63520"/>
                                        </p:tgtEl>
                                        <p:attrNameLst>
                                          <p:attrName>style.visibility</p:attrName>
                                        </p:attrNameLst>
                                      </p:cBhvr>
                                      <p:to>
                                        <p:strVal val="visible"/>
                                      </p:to>
                                    </p:set>
                                    <p:animEffect transition="in" filter="checkerboard(down)">
                                      <p:cBhvr>
                                        <p:cTn id="94" dur="500"/>
                                        <p:tgtEl>
                                          <p:spTgt spid="63520"/>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 presetClass="entr" presetSubtype="10" fill="hold" grpId="0" nodeType="clickEffect">
                                  <p:stCondLst>
                                    <p:cond delay="0"/>
                                  </p:stCondLst>
                                  <p:childTnLst>
                                    <p:set>
                                      <p:cBhvr>
                                        <p:cTn id="98" dur="1" fill="hold">
                                          <p:stCondLst>
                                            <p:cond delay="0"/>
                                          </p:stCondLst>
                                        </p:cTn>
                                        <p:tgtEl>
                                          <p:spTgt spid="63573"/>
                                        </p:tgtEl>
                                        <p:attrNameLst>
                                          <p:attrName>style.visibility</p:attrName>
                                        </p:attrNameLst>
                                      </p:cBhvr>
                                      <p:to>
                                        <p:strVal val="visible"/>
                                      </p:to>
                                    </p:set>
                                    <p:animEffect transition="in" filter="checkerboard(across)">
                                      <p:cBhvr>
                                        <p:cTn id="99" dur="500"/>
                                        <p:tgtEl>
                                          <p:spTgt spid="63573"/>
                                        </p:tgtEl>
                                      </p:cBhvr>
                                    </p:animEffect>
                                  </p:childTnLst>
                                </p:cTn>
                              </p:par>
                            </p:childTnLst>
                          </p:cTn>
                        </p:par>
                        <p:par>
                          <p:cTn id="100" fill="hold" nodeType="afterGroup">
                            <p:stCondLst>
                              <p:cond delay="2000"/>
                            </p:stCondLst>
                            <p:childTnLst>
                              <p:par>
                                <p:cTn id="101" presetID="5" presetClass="entr" presetSubtype="5" fill="hold" grpId="0" nodeType="afterEffect">
                                  <p:stCondLst>
                                    <p:cond delay="0"/>
                                  </p:stCondLst>
                                  <p:childTnLst>
                                    <p:set>
                                      <p:cBhvr>
                                        <p:cTn id="102" dur="1" fill="hold">
                                          <p:stCondLst>
                                            <p:cond delay="0"/>
                                          </p:stCondLst>
                                        </p:cTn>
                                        <p:tgtEl>
                                          <p:spTgt spid="63521"/>
                                        </p:tgtEl>
                                        <p:attrNameLst>
                                          <p:attrName>style.visibility</p:attrName>
                                        </p:attrNameLst>
                                      </p:cBhvr>
                                      <p:to>
                                        <p:strVal val="visible"/>
                                      </p:to>
                                    </p:set>
                                    <p:animEffect transition="in" filter="checkerboard(down)">
                                      <p:cBhvr>
                                        <p:cTn id="103" dur="500"/>
                                        <p:tgtEl>
                                          <p:spTgt spid="63521"/>
                                        </p:tgtEl>
                                      </p:cBhvr>
                                    </p:animEffect>
                                  </p:childTnLst>
                                </p:cTn>
                              </p:par>
                            </p:childTnLst>
                          </p:cTn>
                        </p:par>
                        <p:par>
                          <p:cTn id="104" fill="hold" nodeType="afterGroup">
                            <p:stCondLst>
                              <p:cond delay="2500"/>
                            </p:stCondLst>
                            <p:childTnLst>
                              <p:par>
                                <p:cTn id="105" presetID="5" presetClass="entr" presetSubtype="5" fill="hold" grpId="0" nodeType="afterEffect">
                                  <p:stCondLst>
                                    <p:cond delay="0"/>
                                  </p:stCondLst>
                                  <p:childTnLst>
                                    <p:set>
                                      <p:cBhvr>
                                        <p:cTn id="106" dur="1" fill="hold">
                                          <p:stCondLst>
                                            <p:cond delay="0"/>
                                          </p:stCondLst>
                                        </p:cTn>
                                        <p:tgtEl>
                                          <p:spTgt spid="63522"/>
                                        </p:tgtEl>
                                        <p:attrNameLst>
                                          <p:attrName>style.visibility</p:attrName>
                                        </p:attrNameLst>
                                      </p:cBhvr>
                                      <p:to>
                                        <p:strVal val="visible"/>
                                      </p:to>
                                    </p:set>
                                    <p:animEffect transition="in" filter="checkerboard(down)">
                                      <p:cBhvr>
                                        <p:cTn id="107" dur="500"/>
                                        <p:tgtEl>
                                          <p:spTgt spid="63522"/>
                                        </p:tgtEl>
                                      </p:cBhvr>
                                    </p:animEffect>
                                  </p:childTnLst>
                                </p:cTn>
                              </p:par>
                            </p:childTnLst>
                          </p:cTn>
                        </p:par>
                        <p:par>
                          <p:cTn id="108" fill="hold" nodeType="afterGroup">
                            <p:stCondLst>
                              <p:cond delay="3000"/>
                            </p:stCondLst>
                            <p:childTnLst>
                              <p:par>
                                <p:cTn id="109" presetID="5" presetClass="entr" presetSubtype="5" fill="hold" grpId="0" nodeType="afterEffect">
                                  <p:stCondLst>
                                    <p:cond delay="0"/>
                                  </p:stCondLst>
                                  <p:childTnLst>
                                    <p:set>
                                      <p:cBhvr>
                                        <p:cTn id="110" dur="1" fill="hold">
                                          <p:stCondLst>
                                            <p:cond delay="0"/>
                                          </p:stCondLst>
                                        </p:cTn>
                                        <p:tgtEl>
                                          <p:spTgt spid="63523"/>
                                        </p:tgtEl>
                                        <p:attrNameLst>
                                          <p:attrName>style.visibility</p:attrName>
                                        </p:attrNameLst>
                                      </p:cBhvr>
                                      <p:to>
                                        <p:strVal val="visible"/>
                                      </p:to>
                                    </p:set>
                                    <p:animEffect transition="in" filter="checkerboard(down)">
                                      <p:cBhvr>
                                        <p:cTn id="111" dur="500"/>
                                        <p:tgtEl>
                                          <p:spTgt spid="63523"/>
                                        </p:tgtEl>
                                      </p:cBhvr>
                                    </p:animEffect>
                                  </p:childTnLst>
                                </p:cTn>
                              </p:par>
                            </p:childTnLst>
                          </p:cTn>
                        </p:par>
                        <p:par>
                          <p:cTn id="112" fill="hold" nodeType="afterGroup">
                            <p:stCondLst>
                              <p:cond delay="3500"/>
                            </p:stCondLst>
                            <p:childTnLst>
                              <p:par>
                                <p:cTn id="113" presetID="5" presetClass="entr" presetSubtype="5" fill="hold" grpId="0" nodeType="afterEffect">
                                  <p:stCondLst>
                                    <p:cond delay="0"/>
                                  </p:stCondLst>
                                  <p:childTnLst>
                                    <p:set>
                                      <p:cBhvr>
                                        <p:cTn id="114" dur="1" fill="hold">
                                          <p:stCondLst>
                                            <p:cond delay="0"/>
                                          </p:stCondLst>
                                        </p:cTn>
                                        <p:tgtEl>
                                          <p:spTgt spid="63524"/>
                                        </p:tgtEl>
                                        <p:attrNameLst>
                                          <p:attrName>style.visibility</p:attrName>
                                        </p:attrNameLst>
                                      </p:cBhvr>
                                      <p:to>
                                        <p:strVal val="visible"/>
                                      </p:to>
                                    </p:set>
                                    <p:animEffect transition="in" filter="checkerboard(down)">
                                      <p:cBhvr>
                                        <p:cTn id="115" dur="500"/>
                                        <p:tgtEl>
                                          <p:spTgt spid="63524"/>
                                        </p:tgtEl>
                                      </p:cBhvr>
                                    </p:animEffect>
                                  </p:childTnLst>
                                </p:cTn>
                              </p:par>
                            </p:childTnLst>
                          </p:cTn>
                        </p:par>
                        <p:par>
                          <p:cTn id="116" fill="hold" nodeType="afterGroup">
                            <p:stCondLst>
                              <p:cond delay="4000"/>
                            </p:stCondLst>
                            <p:childTnLst>
                              <p:par>
                                <p:cTn id="117" presetID="5" presetClass="entr" presetSubtype="5" fill="hold" grpId="0" nodeType="afterEffect">
                                  <p:stCondLst>
                                    <p:cond delay="0"/>
                                  </p:stCondLst>
                                  <p:childTnLst>
                                    <p:set>
                                      <p:cBhvr>
                                        <p:cTn id="118" dur="1" fill="hold">
                                          <p:stCondLst>
                                            <p:cond delay="0"/>
                                          </p:stCondLst>
                                        </p:cTn>
                                        <p:tgtEl>
                                          <p:spTgt spid="63525"/>
                                        </p:tgtEl>
                                        <p:attrNameLst>
                                          <p:attrName>style.visibility</p:attrName>
                                        </p:attrNameLst>
                                      </p:cBhvr>
                                      <p:to>
                                        <p:strVal val="visible"/>
                                      </p:to>
                                    </p:set>
                                    <p:animEffect transition="in" filter="checkerboard(down)">
                                      <p:cBhvr>
                                        <p:cTn id="119" dur="500"/>
                                        <p:tgtEl>
                                          <p:spTgt spid="63525"/>
                                        </p:tgtEl>
                                      </p:cBhvr>
                                    </p:animEffect>
                                  </p:childTnLst>
                                </p:cTn>
                              </p:par>
                            </p:childTnLst>
                          </p:cTn>
                        </p:par>
                        <p:par>
                          <p:cTn id="120" fill="hold" nodeType="afterGroup">
                            <p:stCondLst>
                              <p:cond delay="4500"/>
                            </p:stCondLst>
                            <p:childTnLst>
                              <p:par>
                                <p:cTn id="121" presetID="5" presetClass="entr" presetSubtype="5" fill="hold" grpId="0" nodeType="afterEffect">
                                  <p:stCondLst>
                                    <p:cond delay="0"/>
                                  </p:stCondLst>
                                  <p:childTnLst>
                                    <p:set>
                                      <p:cBhvr>
                                        <p:cTn id="122" dur="1" fill="hold">
                                          <p:stCondLst>
                                            <p:cond delay="0"/>
                                          </p:stCondLst>
                                        </p:cTn>
                                        <p:tgtEl>
                                          <p:spTgt spid="63526"/>
                                        </p:tgtEl>
                                        <p:attrNameLst>
                                          <p:attrName>style.visibility</p:attrName>
                                        </p:attrNameLst>
                                      </p:cBhvr>
                                      <p:to>
                                        <p:strVal val="visible"/>
                                      </p:to>
                                    </p:set>
                                    <p:animEffect transition="in" filter="checkerboard(down)">
                                      <p:cBhvr>
                                        <p:cTn id="123" dur="500"/>
                                        <p:tgtEl>
                                          <p:spTgt spid="63526"/>
                                        </p:tgtEl>
                                      </p:cBhvr>
                                    </p:animEffect>
                                  </p:childTnLst>
                                </p:cTn>
                              </p:par>
                            </p:childTnLst>
                          </p:cTn>
                        </p:par>
                        <p:par>
                          <p:cTn id="124" fill="hold" nodeType="afterGroup">
                            <p:stCondLst>
                              <p:cond delay="5000"/>
                            </p:stCondLst>
                            <p:childTnLst>
                              <p:par>
                                <p:cTn id="125" presetID="5" presetClass="entr" presetSubtype="5" fill="hold" grpId="0" nodeType="afterEffect">
                                  <p:stCondLst>
                                    <p:cond delay="0"/>
                                  </p:stCondLst>
                                  <p:childTnLst>
                                    <p:set>
                                      <p:cBhvr>
                                        <p:cTn id="126" dur="1" fill="hold">
                                          <p:stCondLst>
                                            <p:cond delay="0"/>
                                          </p:stCondLst>
                                        </p:cTn>
                                        <p:tgtEl>
                                          <p:spTgt spid="63527"/>
                                        </p:tgtEl>
                                        <p:attrNameLst>
                                          <p:attrName>style.visibility</p:attrName>
                                        </p:attrNameLst>
                                      </p:cBhvr>
                                      <p:to>
                                        <p:strVal val="visible"/>
                                      </p:to>
                                    </p:set>
                                    <p:animEffect transition="in" filter="checkerboard(down)">
                                      <p:cBhvr>
                                        <p:cTn id="127" dur="500"/>
                                        <p:tgtEl>
                                          <p:spTgt spid="63527"/>
                                        </p:tgtEl>
                                      </p:cBhvr>
                                    </p:animEffect>
                                  </p:childTnLst>
                                </p:cTn>
                              </p:par>
                            </p:childTnLst>
                          </p:cTn>
                        </p:par>
                        <p:par>
                          <p:cTn id="128" fill="hold" nodeType="afterGroup">
                            <p:stCondLst>
                              <p:cond delay="5500"/>
                            </p:stCondLst>
                            <p:childTnLst>
                              <p:par>
                                <p:cTn id="129" presetID="5" presetClass="entr" presetSubtype="5" fill="hold" grpId="0" nodeType="afterEffect">
                                  <p:stCondLst>
                                    <p:cond delay="0"/>
                                  </p:stCondLst>
                                  <p:childTnLst>
                                    <p:set>
                                      <p:cBhvr>
                                        <p:cTn id="130" dur="1" fill="hold">
                                          <p:stCondLst>
                                            <p:cond delay="0"/>
                                          </p:stCondLst>
                                        </p:cTn>
                                        <p:tgtEl>
                                          <p:spTgt spid="63528"/>
                                        </p:tgtEl>
                                        <p:attrNameLst>
                                          <p:attrName>style.visibility</p:attrName>
                                        </p:attrNameLst>
                                      </p:cBhvr>
                                      <p:to>
                                        <p:strVal val="visible"/>
                                      </p:to>
                                    </p:set>
                                    <p:animEffect transition="in" filter="checkerboard(down)">
                                      <p:cBhvr>
                                        <p:cTn id="131" dur="500"/>
                                        <p:tgtEl>
                                          <p:spTgt spid="63528"/>
                                        </p:tgtEl>
                                      </p:cBhvr>
                                    </p:animEffect>
                                  </p:childTnLst>
                                </p:cTn>
                              </p:par>
                            </p:childTnLst>
                          </p:cTn>
                        </p:par>
                        <p:par>
                          <p:cTn id="132" fill="hold" nodeType="afterGroup">
                            <p:stCondLst>
                              <p:cond delay="6000"/>
                            </p:stCondLst>
                            <p:childTnLst>
                              <p:par>
                                <p:cTn id="133" presetID="5" presetClass="entr" presetSubtype="5" fill="hold" grpId="0" nodeType="afterEffect">
                                  <p:stCondLst>
                                    <p:cond delay="0"/>
                                  </p:stCondLst>
                                  <p:childTnLst>
                                    <p:set>
                                      <p:cBhvr>
                                        <p:cTn id="134" dur="1" fill="hold">
                                          <p:stCondLst>
                                            <p:cond delay="0"/>
                                          </p:stCondLst>
                                        </p:cTn>
                                        <p:tgtEl>
                                          <p:spTgt spid="63529"/>
                                        </p:tgtEl>
                                        <p:attrNameLst>
                                          <p:attrName>style.visibility</p:attrName>
                                        </p:attrNameLst>
                                      </p:cBhvr>
                                      <p:to>
                                        <p:strVal val="visible"/>
                                      </p:to>
                                    </p:set>
                                    <p:animEffect transition="in" filter="checkerboard(down)">
                                      <p:cBhvr>
                                        <p:cTn id="135" dur="500"/>
                                        <p:tgtEl>
                                          <p:spTgt spid="63529"/>
                                        </p:tgtEl>
                                      </p:cBhvr>
                                    </p:animEffect>
                                  </p:childTnLst>
                                </p:cTn>
                              </p:par>
                            </p:childTnLst>
                          </p:cTn>
                        </p:par>
                        <p:par>
                          <p:cTn id="136" fill="hold" nodeType="afterGroup">
                            <p:stCondLst>
                              <p:cond delay="6500"/>
                            </p:stCondLst>
                            <p:childTnLst>
                              <p:par>
                                <p:cTn id="137" presetID="5" presetClass="entr" presetSubtype="5" fill="hold" grpId="0" nodeType="afterEffect">
                                  <p:stCondLst>
                                    <p:cond delay="0"/>
                                  </p:stCondLst>
                                  <p:childTnLst>
                                    <p:set>
                                      <p:cBhvr>
                                        <p:cTn id="138" dur="1" fill="hold">
                                          <p:stCondLst>
                                            <p:cond delay="0"/>
                                          </p:stCondLst>
                                        </p:cTn>
                                        <p:tgtEl>
                                          <p:spTgt spid="63530"/>
                                        </p:tgtEl>
                                        <p:attrNameLst>
                                          <p:attrName>style.visibility</p:attrName>
                                        </p:attrNameLst>
                                      </p:cBhvr>
                                      <p:to>
                                        <p:strVal val="visible"/>
                                      </p:to>
                                    </p:set>
                                    <p:animEffect transition="in" filter="checkerboard(down)">
                                      <p:cBhvr>
                                        <p:cTn id="139" dur="500"/>
                                        <p:tgtEl>
                                          <p:spTgt spid="63530"/>
                                        </p:tgtEl>
                                      </p:cBhvr>
                                    </p:animEffect>
                                  </p:childTnLst>
                                </p:cTn>
                              </p:par>
                            </p:childTnLst>
                          </p:cTn>
                        </p:par>
                        <p:par>
                          <p:cTn id="140" fill="hold" nodeType="afterGroup">
                            <p:stCondLst>
                              <p:cond delay="7000"/>
                            </p:stCondLst>
                            <p:childTnLst>
                              <p:par>
                                <p:cTn id="141" presetID="5" presetClass="entr" presetSubtype="5" fill="hold" grpId="0" nodeType="afterEffect">
                                  <p:stCondLst>
                                    <p:cond delay="0"/>
                                  </p:stCondLst>
                                  <p:childTnLst>
                                    <p:set>
                                      <p:cBhvr>
                                        <p:cTn id="142" dur="1" fill="hold">
                                          <p:stCondLst>
                                            <p:cond delay="0"/>
                                          </p:stCondLst>
                                        </p:cTn>
                                        <p:tgtEl>
                                          <p:spTgt spid="63531"/>
                                        </p:tgtEl>
                                        <p:attrNameLst>
                                          <p:attrName>style.visibility</p:attrName>
                                        </p:attrNameLst>
                                      </p:cBhvr>
                                      <p:to>
                                        <p:strVal val="visible"/>
                                      </p:to>
                                    </p:set>
                                    <p:animEffect transition="in" filter="checkerboard(down)">
                                      <p:cBhvr>
                                        <p:cTn id="143" dur="500"/>
                                        <p:tgtEl>
                                          <p:spTgt spid="63531"/>
                                        </p:tgtEl>
                                      </p:cBhvr>
                                    </p:animEffect>
                                  </p:childTnLst>
                                </p:cTn>
                              </p:par>
                            </p:childTnLst>
                          </p:cTn>
                        </p:par>
                        <p:par>
                          <p:cTn id="144" fill="hold" nodeType="afterGroup">
                            <p:stCondLst>
                              <p:cond delay="7500"/>
                            </p:stCondLst>
                            <p:childTnLst>
                              <p:par>
                                <p:cTn id="145" presetID="5" presetClass="entr" presetSubtype="5" fill="hold" grpId="0" nodeType="afterEffect">
                                  <p:stCondLst>
                                    <p:cond delay="0"/>
                                  </p:stCondLst>
                                  <p:childTnLst>
                                    <p:set>
                                      <p:cBhvr>
                                        <p:cTn id="146" dur="1" fill="hold">
                                          <p:stCondLst>
                                            <p:cond delay="0"/>
                                          </p:stCondLst>
                                        </p:cTn>
                                        <p:tgtEl>
                                          <p:spTgt spid="63557"/>
                                        </p:tgtEl>
                                        <p:attrNameLst>
                                          <p:attrName>style.visibility</p:attrName>
                                        </p:attrNameLst>
                                      </p:cBhvr>
                                      <p:to>
                                        <p:strVal val="visible"/>
                                      </p:to>
                                    </p:set>
                                    <p:animEffect transition="in" filter="checkerboard(down)">
                                      <p:cBhvr>
                                        <p:cTn id="147" dur="500"/>
                                        <p:tgtEl>
                                          <p:spTgt spid="63557"/>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8" presetClass="entr" presetSubtype="6" fill="hold" grpId="0" nodeType="clickEffect">
                                  <p:stCondLst>
                                    <p:cond delay="0"/>
                                  </p:stCondLst>
                                  <p:childTnLst>
                                    <p:set>
                                      <p:cBhvr>
                                        <p:cTn id="151" dur="1" fill="hold">
                                          <p:stCondLst>
                                            <p:cond delay="0"/>
                                          </p:stCondLst>
                                        </p:cTn>
                                        <p:tgtEl>
                                          <p:spTgt spid="61450"/>
                                        </p:tgtEl>
                                        <p:attrNameLst>
                                          <p:attrName>style.visibility</p:attrName>
                                        </p:attrNameLst>
                                      </p:cBhvr>
                                      <p:to>
                                        <p:strVal val="visible"/>
                                      </p:to>
                                    </p:set>
                                    <p:animEffect transition="in" filter="strips(downRight)">
                                      <p:cBhvr>
                                        <p:cTn id="152" dur="500"/>
                                        <p:tgtEl>
                                          <p:spTgt spid="61450"/>
                                        </p:tgtEl>
                                      </p:cBhvr>
                                    </p:animEffect>
                                  </p:childTnLst>
                                </p:cTn>
                              </p:par>
                            </p:childTnLst>
                          </p:cTn>
                        </p:par>
                        <p:par>
                          <p:cTn id="153" fill="hold" nodeType="afterGroup">
                            <p:stCondLst>
                              <p:cond delay="500"/>
                            </p:stCondLst>
                            <p:childTnLst>
                              <p:par>
                                <p:cTn id="154" presetID="5" presetClass="entr" presetSubtype="10" fill="hold" grpId="0" nodeType="afterEffect">
                                  <p:stCondLst>
                                    <p:cond delay="0"/>
                                  </p:stCondLst>
                                  <p:childTnLst>
                                    <p:set>
                                      <p:cBhvr>
                                        <p:cTn id="155" dur="1" fill="hold">
                                          <p:stCondLst>
                                            <p:cond delay="0"/>
                                          </p:stCondLst>
                                        </p:cTn>
                                        <p:tgtEl>
                                          <p:spTgt spid="63569"/>
                                        </p:tgtEl>
                                        <p:attrNameLst>
                                          <p:attrName>style.visibility</p:attrName>
                                        </p:attrNameLst>
                                      </p:cBhvr>
                                      <p:to>
                                        <p:strVal val="visible"/>
                                      </p:to>
                                    </p:set>
                                    <p:animEffect transition="in" filter="checkerboard(across)">
                                      <p:cBhvr>
                                        <p:cTn id="156" dur="1000"/>
                                        <p:tgtEl>
                                          <p:spTgt spid="63569"/>
                                        </p:tgtEl>
                                      </p:cBhvr>
                                    </p:animEffect>
                                  </p:childTnLst>
                                </p:cTn>
                              </p:par>
                            </p:childTnLst>
                          </p:cTn>
                        </p:par>
                        <p:par>
                          <p:cTn id="157" fill="hold" nodeType="afterGroup">
                            <p:stCondLst>
                              <p:cond delay="1500"/>
                            </p:stCondLst>
                            <p:childTnLst>
                              <p:par>
                                <p:cTn id="158" presetID="5" presetClass="entr" presetSubtype="10" fill="hold" grpId="0" nodeType="afterEffect">
                                  <p:stCondLst>
                                    <p:cond delay="0"/>
                                  </p:stCondLst>
                                  <p:childTnLst>
                                    <p:set>
                                      <p:cBhvr>
                                        <p:cTn id="159" dur="1" fill="hold">
                                          <p:stCondLst>
                                            <p:cond delay="0"/>
                                          </p:stCondLst>
                                        </p:cTn>
                                        <p:tgtEl>
                                          <p:spTgt spid="63502"/>
                                        </p:tgtEl>
                                        <p:attrNameLst>
                                          <p:attrName>style.visibility</p:attrName>
                                        </p:attrNameLst>
                                      </p:cBhvr>
                                      <p:to>
                                        <p:strVal val="visible"/>
                                      </p:to>
                                    </p:set>
                                    <p:animEffect transition="in" filter="checkerboard(across)">
                                      <p:cBhvr>
                                        <p:cTn id="160" dur="500"/>
                                        <p:tgtEl>
                                          <p:spTgt spid="63502"/>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8" presetClass="entr" presetSubtype="6" fill="hold" grpId="0" nodeType="clickEffect">
                                  <p:stCondLst>
                                    <p:cond delay="0"/>
                                  </p:stCondLst>
                                  <p:childTnLst>
                                    <p:set>
                                      <p:cBhvr>
                                        <p:cTn id="164" dur="1" fill="hold">
                                          <p:stCondLst>
                                            <p:cond delay="0"/>
                                          </p:stCondLst>
                                        </p:cTn>
                                        <p:tgtEl>
                                          <p:spTgt spid="63574"/>
                                        </p:tgtEl>
                                        <p:attrNameLst>
                                          <p:attrName>style.visibility</p:attrName>
                                        </p:attrNameLst>
                                      </p:cBhvr>
                                      <p:to>
                                        <p:strVal val="visible"/>
                                      </p:to>
                                    </p:set>
                                    <p:animEffect transition="in" filter="strips(downRight)">
                                      <p:cBhvr>
                                        <p:cTn id="165" dur="500"/>
                                        <p:tgtEl>
                                          <p:spTgt spid="63574"/>
                                        </p:tgtEl>
                                      </p:cBhvr>
                                    </p:animEffect>
                                  </p:childTnLst>
                                </p:cTn>
                              </p:par>
                            </p:childTnLst>
                          </p:cTn>
                        </p:par>
                        <p:par>
                          <p:cTn id="166" fill="hold" nodeType="afterGroup">
                            <p:stCondLst>
                              <p:cond delay="1000"/>
                            </p:stCondLst>
                            <p:childTnLst>
                              <p:par>
                                <p:cTn id="167" presetID="5" presetClass="entr" presetSubtype="10" fill="hold" grpId="0" nodeType="afterEffect">
                                  <p:stCondLst>
                                    <p:cond delay="0"/>
                                  </p:stCondLst>
                                  <p:childTnLst>
                                    <p:set>
                                      <p:cBhvr>
                                        <p:cTn id="168" dur="1" fill="hold">
                                          <p:stCondLst>
                                            <p:cond delay="0"/>
                                          </p:stCondLst>
                                        </p:cTn>
                                        <p:tgtEl>
                                          <p:spTgt spid="63533"/>
                                        </p:tgtEl>
                                        <p:attrNameLst>
                                          <p:attrName>style.visibility</p:attrName>
                                        </p:attrNameLst>
                                      </p:cBhvr>
                                      <p:to>
                                        <p:strVal val="visible"/>
                                      </p:to>
                                    </p:set>
                                    <p:animEffect transition="in" filter="checkerboard(across)">
                                      <p:cBhvr>
                                        <p:cTn id="169" dur="500"/>
                                        <p:tgtEl>
                                          <p:spTgt spid="63533"/>
                                        </p:tgtEl>
                                      </p:cBhvr>
                                    </p:animEffect>
                                  </p:childTnLst>
                                </p:cTn>
                              </p:par>
                            </p:childTnLst>
                          </p:cTn>
                        </p:par>
                        <p:par>
                          <p:cTn id="170" fill="hold" nodeType="afterGroup">
                            <p:stCondLst>
                              <p:cond delay="1500"/>
                            </p:stCondLst>
                            <p:childTnLst>
                              <p:par>
                                <p:cTn id="171" presetID="5" presetClass="entr" presetSubtype="10" fill="hold" grpId="0" nodeType="afterEffect">
                                  <p:stCondLst>
                                    <p:cond delay="0"/>
                                  </p:stCondLst>
                                  <p:childTnLst>
                                    <p:set>
                                      <p:cBhvr>
                                        <p:cTn id="172" dur="1" fill="hold">
                                          <p:stCondLst>
                                            <p:cond delay="0"/>
                                          </p:stCondLst>
                                        </p:cTn>
                                        <p:tgtEl>
                                          <p:spTgt spid="63534"/>
                                        </p:tgtEl>
                                        <p:attrNameLst>
                                          <p:attrName>style.visibility</p:attrName>
                                        </p:attrNameLst>
                                      </p:cBhvr>
                                      <p:to>
                                        <p:strVal val="visible"/>
                                      </p:to>
                                    </p:set>
                                    <p:animEffect transition="in" filter="checkerboard(across)">
                                      <p:cBhvr>
                                        <p:cTn id="173" dur="500"/>
                                        <p:tgtEl>
                                          <p:spTgt spid="63534"/>
                                        </p:tgtEl>
                                      </p:cBhvr>
                                    </p:animEffect>
                                  </p:childTnLst>
                                </p:cTn>
                              </p:par>
                            </p:childTnLst>
                          </p:cTn>
                        </p:par>
                        <p:par>
                          <p:cTn id="174" fill="hold" nodeType="afterGroup">
                            <p:stCondLst>
                              <p:cond delay="2000"/>
                            </p:stCondLst>
                            <p:childTnLst>
                              <p:par>
                                <p:cTn id="175" presetID="5" presetClass="entr" presetSubtype="10" fill="hold" grpId="0" nodeType="afterEffect">
                                  <p:stCondLst>
                                    <p:cond delay="0"/>
                                  </p:stCondLst>
                                  <p:childTnLst>
                                    <p:set>
                                      <p:cBhvr>
                                        <p:cTn id="176" dur="1" fill="hold">
                                          <p:stCondLst>
                                            <p:cond delay="0"/>
                                          </p:stCondLst>
                                        </p:cTn>
                                        <p:tgtEl>
                                          <p:spTgt spid="63535"/>
                                        </p:tgtEl>
                                        <p:attrNameLst>
                                          <p:attrName>style.visibility</p:attrName>
                                        </p:attrNameLst>
                                      </p:cBhvr>
                                      <p:to>
                                        <p:strVal val="visible"/>
                                      </p:to>
                                    </p:set>
                                    <p:animEffect transition="in" filter="checkerboard(across)">
                                      <p:cBhvr>
                                        <p:cTn id="177" dur="500"/>
                                        <p:tgtEl>
                                          <p:spTgt spid="63535"/>
                                        </p:tgtEl>
                                      </p:cBhvr>
                                    </p:animEffect>
                                  </p:childTnLst>
                                </p:cTn>
                              </p:par>
                            </p:childTnLst>
                          </p:cTn>
                        </p:par>
                        <p:par>
                          <p:cTn id="178" fill="hold" nodeType="afterGroup">
                            <p:stCondLst>
                              <p:cond delay="2500"/>
                            </p:stCondLst>
                            <p:childTnLst>
                              <p:par>
                                <p:cTn id="179" presetID="5" presetClass="entr" presetSubtype="10" fill="hold" grpId="0" nodeType="afterEffect">
                                  <p:stCondLst>
                                    <p:cond delay="0"/>
                                  </p:stCondLst>
                                  <p:childTnLst>
                                    <p:set>
                                      <p:cBhvr>
                                        <p:cTn id="180" dur="1" fill="hold">
                                          <p:stCondLst>
                                            <p:cond delay="0"/>
                                          </p:stCondLst>
                                        </p:cTn>
                                        <p:tgtEl>
                                          <p:spTgt spid="63536"/>
                                        </p:tgtEl>
                                        <p:attrNameLst>
                                          <p:attrName>style.visibility</p:attrName>
                                        </p:attrNameLst>
                                      </p:cBhvr>
                                      <p:to>
                                        <p:strVal val="visible"/>
                                      </p:to>
                                    </p:set>
                                    <p:animEffect transition="in" filter="checkerboard(across)">
                                      <p:cBhvr>
                                        <p:cTn id="181" dur="500"/>
                                        <p:tgtEl>
                                          <p:spTgt spid="63536"/>
                                        </p:tgtEl>
                                      </p:cBhvr>
                                    </p:animEffect>
                                  </p:childTnLst>
                                </p:cTn>
                              </p:par>
                            </p:childTnLst>
                          </p:cTn>
                        </p:par>
                        <p:par>
                          <p:cTn id="182" fill="hold" nodeType="afterGroup">
                            <p:stCondLst>
                              <p:cond delay="3000"/>
                            </p:stCondLst>
                            <p:childTnLst>
                              <p:par>
                                <p:cTn id="183" presetID="5" presetClass="entr" presetSubtype="10" fill="hold" grpId="0" nodeType="afterEffect">
                                  <p:stCondLst>
                                    <p:cond delay="0"/>
                                  </p:stCondLst>
                                  <p:childTnLst>
                                    <p:set>
                                      <p:cBhvr>
                                        <p:cTn id="184" dur="1" fill="hold">
                                          <p:stCondLst>
                                            <p:cond delay="0"/>
                                          </p:stCondLst>
                                        </p:cTn>
                                        <p:tgtEl>
                                          <p:spTgt spid="63537"/>
                                        </p:tgtEl>
                                        <p:attrNameLst>
                                          <p:attrName>style.visibility</p:attrName>
                                        </p:attrNameLst>
                                      </p:cBhvr>
                                      <p:to>
                                        <p:strVal val="visible"/>
                                      </p:to>
                                    </p:set>
                                    <p:animEffect transition="in" filter="checkerboard(across)">
                                      <p:cBhvr>
                                        <p:cTn id="185" dur="500"/>
                                        <p:tgtEl>
                                          <p:spTgt spid="63537"/>
                                        </p:tgtEl>
                                      </p:cBhvr>
                                    </p:animEffect>
                                  </p:childTnLst>
                                </p:cTn>
                              </p:par>
                            </p:childTnLst>
                          </p:cTn>
                        </p:par>
                        <p:par>
                          <p:cTn id="186" fill="hold" nodeType="afterGroup">
                            <p:stCondLst>
                              <p:cond delay="3500"/>
                            </p:stCondLst>
                            <p:childTnLst>
                              <p:par>
                                <p:cTn id="187" presetID="5" presetClass="entr" presetSubtype="10" fill="hold" grpId="0" nodeType="afterEffect">
                                  <p:stCondLst>
                                    <p:cond delay="0"/>
                                  </p:stCondLst>
                                  <p:childTnLst>
                                    <p:set>
                                      <p:cBhvr>
                                        <p:cTn id="188" dur="1" fill="hold">
                                          <p:stCondLst>
                                            <p:cond delay="0"/>
                                          </p:stCondLst>
                                        </p:cTn>
                                        <p:tgtEl>
                                          <p:spTgt spid="63538"/>
                                        </p:tgtEl>
                                        <p:attrNameLst>
                                          <p:attrName>style.visibility</p:attrName>
                                        </p:attrNameLst>
                                      </p:cBhvr>
                                      <p:to>
                                        <p:strVal val="visible"/>
                                      </p:to>
                                    </p:set>
                                    <p:animEffect transition="in" filter="checkerboard(across)">
                                      <p:cBhvr>
                                        <p:cTn id="189" dur="500"/>
                                        <p:tgtEl>
                                          <p:spTgt spid="63538"/>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5" presetClass="entr" presetSubtype="10" fill="hold" grpId="0" nodeType="clickEffect">
                                  <p:stCondLst>
                                    <p:cond delay="0"/>
                                  </p:stCondLst>
                                  <p:childTnLst>
                                    <p:set>
                                      <p:cBhvr>
                                        <p:cTn id="193" dur="1" fill="hold">
                                          <p:stCondLst>
                                            <p:cond delay="0"/>
                                          </p:stCondLst>
                                        </p:cTn>
                                        <p:tgtEl>
                                          <p:spTgt spid="63540"/>
                                        </p:tgtEl>
                                        <p:attrNameLst>
                                          <p:attrName>style.visibility</p:attrName>
                                        </p:attrNameLst>
                                      </p:cBhvr>
                                      <p:to>
                                        <p:strVal val="visible"/>
                                      </p:to>
                                    </p:set>
                                    <p:animEffect transition="in" filter="checkerboard(across)">
                                      <p:cBhvr>
                                        <p:cTn id="194" dur="500"/>
                                        <p:tgtEl>
                                          <p:spTgt spid="63540"/>
                                        </p:tgtEl>
                                      </p:cBhvr>
                                    </p:animEffect>
                                  </p:childTnLst>
                                </p:cTn>
                              </p:par>
                            </p:childTnLst>
                          </p:cTn>
                        </p:par>
                        <p:par>
                          <p:cTn id="195" fill="hold" nodeType="afterGroup">
                            <p:stCondLst>
                              <p:cond delay="500"/>
                            </p:stCondLst>
                            <p:childTnLst>
                              <p:par>
                                <p:cTn id="196" presetID="5" presetClass="entr" presetSubtype="10" fill="hold" grpId="0" nodeType="afterEffect">
                                  <p:stCondLst>
                                    <p:cond delay="0"/>
                                  </p:stCondLst>
                                  <p:childTnLst>
                                    <p:set>
                                      <p:cBhvr>
                                        <p:cTn id="197" dur="1" fill="hold">
                                          <p:stCondLst>
                                            <p:cond delay="0"/>
                                          </p:stCondLst>
                                        </p:cTn>
                                        <p:tgtEl>
                                          <p:spTgt spid="63541"/>
                                        </p:tgtEl>
                                        <p:attrNameLst>
                                          <p:attrName>style.visibility</p:attrName>
                                        </p:attrNameLst>
                                      </p:cBhvr>
                                      <p:to>
                                        <p:strVal val="visible"/>
                                      </p:to>
                                    </p:set>
                                    <p:animEffect transition="in" filter="checkerboard(across)">
                                      <p:cBhvr>
                                        <p:cTn id="198" dur="500"/>
                                        <p:tgtEl>
                                          <p:spTgt spid="63541"/>
                                        </p:tgtEl>
                                      </p:cBhvr>
                                    </p:animEffect>
                                  </p:childTnLst>
                                </p:cTn>
                              </p:par>
                            </p:childTnLst>
                          </p:cTn>
                        </p:par>
                        <p:par>
                          <p:cTn id="199" fill="hold" nodeType="afterGroup">
                            <p:stCondLst>
                              <p:cond delay="1000"/>
                            </p:stCondLst>
                            <p:childTnLst>
                              <p:par>
                                <p:cTn id="200" presetID="5" presetClass="entr" presetSubtype="10" fill="hold" grpId="0" nodeType="afterEffect">
                                  <p:stCondLst>
                                    <p:cond delay="0"/>
                                  </p:stCondLst>
                                  <p:childTnLst>
                                    <p:set>
                                      <p:cBhvr>
                                        <p:cTn id="201" dur="1" fill="hold">
                                          <p:stCondLst>
                                            <p:cond delay="0"/>
                                          </p:stCondLst>
                                        </p:cTn>
                                        <p:tgtEl>
                                          <p:spTgt spid="63544"/>
                                        </p:tgtEl>
                                        <p:attrNameLst>
                                          <p:attrName>style.visibility</p:attrName>
                                        </p:attrNameLst>
                                      </p:cBhvr>
                                      <p:to>
                                        <p:strVal val="visible"/>
                                      </p:to>
                                    </p:set>
                                    <p:animEffect transition="in" filter="checkerboard(across)">
                                      <p:cBhvr>
                                        <p:cTn id="202" dur="500"/>
                                        <p:tgtEl>
                                          <p:spTgt spid="63544"/>
                                        </p:tgtEl>
                                      </p:cBhvr>
                                    </p:animEffect>
                                  </p:childTnLst>
                                </p:cTn>
                              </p:par>
                            </p:childTnLst>
                          </p:cTn>
                        </p:par>
                        <p:par>
                          <p:cTn id="203" fill="hold" nodeType="afterGroup">
                            <p:stCondLst>
                              <p:cond delay="1500"/>
                            </p:stCondLst>
                            <p:childTnLst>
                              <p:par>
                                <p:cTn id="204" presetID="5" presetClass="entr" presetSubtype="10" fill="hold" grpId="0" nodeType="afterEffect">
                                  <p:stCondLst>
                                    <p:cond delay="0"/>
                                  </p:stCondLst>
                                  <p:childTnLst>
                                    <p:set>
                                      <p:cBhvr>
                                        <p:cTn id="205" dur="1" fill="hold">
                                          <p:stCondLst>
                                            <p:cond delay="0"/>
                                          </p:stCondLst>
                                        </p:cTn>
                                        <p:tgtEl>
                                          <p:spTgt spid="63558"/>
                                        </p:tgtEl>
                                        <p:attrNameLst>
                                          <p:attrName>style.visibility</p:attrName>
                                        </p:attrNameLst>
                                      </p:cBhvr>
                                      <p:to>
                                        <p:strVal val="visible"/>
                                      </p:to>
                                    </p:set>
                                    <p:animEffect transition="in" filter="checkerboard(across)">
                                      <p:cBhvr>
                                        <p:cTn id="206" dur="500"/>
                                        <p:tgtEl>
                                          <p:spTgt spid="63558"/>
                                        </p:tgtEl>
                                      </p:cBhvr>
                                    </p:animEffect>
                                  </p:childTnLst>
                                </p:cTn>
                              </p:par>
                            </p:childTnLst>
                          </p:cTn>
                        </p:par>
                        <p:par>
                          <p:cTn id="207" fill="hold" nodeType="afterGroup">
                            <p:stCondLst>
                              <p:cond delay="2000"/>
                            </p:stCondLst>
                            <p:childTnLst>
                              <p:par>
                                <p:cTn id="208" presetID="5" presetClass="entr" presetSubtype="10" fill="hold" grpId="0" nodeType="afterEffect">
                                  <p:stCondLst>
                                    <p:cond delay="0"/>
                                  </p:stCondLst>
                                  <p:childTnLst>
                                    <p:set>
                                      <p:cBhvr>
                                        <p:cTn id="209" dur="1" fill="hold">
                                          <p:stCondLst>
                                            <p:cond delay="0"/>
                                          </p:stCondLst>
                                        </p:cTn>
                                        <p:tgtEl>
                                          <p:spTgt spid="63559"/>
                                        </p:tgtEl>
                                        <p:attrNameLst>
                                          <p:attrName>style.visibility</p:attrName>
                                        </p:attrNameLst>
                                      </p:cBhvr>
                                      <p:to>
                                        <p:strVal val="visible"/>
                                      </p:to>
                                    </p:set>
                                    <p:animEffect transition="in" filter="checkerboard(across)">
                                      <p:cBhvr>
                                        <p:cTn id="210" dur="500"/>
                                        <p:tgtEl>
                                          <p:spTgt spid="63559"/>
                                        </p:tgtEl>
                                      </p:cBhvr>
                                    </p:animEffect>
                                  </p:childTnLst>
                                </p:cTn>
                              </p:par>
                            </p:childTnLst>
                          </p:cTn>
                        </p:par>
                        <p:par>
                          <p:cTn id="211" fill="hold" nodeType="afterGroup">
                            <p:stCondLst>
                              <p:cond delay="2500"/>
                            </p:stCondLst>
                            <p:childTnLst>
                              <p:par>
                                <p:cTn id="212" presetID="5" presetClass="entr" presetSubtype="10" fill="hold" grpId="0" nodeType="afterEffect">
                                  <p:stCondLst>
                                    <p:cond delay="0"/>
                                  </p:stCondLst>
                                  <p:childTnLst>
                                    <p:set>
                                      <p:cBhvr>
                                        <p:cTn id="213" dur="1" fill="hold">
                                          <p:stCondLst>
                                            <p:cond delay="0"/>
                                          </p:stCondLst>
                                        </p:cTn>
                                        <p:tgtEl>
                                          <p:spTgt spid="63560"/>
                                        </p:tgtEl>
                                        <p:attrNameLst>
                                          <p:attrName>style.visibility</p:attrName>
                                        </p:attrNameLst>
                                      </p:cBhvr>
                                      <p:to>
                                        <p:strVal val="visible"/>
                                      </p:to>
                                    </p:set>
                                    <p:animEffect transition="in" filter="checkerboard(across)">
                                      <p:cBhvr>
                                        <p:cTn id="214" dur="500"/>
                                        <p:tgtEl>
                                          <p:spTgt spid="63560"/>
                                        </p:tgtEl>
                                      </p:cBhvr>
                                    </p:animEffect>
                                  </p:childTnLst>
                                </p:cTn>
                              </p:par>
                            </p:childTnLst>
                          </p:cTn>
                        </p:par>
                        <p:par>
                          <p:cTn id="215" fill="hold">
                            <p:stCondLst>
                              <p:cond delay="3000"/>
                            </p:stCondLst>
                            <p:childTnLst>
                              <p:par>
                                <p:cTn id="216" presetID="3" presetClass="entr" presetSubtype="10" fill="hold" grpId="0" nodeType="afterEffect">
                                  <p:stCondLst>
                                    <p:cond delay="0"/>
                                  </p:stCondLst>
                                  <p:childTnLst>
                                    <p:set>
                                      <p:cBhvr>
                                        <p:cTn id="217" dur="1" fill="hold">
                                          <p:stCondLst>
                                            <p:cond delay="0"/>
                                          </p:stCondLst>
                                        </p:cTn>
                                        <p:tgtEl>
                                          <p:spTgt spid="63571"/>
                                        </p:tgtEl>
                                        <p:attrNameLst>
                                          <p:attrName>style.visibility</p:attrName>
                                        </p:attrNameLst>
                                      </p:cBhvr>
                                      <p:to>
                                        <p:strVal val="visible"/>
                                      </p:to>
                                    </p:set>
                                    <p:animEffect transition="in" filter="blinds(horizontal)">
                                      <p:cBhvr>
                                        <p:cTn id="218" dur="500"/>
                                        <p:tgtEl>
                                          <p:spTgt spid="63571"/>
                                        </p:tgtEl>
                                      </p:cBhvr>
                                    </p:animEffec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5" presetClass="entr" presetSubtype="10" fill="hold" grpId="0" nodeType="clickEffect">
                                  <p:stCondLst>
                                    <p:cond delay="0"/>
                                  </p:stCondLst>
                                  <p:childTnLst>
                                    <p:set>
                                      <p:cBhvr>
                                        <p:cTn id="222" dur="1" fill="hold">
                                          <p:stCondLst>
                                            <p:cond delay="0"/>
                                          </p:stCondLst>
                                        </p:cTn>
                                        <p:tgtEl>
                                          <p:spTgt spid="63545"/>
                                        </p:tgtEl>
                                        <p:attrNameLst>
                                          <p:attrName>style.visibility</p:attrName>
                                        </p:attrNameLst>
                                      </p:cBhvr>
                                      <p:to>
                                        <p:strVal val="visible"/>
                                      </p:to>
                                    </p:set>
                                    <p:animEffect transition="in" filter="checkerboard(across)">
                                      <p:cBhvr>
                                        <p:cTn id="223" dur="500"/>
                                        <p:tgtEl>
                                          <p:spTgt spid="63545"/>
                                        </p:tgtEl>
                                      </p:cBhvr>
                                    </p:animEffect>
                                  </p:childTnLst>
                                </p:cTn>
                              </p:par>
                            </p:childTnLst>
                          </p:cTn>
                        </p:par>
                        <p:par>
                          <p:cTn id="224" fill="hold" nodeType="afterGroup">
                            <p:stCondLst>
                              <p:cond delay="500"/>
                            </p:stCondLst>
                            <p:childTnLst>
                              <p:par>
                                <p:cTn id="225" presetID="5" presetClass="entr" presetSubtype="10" fill="hold" grpId="0" nodeType="afterEffect">
                                  <p:stCondLst>
                                    <p:cond delay="0"/>
                                  </p:stCondLst>
                                  <p:childTnLst>
                                    <p:set>
                                      <p:cBhvr>
                                        <p:cTn id="226" dur="1" fill="hold">
                                          <p:stCondLst>
                                            <p:cond delay="0"/>
                                          </p:stCondLst>
                                        </p:cTn>
                                        <p:tgtEl>
                                          <p:spTgt spid="63546"/>
                                        </p:tgtEl>
                                        <p:attrNameLst>
                                          <p:attrName>style.visibility</p:attrName>
                                        </p:attrNameLst>
                                      </p:cBhvr>
                                      <p:to>
                                        <p:strVal val="visible"/>
                                      </p:to>
                                    </p:set>
                                    <p:animEffect transition="in" filter="checkerboard(across)">
                                      <p:cBhvr>
                                        <p:cTn id="227" dur="500"/>
                                        <p:tgtEl>
                                          <p:spTgt spid="63546"/>
                                        </p:tgtEl>
                                      </p:cBhvr>
                                    </p:animEffect>
                                  </p:childTnLst>
                                </p:cTn>
                              </p:par>
                            </p:childTnLst>
                          </p:cTn>
                        </p:par>
                        <p:par>
                          <p:cTn id="228" fill="hold" nodeType="afterGroup">
                            <p:stCondLst>
                              <p:cond delay="1000"/>
                            </p:stCondLst>
                            <p:childTnLst>
                              <p:par>
                                <p:cTn id="229" presetID="5" presetClass="entr" presetSubtype="10" fill="hold" grpId="0" nodeType="afterEffect">
                                  <p:stCondLst>
                                    <p:cond delay="0"/>
                                  </p:stCondLst>
                                  <p:childTnLst>
                                    <p:set>
                                      <p:cBhvr>
                                        <p:cTn id="230" dur="1" fill="hold">
                                          <p:stCondLst>
                                            <p:cond delay="0"/>
                                          </p:stCondLst>
                                        </p:cTn>
                                        <p:tgtEl>
                                          <p:spTgt spid="63547"/>
                                        </p:tgtEl>
                                        <p:attrNameLst>
                                          <p:attrName>style.visibility</p:attrName>
                                        </p:attrNameLst>
                                      </p:cBhvr>
                                      <p:to>
                                        <p:strVal val="visible"/>
                                      </p:to>
                                    </p:set>
                                    <p:animEffect transition="in" filter="checkerboard(across)">
                                      <p:cBhvr>
                                        <p:cTn id="231" dur="500"/>
                                        <p:tgtEl>
                                          <p:spTgt spid="63547"/>
                                        </p:tgtEl>
                                      </p:cBhvr>
                                    </p:animEffect>
                                  </p:childTnLst>
                                </p:cTn>
                              </p:par>
                            </p:childTnLst>
                          </p:cTn>
                        </p:par>
                        <p:par>
                          <p:cTn id="232" fill="hold" nodeType="afterGroup">
                            <p:stCondLst>
                              <p:cond delay="1500"/>
                            </p:stCondLst>
                            <p:childTnLst>
                              <p:par>
                                <p:cTn id="233" presetID="5" presetClass="entr" presetSubtype="10" fill="hold" grpId="0" nodeType="afterEffect">
                                  <p:stCondLst>
                                    <p:cond delay="0"/>
                                  </p:stCondLst>
                                  <p:childTnLst>
                                    <p:set>
                                      <p:cBhvr>
                                        <p:cTn id="234" dur="1" fill="hold">
                                          <p:stCondLst>
                                            <p:cond delay="0"/>
                                          </p:stCondLst>
                                        </p:cTn>
                                        <p:tgtEl>
                                          <p:spTgt spid="63548"/>
                                        </p:tgtEl>
                                        <p:attrNameLst>
                                          <p:attrName>style.visibility</p:attrName>
                                        </p:attrNameLst>
                                      </p:cBhvr>
                                      <p:to>
                                        <p:strVal val="visible"/>
                                      </p:to>
                                    </p:set>
                                    <p:animEffect transition="in" filter="checkerboard(across)">
                                      <p:cBhvr>
                                        <p:cTn id="235" dur="500"/>
                                        <p:tgtEl>
                                          <p:spTgt spid="63548"/>
                                        </p:tgtEl>
                                      </p:cBhvr>
                                    </p:animEffect>
                                  </p:childTnLst>
                                </p:cTn>
                              </p:par>
                            </p:childTnLst>
                          </p:cTn>
                        </p:par>
                        <p:par>
                          <p:cTn id="236" fill="hold" nodeType="afterGroup">
                            <p:stCondLst>
                              <p:cond delay="2000"/>
                            </p:stCondLst>
                            <p:childTnLst>
                              <p:par>
                                <p:cTn id="237" presetID="5" presetClass="entr" presetSubtype="10" fill="hold" grpId="0" nodeType="afterEffect">
                                  <p:stCondLst>
                                    <p:cond delay="0"/>
                                  </p:stCondLst>
                                  <p:childTnLst>
                                    <p:set>
                                      <p:cBhvr>
                                        <p:cTn id="238" dur="1" fill="hold">
                                          <p:stCondLst>
                                            <p:cond delay="0"/>
                                          </p:stCondLst>
                                        </p:cTn>
                                        <p:tgtEl>
                                          <p:spTgt spid="63549"/>
                                        </p:tgtEl>
                                        <p:attrNameLst>
                                          <p:attrName>style.visibility</p:attrName>
                                        </p:attrNameLst>
                                      </p:cBhvr>
                                      <p:to>
                                        <p:strVal val="visible"/>
                                      </p:to>
                                    </p:set>
                                    <p:animEffect transition="in" filter="checkerboard(across)">
                                      <p:cBhvr>
                                        <p:cTn id="239" dur="500"/>
                                        <p:tgtEl>
                                          <p:spTgt spid="63549"/>
                                        </p:tgtEl>
                                      </p:cBhvr>
                                    </p:animEffect>
                                  </p:childTnLst>
                                </p:cTn>
                              </p:par>
                            </p:childTnLst>
                          </p:cTn>
                        </p:par>
                        <p:par>
                          <p:cTn id="240" fill="hold" nodeType="afterGroup">
                            <p:stCondLst>
                              <p:cond delay="2500"/>
                            </p:stCondLst>
                            <p:childTnLst>
                              <p:par>
                                <p:cTn id="241" presetID="5" presetClass="entr" presetSubtype="10" fill="hold" grpId="0" nodeType="afterEffect">
                                  <p:stCondLst>
                                    <p:cond delay="0"/>
                                  </p:stCondLst>
                                  <p:childTnLst>
                                    <p:set>
                                      <p:cBhvr>
                                        <p:cTn id="242" dur="1" fill="hold">
                                          <p:stCondLst>
                                            <p:cond delay="0"/>
                                          </p:stCondLst>
                                        </p:cTn>
                                        <p:tgtEl>
                                          <p:spTgt spid="63550"/>
                                        </p:tgtEl>
                                        <p:attrNameLst>
                                          <p:attrName>style.visibility</p:attrName>
                                        </p:attrNameLst>
                                      </p:cBhvr>
                                      <p:to>
                                        <p:strVal val="visible"/>
                                      </p:to>
                                    </p:set>
                                    <p:animEffect transition="in" filter="checkerboard(across)">
                                      <p:cBhvr>
                                        <p:cTn id="243" dur="500"/>
                                        <p:tgtEl>
                                          <p:spTgt spid="63550"/>
                                        </p:tgtEl>
                                      </p:cBhvr>
                                    </p:animEffect>
                                  </p:childTnLst>
                                </p:cTn>
                              </p:par>
                            </p:childTnLst>
                          </p:cTn>
                        </p:par>
                        <p:par>
                          <p:cTn id="244" fill="hold" nodeType="afterGroup">
                            <p:stCondLst>
                              <p:cond delay="3000"/>
                            </p:stCondLst>
                            <p:childTnLst>
                              <p:par>
                                <p:cTn id="245" presetID="5" presetClass="entr" presetSubtype="10" fill="hold" grpId="0" nodeType="afterEffect">
                                  <p:stCondLst>
                                    <p:cond delay="0"/>
                                  </p:stCondLst>
                                  <p:childTnLst>
                                    <p:set>
                                      <p:cBhvr>
                                        <p:cTn id="246" dur="1" fill="hold">
                                          <p:stCondLst>
                                            <p:cond delay="0"/>
                                          </p:stCondLst>
                                        </p:cTn>
                                        <p:tgtEl>
                                          <p:spTgt spid="63561"/>
                                        </p:tgtEl>
                                        <p:attrNameLst>
                                          <p:attrName>style.visibility</p:attrName>
                                        </p:attrNameLst>
                                      </p:cBhvr>
                                      <p:to>
                                        <p:strVal val="visible"/>
                                      </p:to>
                                    </p:set>
                                    <p:animEffect transition="in" filter="checkerboard(across)">
                                      <p:cBhvr>
                                        <p:cTn id="247" dur="500"/>
                                        <p:tgtEl>
                                          <p:spTgt spid="63561"/>
                                        </p:tgtEl>
                                      </p:cBhvr>
                                    </p:animEffect>
                                  </p:childTnLst>
                                </p:cTn>
                              </p:par>
                            </p:childTnLst>
                          </p:cTn>
                        </p:par>
                        <p:par>
                          <p:cTn id="248" fill="hold" nodeType="afterGroup">
                            <p:stCondLst>
                              <p:cond delay="3500"/>
                            </p:stCondLst>
                            <p:childTnLst>
                              <p:par>
                                <p:cTn id="249" presetID="5" presetClass="entr" presetSubtype="10" fill="hold" grpId="0" nodeType="afterEffect">
                                  <p:stCondLst>
                                    <p:cond delay="0"/>
                                  </p:stCondLst>
                                  <p:childTnLst>
                                    <p:set>
                                      <p:cBhvr>
                                        <p:cTn id="250" dur="1" fill="hold">
                                          <p:stCondLst>
                                            <p:cond delay="0"/>
                                          </p:stCondLst>
                                        </p:cTn>
                                        <p:tgtEl>
                                          <p:spTgt spid="63562"/>
                                        </p:tgtEl>
                                        <p:attrNameLst>
                                          <p:attrName>style.visibility</p:attrName>
                                        </p:attrNameLst>
                                      </p:cBhvr>
                                      <p:to>
                                        <p:strVal val="visible"/>
                                      </p:to>
                                    </p:set>
                                    <p:animEffect transition="in" filter="checkerboard(across)">
                                      <p:cBhvr>
                                        <p:cTn id="251" dur="500"/>
                                        <p:tgtEl>
                                          <p:spTgt spid="63562"/>
                                        </p:tgtEl>
                                      </p:cBhvr>
                                    </p:animEffect>
                                  </p:childTnLst>
                                </p:cTn>
                              </p:par>
                            </p:childTnLst>
                          </p:cTn>
                        </p:par>
                        <p:par>
                          <p:cTn id="252" fill="hold" nodeType="afterGroup">
                            <p:stCondLst>
                              <p:cond delay="4000"/>
                            </p:stCondLst>
                            <p:childTnLst>
                              <p:par>
                                <p:cTn id="253" presetID="5" presetClass="entr" presetSubtype="10" fill="hold" grpId="0" nodeType="afterEffect">
                                  <p:stCondLst>
                                    <p:cond delay="0"/>
                                  </p:stCondLst>
                                  <p:childTnLst>
                                    <p:set>
                                      <p:cBhvr>
                                        <p:cTn id="254" dur="1" fill="hold">
                                          <p:stCondLst>
                                            <p:cond delay="0"/>
                                          </p:stCondLst>
                                        </p:cTn>
                                        <p:tgtEl>
                                          <p:spTgt spid="63563"/>
                                        </p:tgtEl>
                                        <p:attrNameLst>
                                          <p:attrName>style.visibility</p:attrName>
                                        </p:attrNameLst>
                                      </p:cBhvr>
                                      <p:to>
                                        <p:strVal val="visible"/>
                                      </p:to>
                                    </p:set>
                                    <p:animEffect transition="in" filter="checkerboard(across)">
                                      <p:cBhvr>
                                        <p:cTn id="255" dur="500"/>
                                        <p:tgtEl>
                                          <p:spTgt spid="63563"/>
                                        </p:tgtEl>
                                      </p:cBhvr>
                                    </p:animEffect>
                                  </p:childTnLst>
                                </p:cTn>
                              </p:par>
                            </p:childTnLst>
                          </p:cTn>
                        </p:par>
                        <p:par>
                          <p:cTn id="256" fill="hold" nodeType="afterGroup">
                            <p:stCondLst>
                              <p:cond delay="4500"/>
                            </p:stCondLst>
                            <p:childTnLst>
                              <p:par>
                                <p:cTn id="257" presetID="5" presetClass="entr" presetSubtype="10" fill="hold" grpId="0" nodeType="afterEffect">
                                  <p:stCondLst>
                                    <p:cond delay="0"/>
                                  </p:stCondLst>
                                  <p:childTnLst>
                                    <p:set>
                                      <p:cBhvr>
                                        <p:cTn id="258" dur="1" fill="hold">
                                          <p:stCondLst>
                                            <p:cond delay="0"/>
                                          </p:stCondLst>
                                        </p:cTn>
                                        <p:tgtEl>
                                          <p:spTgt spid="63564"/>
                                        </p:tgtEl>
                                        <p:attrNameLst>
                                          <p:attrName>style.visibility</p:attrName>
                                        </p:attrNameLst>
                                      </p:cBhvr>
                                      <p:to>
                                        <p:strVal val="visible"/>
                                      </p:to>
                                    </p:set>
                                    <p:animEffect transition="in" filter="checkerboard(across)">
                                      <p:cBhvr>
                                        <p:cTn id="259" dur="500"/>
                                        <p:tgtEl>
                                          <p:spTgt spid="63564"/>
                                        </p:tgtEl>
                                      </p:cBhvr>
                                    </p:animEffect>
                                  </p:childTnLst>
                                </p:cTn>
                              </p:par>
                            </p:childTnLst>
                          </p:cTn>
                        </p:par>
                        <p:par>
                          <p:cTn id="260" fill="hold" nodeType="afterGroup">
                            <p:stCondLst>
                              <p:cond delay="5000"/>
                            </p:stCondLst>
                            <p:childTnLst>
                              <p:par>
                                <p:cTn id="261" presetID="5" presetClass="entr" presetSubtype="10" fill="hold" grpId="0" nodeType="afterEffect">
                                  <p:stCondLst>
                                    <p:cond delay="0"/>
                                  </p:stCondLst>
                                  <p:childTnLst>
                                    <p:set>
                                      <p:cBhvr>
                                        <p:cTn id="262" dur="1" fill="hold">
                                          <p:stCondLst>
                                            <p:cond delay="0"/>
                                          </p:stCondLst>
                                        </p:cTn>
                                        <p:tgtEl>
                                          <p:spTgt spid="63565"/>
                                        </p:tgtEl>
                                        <p:attrNameLst>
                                          <p:attrName>style.visibility</p:attrName>
                                        </p:attrNameLst>
                                      </p:cBhvr>
                                      <p:to>
                                        <p:strVal val="visible"/>
                                      </p:to>
                                    </p:set>
                                    <p:animEffect transition="in" filter="checkerboard(across)">
                                      <p:cBhvr>
                                        <p:cTn id="263" dur="500"/>
                                        <p:tgtEl>
                                          <p:spTgt spid="63565"/>
                                        </p:tgtEl>
                                      </p:cBhvr>
                                    </p:animEffect>
                                  </p:childTnLst>
                                </p:cTn>
                              </p:par>
                            </p:childTnLst>
                          </p:cTn>
                        </p:par>
                        <p:par>
                          <p:cTn id="264" fill="hold" nodeType="afterGroup">
                            <p:stCondLst>
                              <p:cond delay="5500"/>
                            </p:stCondLst>
                            <p:childTnLst>
                              <p:par>
                                <p:cTn id="265" presetID="5" presetClass="entr" presetSubtype="10" fill="hold" grpId="0" nodeType="afterEffect">
                                  <p:stCondLst>
                                    <p:cond delay="0"/>
                                  </p:stCondLst>
                                  <p:childTnLst>
                                    <p:set>
                                      <p:cBhvr>
                                        <p:cTn id="266" dur="1" fill="hold">
                                          <p:stCondLst>
                                            <p:cond delay="0"/>
                                          </p:stCondLst>
                                        </p:cTn>
                                        <p:tgtEl>
                                          <p:spTgt spid="63566"/>
                                        </p:tgtEl>
                                        <p:attrNameLst>
                                          <p:attrName>style.visibility</p:attrName>
                                        </p:attrNameLst>
                                      </p:cBhvr>
                                      <p:to>
                                        <p:strVal val="visible"/>
                                      </p:to>
                                    </p:set>
                                    <p:animEffect transition="in" filter="checkerboard(across)">
                                      <p:cBhvr>
                                        <p:cTn id="267" dur="500"/>
                                        <p:tgtEl>
                                          <p:spTgt spid="63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1" grpId="0" animBg="1"/>
      <p:bldP spid="61442" grpId="0"/>
      <p:bldP spid="61443" grpId="0" animBg="1"/>
      <p:bldP spid="61444" grpId="0" animBg="1"/>
      <p:bldP spid="63494" grpId="0"/>
      <p:bldP spid="63495" grpId="0"/>
      <p:bldP spid="63496" grpId="0"/>
      <p:bldP spid="61448" grpId="0" animBg="1"/>
      <p:bldP spid="63498" grpId="0"/>
      <p:bldP spid="61450" grpId="0" animBg="1"/>
      <p:bldP spid="63502" grpId="0"/>
      <p:bldP spid="63503" grpId="0" animBg="1"/>
      <p:bldP spid="63510" grpId="0" animBg="1"/>
      <p:bldP spid="63511" grpId="0" animBg="1"/>
      <p:bldP spid="63512" grpId="0" animBg="1"/>
      <p:bldP spid="63513" grpId="0" animBg="1"/>
      <p:bldP spid="63514" grpId="0" animBg="1"/>
      <p:bldP spid="63515" grpId="0"/>
      <p:bldP spid="63516" grpId="0"/>
      <p:bldP spid="63517" grpId="0"/>
      <p:bldP spid="63518" grpId="0"/>
      <p:bldP spid="63519" grpId="0"/>
      <p:bldP spid="63520" grpId="0"/>
      <p:bldP spid="63521" grpId="0" animBg="1"/>
      <p:bldP spid="63522" grpId="0" animBg="1"/>
      <p:bldP spid="63523" grpId="0" animBg="1"/>
      <p:bldP spid="63524" grpId="0" animBg="1"/>
      <p:bldP spid="63525" grpId="0" animBg="1"/>
      <p:bldP spid="63526" grpId="0" animBg="1"/>
      <p:bldP spid="63527" grpId="0"/>
      <p:bldP spid="63528" grpId="0"/>
      <p:bldP spid="63529" grpId="0"/>
      <p:bldP spid="63530" grpId="0"/>
      <p:bldP spid="63531" grpId="0"/>
      <p:bldP spid="63533" grpId="0" animBg="1"/>
      <p:bldP spid="63534" grpId="0" animBg="1"/>
      <p:bldP spid="63535" grpId="0" animBg="1"/>
      <p:bldP spid="63536" grpId="0" animBg="1"/>
      <p:bldP spid="63537" grpId="0" animBg="1"/>
      <p:bldP spid="63538" grpId="0" animBg="1"/>
      <p:bldP spid="63540" grpId="0"/>
      <p:bldP spid="63541" grpId="0"/>
      <p:bldP spid="63544" grpId="0"/>
      <p:bldP spid="63545" grpId="0" animBg="1"/>
      <p:bldP spid="63546" grpId="0" animBg="1"/>
      <p:bldP spid="63547" grpId="0" animBg="1"/>
      <p:bldP spid="63548" grpId="0" animBg="1"/>
      <p:bldP spid="63549" grpId="0" animBg="1"/>
      <p:bldP spid="63550" grpId="0" animBg="1"/>
      <p:bldP spid="63557" grpId="0"/>
      <p:bldP spid="63558" grpId="0"/>
      <p:bldP spid="63559" grpId="0"/>
      <p:bldP spid="63560" grpId="0"/>
      <p:bldP spid="63561" grpId="0"/>
      <p:bldP spid="63562" grpId="0"/>
      <p:bldP spid="63563" grpId="0"/>
      <p:bldP spid="63564" grpId="0"/>
      <p:bldP spid="63565" grpId="0"/>
      <p:bldP spid="63566" grpId="0"/>
      <p:bldP spid="63569" grpId="0"/>
      <p:bldP spid="63571" grpId="0"/>
      <p:bldP spid="63572" grpId="0"/>
      <p:bldP spid="63573" grpId="0"/>
      <p:bldP spid="6357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0"/>
          </p:nvPr>
        </p:nvSpPr>
        <p:spPr/>
        <p:txBody>
          <a:bodyPr/>
          <a:lstStyle/>
          <a:p>
            <a:pPr>
              <a:defRPr/>
            </a:pPr>
            <a:fld id="{80E249EF-3503-4885-B905-4AA9F58426A4}" type="slidenum">
              <a:rPr lang="zh-TW" altLang="en-US"/>
              <a:pPr>
                <a:defRPr/>
              </a:pPr>
              <a:t>2</a:t>
            </a:fld>
            <a:endParaRPr lang="en-US" altLang="zh-TW"/>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課程大綱</a:t>
            </a:r>
            <a:endParaRPr lang="zh-TW" altLang="en-US" smtClean="0">
              <a:effectLst>
                <a:outerShdw blurRad="38100" dist="38100" dir="2700000" algn="tl">
                  <a:srgbClr val="C0C0C0"/>
                </a:outerShdw>
              </a:effectLst>
            </a:endParaRPr>
          </a:p>
        </p:txBody>
      </p:sp>
      <p:sp>
        <p:nvSpPr>
          <p:cNvPr id="410629" name="Rectangle 5"/>
          <p:cNvSpPr>
            <a:spLocks noGrp="1" noChangeArrowheads="1"/>
          </p:cNvSpPr>
          <p:nvPr>
            <p:ph type="subTitle" idx="4294967295"/>
          </p:nvPr>
        </p:nvSpPr>
        <p:spPr>
          <a:xfrm>
            <a:off x="900113" y="2708275"/>
            <a:ext cx="3930650" cy="2801938"/>
          </a:xfrm>
        </p:spPr>
        <p:txBody>
          <a:bodyPr/>
          <a:lstStyle/>
          <a:p>
            <a:pPr marL="447675" indent="-447675"/>
            <a:r>
              <a:rPr lang="zh-TW" altLang="en-US" smtClean="0">
                <a:solidFill>
                  <a:schemeClr val="tx1"/>
                </a:solidFill>
              </a:rPr>
              <a:t>編碼原則設定</a:t>
            </a:r>
          </a:p>
          <a:p>
            <a:pPr marL="447675" indent="-447675"/>
            <a:r>
              <a:rPr lang="zh-TW" altLang="en-US" smtClean="0">
                <a:solidFill>
                  <a:schemeClr val="tx1"/>
                </a:solidFill>
              </a:rPr>
              <a:t>進銷存參數設定</a:t>
            </a:r>
          </a:p>
          <a:p>
            <a:pPr marL="447675" indent="-447675"/>
            <a:r>
              <a:rPr lang="zh-TW" altLang="en-US" smtClean="0">
                <a:solidFill>
                  <a:schemeClr val="tx1"/>
                </a:solidFill>
              </a:rPr>
              <a:t>交易對象分類建立作業</a:t>
            </a:r>
          </a:p>
          <a:p>
            <a:pPr marL="447675" indent="-447675"/>
            <a:r>
              <a:rPr lang="zh-TW" altLang="en-US" smtClean="0">
                <a:solidFill>
                  <a:schemeClr val="tx1"/>
                </a:solidFill>
              </a:rPr>
              <a:t>品號類別資料</a:t>
            </a:r>
          </a:p>
          <a:p>
            <a:pPr marL="447675" indent="-447675"/>
            <a:r>
              <a:rPr lang="zh-TW" altLang="en-US" smtClean="0">
                <a:solidFill>
                  <a:schemeClr val="tx1"/>
                </a:solidFill>
              </a:rPr>
              <a:t>品號資料</a:t>
            </a:r>
          </a:p>
          <a:p>
            <a:pPr marL="447675" indent="-447675"/>
            <a:r>
              <a:rPr lang="zh-TW" altLang="en-US" smtClean="0">
                <a:solidFill>
                  <a:schemeClr val="tx1"/>
                </a:solidFill>
              </a:rPr>
              <a:t>客戶資料</a:t>
            </a:r>
          </a:p>
        </p:txBody>
      </p:sp>
      <p:sp>
        <p:nvSpPr>
          <p:cNvPr id="2" name="Rectangle 5"/>
          <p:cNvSpPr>
            <a:spLocks noChangeArrowheads="1"/>
          </p:cNvSpPr>
          <p:nvPr/>
        </p:nvSpPr>
        <p:spPr bwMode="auto">
          <a:xfrm>
            <a:off x="4932363" y="2708275"/>
            <a:ext cx="338455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7675" indent="-447675" eaLnBrk="0" hangingPunct="0">
              <a:lnSpc>
                <a:spcPts val="2400"/>
              </a:lnSpc>
              <a:spcBef>
                <a:spcPts val="1200"/>
              </a:spcBef>
              <a:buClr>
                <a:srgbClr val="FF3399"/>
              </a:buClr>
              <a:buSzPct val="65000"/>
              <a:buFont typeface="Wingdings" pitchFamily="2" charset="2"/>
              <a:buChar char="u"/>
            </a:pPr>
            <a:r>
              <a:rPr lang="zh-TW" altLang="en-US" sz="2000">
                <a:ea typeface="標楷體" pitchFamily="65" charset="-120"/>
                <a:cs typeface="Times New Roman" pitchFamily="18" charset="0"/>
              </a:rPr>
              <a:t>供應廠商資料</a:t>
            </a:r>
          </a:p>
          <a:p>
            <a:pPr marL="447675" indent="-447675" eaLnBrk="0" hangingPunct="0">
              <a:lnSpc>
                <a:spcPts val="2400"/>
              </a:lnSpc>
              <a:spcBef>
                <a:spcPts val="1200"/>
              </a:spcBef>
              <a:buClr>
                <a:srgbClr val="FF3399"/>
              </a:buClr>
              <a:buSzPct val="65000"/>
              <a:buFont typeface="Wingdings" pitchFamily="2" charset="2"/>
              <a:buChar char="u"/>
            </a:pPr>
            <a:r>
              <a:rPr lang="zh-TW" altLang="en-US" sz="2000">
                <a:ea typeface="標楷體" pitchFamily="65" charset="-120"/>
                <a:cs typeface="Times New Roman" pitchFamily="18" charset="0"/>
              </a:rPr>
              <a:t>產品結構</a:t>
            </a:r>
          </a:p>
          <a:p>
            <a:pPr marL="447675" indent="-447675" eaLnBrk="0" hangingPunct="0">
              <a:lnSpc>
                <a:spcPts val="2400"/>
              </a:lnSpc>
              <a:spcBef>
                <a:spcPts val="1200"/>
              </a:spcBef>
              <a:buClr>
                <a:srgbClr val="FF3399"/>
              </a:buClr>
              <a:buSzPct val="65000"/>
              <a:buFont typeface="Wingdings" pitchFamily="2" charset="2"/>
              <a:buChar char="u"/>
            </a:pPr>
            <a:r>
              <a:rPr lang="zh-TW" altLang="en-US" sz="2000">
                <a:ea typeface="標楷體" pitchFamily="65" charset="-120"/>
                <a:cs typeface="Times New Roman" pitchFamily="18" charset="0"/>
              </a:rPr>
              <a:t>單據性質－訂單</a:t>
            </a:r>
          </a:p>
          <a:p>
            <a:pPr marL="447675" indent="-447675" eaLnBrk="0" hangingPunct="0">
              <a:lnSpc>
                <a:spcPts val="2400"/>
              </a:lnSpc>
              <a:spcBef>
                <a:spcPts val="1200"/>
              </a:spcBef>
              <a:buClr>
                <a:srgbClr val="FF3399"/>
              </a:buClr>
              <a:buSzPct val="65000"/>
              <a:buFont typeface="Wingdings" pitchFamily="2" charset="2"/>
              <a:buChar char="u"/>
            </a:pPr>
            <a:r>
              <a:rPr lang="zh-TW" altLang="en-US" sz="2000">
                <a:ea typeface="標楷體" pitchFamily="65" charset="-120"/>
                <a:cs typeface="Times New Roman" pitchFamily="18" charset="0"/>
              </a:rPr>
              <a:t>單據性質－採購</a:t>
            </a:r>
          </a:p>
          <a:p>
            <a:pPr marL="447675" indent="-447675" eaLnBrk="0" hangingPunct="0">
              <a:lnSpc>
                <a:spcPts val="2400"/>
              </a:lnSpc>
              <a:spcBef>
                <a:spcPts val="1200"/>
              </a:spcBef>
              <a:buClr>
                <a:srgbClr val="FF3399"/>
              </a:buClr>
              <a:buSzPct val="65000"/>
              <a:buFont typeface="Wingdings" pitchFamily="2" charset="2"/>
              <a:buChar char="u"/>
            </a:pPr>
            <a:r>
              <a:rPr lang="zh-TW" altLang="en-US" sz="2000">
                <a:ea typeface="標楷體" pitchFamily="65" charset="-120"/>
                <a:cs typeface="Times New Roman" pitchFamily="18" charset="0"/>
              </a:rPr>
              <a:t>單據性質－庫存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10629">
                                            <p:txEl>
                                              <p:pRg st="0" end="0"/>
                                            </p:txEl>
                                          </p:spTgt>
                                        </p:tgtEl>
                                        <p:attrNameLst>
                                          <p:attrName>style.visibility</p:attrName>
                                        </p:attrNameLst>
                                      </p:cBhvr>
                                      <p:to>
                                        <p:strVal val="visible"/>
                                      </p:to>
                                    </p:set>
                                    <p:animEffect transition="in" filter="blinds(horizontal)">
                                      <p:cBhvr>
                                        <p:cTn id="11" dur="500"/>
                                        <p:tgtEl>
                                          <p:spTgt spid="410629">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10629">
                                            <p:txEl>
                                              <p:pRg st="1" end="1"/>
                                            </p:txEl>
                                          </p:spTgt>
                                        </p:tgtEl>
                                        <p:attrNameLst>
                                          <p:attrName>style.visibility</p:attrName>
                                        </p:attrNameLst>
                                      </p:cBhvr>
                                      <p:to>
                                        <p:strVal val="visible"/>
                                      </p:to>
                                    </p:set>
                                    <p:animEffect transition="in" filter="blinds(horizontal)">
                                      <p:cBhvr>
                                        <p:cTn id="15" dur="500"/>
                                        <p:tgtEl>
                                          <p:spTgt spid="410629">
                                            <p:txEl>
                                              <p:pRg st="1" end="1"/>
                                            </p:txEl>
                                          </p:spTgt>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410629">
                                            <p:txEl>
                                              <p:pRg st="2" end="2"/>
                                            </p:txEl>
                                          </p:spTgt>
                                        </p:tgtEl>
                                        <p:attrNameLst>
                                          <p:attrName>style.visibility</p:attrName>
                                        </p:attrNameLst>
                                      </p:cBhvr>
                                      <p:to>
                                        <p:strVal val="visible"/>
                                      </p:to>
                                    </p:set>
                                    <p:animEffect transition="in" filter="blinds(horizontal)">
                                      <p:cBhvr>
                                        <p:cTn id="19" dur="500"/>
                                        <p:tgtEl>
                                          <p:spTgt spid="410629">
                                            <p:txEl>
                                              <p:pRg st="2" end="2"/>
                                            </p:txEl>
                                          </p:spTgt>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410629">
                                            <p:txEl>
                                              <p:pRg st="3" end="3"/>
                                            </p:txEl>
                                          </p:spTgt>
                                        </p:tgtEl>
                                        <p:attrNameLst>
                                          <p:attrName>style.visibility</p:attrName>
                                        </p:attrNameLst>
                                      </p:cBhvr>
                                      <p:to>
                                        <p:strVal val="visible"/>
                                      </p:to>
                                    </p:set>
                                    <p:animEffect transition="in" filter="blinds(horizontal)">
                                      <p:cBhvr>
                                        <p:cTn id="23" dur="500"/>
                                        <p:tgtEl>
                                          <p:spTgt spid="410629">
                                            <p:txEl>
                                              <p:pRg st="3" end="3"/>
                                            </p:txEl>
                                          </p:spTgt>
                                        </p:tgtEl>
                                      </p:cBhvr>
                                    </p:animEffect>
                                  </p:childTnLst>
                                </p:cTn>
                              </p:par>
                            </p:childTnLst>
                          </p:cTn>
                        </p:par>
                        <p:par>
                          <p:cTn id="24" fill="hold" nodeType="afterGroup">
                            <p:stCondLst>
                              <p:cond delay="2500"/>
                            </p:stCondLst>
                            <p:childTnLst>
                              <p:par>
                                <p:cTn id="25" presetID="3" presetClass="entr" presetSubtype="10" fill="hold" nodeType="afterEffect">
                                  <p:stCondLst>
                                    <p:cond delay="0"/>
                                  </p:stCondLst>
                                  <p:childTnLst>
                                    <p:set>
                                      <p:cBhvr>
                                        <p:cTn id="26" dur="1" fill="hold">
                                          <p:stCondLst>
                                            <p:cond delay="0"/>
                                          </p:stCondLst>
                                        </p:cTn>
                                        <p:tgtEl>
                                          <p:spTgt spid="410629">
                                            <p:txEl>
                                              <p:pRg st="4" end="4"/>
                                            </p:txEl>
                                          </p:spTgt>
                                        </p:tgtEl>
                                        <p:attrNameLst>
                                          <p:attrName>style.visibility</p:attrName>
                                        </p:attrNameLst>
                                      </p:cBhvr>
                                      <p:to>
                                        <p:strVal val="visible"/>
                                      </p:to>
                                    </p:set>
                                    <p:animEffect transition="in" filter="blinds(horizontal)">
                                      <p:cBhvr>
                                        <p:cTn id="27" dur="500"/>
                                        <p:tgtEl>
                                          <p:spTgt spid="410629">
                                            <p:txEl>
                                              <p:pRg st="4" end="4"/>
                                            </p:txEl>
                                          </p:spTgt>
                                        </p:tgtEl>
                                      </p:cBhvr>
                                    </p:animEffect>
                                  </p:childTnLst>
                                </p:cTn>
                              </p:par>
                            </p:childTnLst>
                          </p:cTn>
                        </p:par>
                        <p:par>
                          <p:cTn id="28" fill="hold" nodeType="afterGroup">
                            <p:stCondLst>
                              <p:cond delay="3000"/>
                            </p:stCondLst>
                            <p:childTnLst>
                              <p:par>
                                <p:cTn id="29" presetID="3" presetClass="entr" presetSubtype="10" fill="hold" nodeType="afterEffect">
                                  <p:stCondLst>
                                    <p:cond delay="0"/>
                                  </p:stCondLst>
                                  <p:childTnLst>
                                    <p:set>
                                      <p:cBhvr>
                                        <p:cTn id="30" dur="1" fill="hold">
                                          <p:stCondLst>
                                            <p:cond delay="0"/>
                                          </p:stCondLst>
                                        </p:cTn>
                                        <p:tgtEl>
                                          <p:spTgt spid="410629">
                                            <p:txEl>
                                              <p:pRg st="5" end="5"/>
                                            </p:txEl>
                                          </p:spTgt>
                                        </p:tgtEl>
                                        <p:attrNameLst>
                                          <p:attrName>style.visibility</p:attrName>
                                        </p:attrNameLst>
                                      </p:cBhvr>
                                      <p:to>
                                        <p:strVal val="visible"/>
                                      </p:to>
                                    </p:set>
                                    <p:animEffect transition="in" filter="blinds(horizontal)">
                                      <p:cBhvr>
                                        <p:cTn id="31" dur="500"/>
                                        <p:tgtEl>
                                          <p:spTgt spid="410629">
                                            <p:txEl>
                                              <p:pRg st="5" end="5"/>
                                            </p:txEl>
                                          </p:spTgt>
                                        </p:tgtEl>
                                      </p:cBhvr>
                                    </p:animEffect>
                                  </p:childTnLst>
                                </p:cTn>
                              </p:par>
                            </p:childTnLst>
                          </p:cTn>
                        </p:par>
                        <p:par>
                          <p:cTn id="32" fill="hold" nodeType="afterGroup">
                            <p:stCondLst>
                              <p:cond delay="3500"/>
                            </p:stCondLst>
                            <p:childTnLst>
                              <p:par>
                                <p:cTn id="33" presetID="3" presetClass="entr" presetSubtype="10" fill="hold" nodeType="after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Effect transition="in" filter="blinds(horizontal)">
                                      <p:cBhvr>
                                        <p:cTn id="35" dur="500"/>
                                        <p:tgtEl>
                                          <p:spTgt spid="2">
                                            <p:txEl>
                                              <p:pRg st="0" end="0"/>
                                            </p:txEl>
                                          </p:spTgt>
                                        </p:tgtEl>
                                      </p:cBhvr>
                                    </p:animEffect>
                                  </p:childTnLst>
                                </p:cTn>
                              </p:par>
                            </p:childTnLst>
                          </p:cTn>
                        </p:par>
                        <p:par>
                          <p:cTn id="36" fill="hold" nodeType="afterGroup">
                            <p:stCondLst>
                              <p:cond delay="4000"/>
                            </p:stCondLst>
                            <p:childTnLst>
                              <p:par>
                                <p:cTn id="37" presetID="3" presetClass="entr" presetSubtype="10" fill="hold" nodeType="after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blinds(horizontal)">
                                      <p:cBhvr>
                                        <p:cTn id="39" dur="500"/>
                                        <p:tgtEl>
                                          <p:spTgt spid="2">
                                            <p:txEl>
                                              <p:pRg st="1" end="1"/>
                                            </p:txEl>
                                          </p:spTgt>
                                        </p:tgtEl>
                                      </p:cBhvr>
                                    </p:animEffect>
                                  </p:childTnLst>
                                </p:cTn>
                              </p:par>
                            </p:childTnLst>
                          </p:cTn>
                        </p:par>
                        <p:par>
                          <p:cTn id="40" fill="hold" nodeType="afterGroup">
                            <p:stCondLst>
                              <p:cond delay="4500"/>
                            </p:stCondLst>
                            <p:childTnLst>
                              <p:par>
                                <p:cTn id="41" presetID="3" presetClass="entr" presetSubtype="10" fill="hold" nodeType="after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Effect transition="in" filter="blinds(horizontal)">
                                      <p:cBhvr>
                                        <p:cTn id="43" dur="500"/>
                                        <p:tgtEl>
                                          <p:spTgt spid="2">
                                            <p:txEl>
                                              <p:pRg st="2" end="2"/>
                                            </p:txEl>
                                          </p:spTgt>
                                        </p:tgtEl>
                                      </p:cBhvr>
                                    </p:animEffect>
                                  </p:childTnLst>
                                </p:cTn>
                              </p:par>
                            </p:childTnLst>
                          </p:cTn>
                        </p:par>
                        <p:par>
                          <p:cTn id="44" fill="hold" nodeType="afterGroup">
                            <p:stCondLst>
                              <p:cond delay="5000"/>
                            </p:stCondLst>
                            <p:childTnLst>
                              <p:par>
                                <p:cTn id="45" presetID="3" presetClass="entr" presetSubtype="10" fill="hold" nodeType="after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Effect transition="in" filter="blinds(horizontal)">
                                      <p:cBhvr>
                                        <p:cTn id="47" dur="500"/>
                                        <p:tgtEl>
                                          <p:spTgt spid="2">
                                            <p:txEl>
                                              <p:pRg st="3" end="3"/>
                                            </p:txEl>
                                          </p:spTgt>
                                        </p:tgtEl>
                                      </p:cBhvr>
                                    </p:animEffect>
                                  </p:childTnLst>
                                </p:cTn>
                              </p:par>
                            </p:childTnLst>
                          </p:cTn>
                        </p:par>
                        <p:par>
                          <p:cTn id="48" fill="hold" nodeType="afterGroup">
                            <p:stCondLst>
                              <p:cond delay="5500"/>
                            </p:stCondLst>
                            <p:childTnLst>
                              <p:par>
                                <p:cTn id="49" presetID="3" presetClass="entr" presetSubtype="10" fill="hold" nodeType="afterEffect">
                                  <p:stCondLst>
                                    <p:cond delay="0"/>
                                  </p:stCondLst>
                                  <p:childTnLst>
                                    <p:set>
                                      <p:cBhvr>
                                        <p:cTn id="50" dur="1" fill="hold">
                                          <p:stCondLst>
                                            <p:cond delay="0"/>
                                          </p:stCondLst>
                                        </p:cTn>
                                        <p:tgtEl>
                                          <p:spTgt spid="2">
                                            <p:txEl>
                                              <p:pRg st="4" end="4"/>
                                            </p:txEl>
                                          </p:spTgt>
                                        </p:tgtEl>
                                        <p:attrNameLst>
                                          <p:attrName>style.visibility</p:attrName>
                                        </p:attrNameLst>
                                      </p:cBhvr>
                                      <p:to>
                                        <p:strVal val="visible"/>
                                      </p:to>
                                    </p:set>
                                    <p:animEffect transition="in" filter="blinds(horizontal)">
                                      <p:cBhvr>
                                        <p:cTn id="5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B282A244-EB35-488B-9626-D57A938DA9C8}" type="slidenum">
              <a:rPr lang="zh-TW" altLang="en-US"/>
              <a:pPr>
                <a:defRPr/>
              </a:pPr>
              <a:t>20</a:t>
            </a:fld>
            <a:endParaRPr lang="en-US" altLang="zh-TW"/>
          </a:p>
        </p:txBody>
      </p:sp>
      <p:sp>
        <p:nvSpPr>
          <p:cNvPr id="21507" name="Rectangle 4"/>
          <p:cNvSpPr>
            <a:spLocks noGrp="1"/>
          </p:cNvSpPr>
          <p:nvPr>
            <p:ph type="ctrTitle" idx="4294967295"/>
          </p:nvPr>
        </p:nvSpPr>
        <p:spPr>
          <a:xfrm>
            <a:off x="684213" y="2781300"/>
            <a:ext cx="7772400" cy="1470025"/>
          </a:xfrm>
        </p:spPr>
        <p:txBody>
          <a:bodyPr/>
          <a:lstStyle/>
          <a:p>
            <a:pPr eaLnBrk="1" hangingPunct="1"/>
            <a:r>
              <a:rPr lang="zh-TW" altLang="en-US" dirty="0" smtClean="0"/>
              <a:t>二、編碼原則設定</a:t>
            </a:r>
          </a:p>
        </p:txBody>
      </p:sp>
      <p:sp>
        <p:nvSpPr>
          <p:cNvPr id="21508" name="Rectangle 5"/>
          <p:cNvSpPr>
            <a:spLocks noGrp="1"/>
          </p:cNvSpPr>
          <p:nvPr>
            <p:ph type="subTitle" idx="4294967295"/>
          </p:nvPr>
        </p:nvSpPr>
        <p:spPr>
          <a:xfrm>
            <a:off x="1371600" y="3886200"/>
            <a:ext cx="6400800" cy="1752600"/>
          </a:xfrm>
        </p:spPr>
        <p:txBody>
          <a:bodyPr/>
          <a:lstStyle/>
          <a:p>
            <a:pPr marL="0" indent="0" algn="ctr" eaLnBrk="1" hangingPunct="1">
              <a:buFont typeface="Wingdings" pitchFamily="2" charset="2"/>
              <a:buNone/>
            </a:pPr>
            <a:endParaRPr lang="zh-TW" altLang="en-US"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投影片編號版面配置區 5"/>
          <p:cNvSpPr>
            <a:spLocks noGrp="1"/>
          </p:cNvSpPr>
          <p:nvPr>
            <p:ph type="sldNum" sz="quarter" idx="10"/>
          </p:nvPr>
        </p:nvSpPr>
        <p:spPr/>
        <p:txBody>
          <a:bodyPr/>
          <a:lstStyle/>
          <a:p>
            <a:pPr>
              <a:defRPr/>
            </a:pPr>
            <a:fld id="{6DD5252C-9642-42F5-8BB7-B841F1E7A291}" type="slidenum">
              <a:rPr lang="zh-TW" altLang="en-US"/>
              <a:pPr>
                <a:defRPr/>
              </a:pPr>
              <a:t>21</a:t>
            </a:fld>
            <a:endParaRPr lang="en-US" altLang="zh-TW"/>
          </a:p>
        </p:txBody>
      </p:sp>
      <p:sp>
        <p:nvSpPr>
          <p:cNvPr id="22531" name="Rectangle 5"/>
          <p:cNvSpPr>
            <a:spLocks noChangeArrowheads="1"/>
          </p:cNvSpPr>
          <p:nvPr/>
        </p:nvSpPr>
        <p:spPr bwMode="auto">
          <a:xfrm>
            <a:off x="395288" y="3644900"/>
            <a:ext cx="8353425" cy="3213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kumimoji="1" lang="zh-TW" altLang="en-US" b="0">
              <a:latin typeface="Arial" pitchFamily="34" charset="0"/>
            </a:endParaRPr>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客戶編號規則</a:t>
            </a:r>
            <a:endParaRPr lang="zh-TW" altLang="en-US" smtClean="0">
              <a:effectLst>
                <a:outerShdw blurRad="38100" dist="38100" dir="2700000" algn="tl">
                  <a:srgbClr val="C0C0C0"/>
                </a:outerShdw>
              </a:effectLst>
            </a:endParaRPr>
          </a:p>
        </p:txBody>
      </p:sp>
      <p:sp>
        <p:nvSpPr>
          <p:cNvPr id="410629" name="Rectangle 5"/>
          <p:cNvSpPr>
            <a:spLocks noGrp="1" noChangeArrowheads="1"/>
          </p:cNvSpPr>
          <p:nvPr>
            <p:ph type="subTitle" idx="4294967295"/>
          </p:nvPr>
        </p:nvSpPr>
        <p:spPr>
          <a:xfrm>
            <a:off x="611188" y="2708275"/>
            <a:ext cx="7848600" cy="1008063"/>
          </a:xfrm>
        </p:spPr>
        <p:txBody>
          <a:bodyPr/>
          <a:lstStyle/>
          <a:p>
            <a:pPr marL="447675" indent="-447675">
              <a:defRPr/>
            </a:pPr>
            <a:r>
              <a:rPr lang="zh-TW" altLang="en-US" smtClean="0">
                <a:solidFill>
                  <a:schemeClr val="tx1"/>
                </a:solidFill>
                <a:effectLst>
                  <a:outerShdw blurRad="38100" dist="38100" dir="2700000" algn="tl">
                    <a:srgbClr val="C0C0C0"/>
                  </a:outerShdw>
                </a:effectLst>
              </a:rPr>
              <a:t>由企業自行決議其客戶代號長度</a:t>
            </a:r>
          </a:p>
          <a:p>
            <a:pPr marL="447675" indent="-447675">
              <a:defRPr/>
            </a:pPr>
            <a:r>
              <a:rPr lang="zh-TW" altLang="en-US" smtClean="0">
                <a:solidFill>
                  <a:schemeClr val="tx1"/>
                </a:solidFill>
                <a:effectLst>
                  <a:outerShdw blurRad="38100" dist="38100" dir="2700000" algn="tl">
                    <a:srgbClr val="C0C0C0"/>
                  </a:outerShdw>
                </a:effectLst>
              </a:rPr>
              <a:t>以教學範本為例</a:t>
            </a:r>
            <a:r>
              <a:rPr lang="en-US" altLang="zh-TW" dirty="0" smtClean="0">
                <a:solidFill>
                  <a:schemeClr val="tx1"/>
                </a:solidFill>
                <a:effectLst>
                  <a:outerShdw blurRad="38100" dist="38100" dir="2700000" algn="tl">
                    <a:srgbClr val="C0C0C0"/>
                  </a:outerShdw>
                </a:effectLst>
              </a:rPr>
              <a:t>(</a:t>
            </a:r>
            <a:r>
              <a:rPr lang="zh-TW" altLang="en-US" smtClean="0">
                <a:solidFill>
                  <a:schemeClr val="tx1"/>
                </a:solidFill>
                <a:effectLst>
                  <a:outerShdw blurRad="38100" dist="38100" dir="2700000" algn="tl">
                    <a:srgbClr val="C0C0C0"/>
                  </a:outerShdw>
                </a:effectLst>
              </a:rPr>
              <a:t>客戶編碼</a:t>
            </a:r>
            <a:r>
              <a:rPr lang="en-US" altLang="zh-TW" dirty="0" smtClean="0">
                <a:solidFill>
                  <a:schemeClr val="tx1"/>
                </a:solidFill>
                <a:effectLst>
                  <a:outerShdw blurRad="38100" dist="38100" dir="2700000" algn="tl">
                    <a:srgbClr val="C0C0C0"/>
                  </a:outerShdw>
                </a:effectLst>
              </a:rPr>
              <a:t>4</a:t>
            </a:r>
            <a:r>
              <a:rPr lang="zh-TW" altLang="en-US" smtClean="0">
                <a:solidFill>
                  <a:schemeClr val="tx1"/>
                </a:solidFill>
                <a:effectLst>
                  <a:outerShdw blurRad="38100" dist="38100" dir="2700000" algn="tl">
                    <a:srgbClr val="C0C0C0"/>
                  </a:outerShdw>
                </a:effectLst>
              </a:rPr>
              <a:t>碼</a:t>
            </a:r>
            <a:r>
              <a:rPr lang="en-US" altLang="zh-TW" dirty="0" smtClean="0">
                <a:solidFill>
                  <a:schemeClr val="tx1"/>
                </a:solidFill>
                <a:effectLst>
                  <a:outerShdw blurRad="38100" dist="38100" dir="2700000" algn="tl">
                    <a:srgbClr val="C0C0C0"/>
                  </a:outerShdw>
                </a:effectLst>
              </a:rPr>
              <a:t>)</a:t>
            </a:r>
            <a:r>
              <a:rPr lang="zh-TW" altLang="en-US" smtClean="0">
                <a:solidFill>
                  <a:schemeClr val="tx1"/>
                </a:solidFill>
                <a:effectLst>
                  <a:outerShdw blurRad="38100" dist="38100" dir="2700000" algn="tl">
                    <a:srgbClr val="C0C0C0"/>
                  </a:outerShdw>
                </a:effectLst>
              </a:rPr>
              <a:t>：</a:t>
            </a:r>
            <a:endParaRPr lang="zh-TW" altLang="en-US" sz="2400" smtClean="0">
              <a:solidFill>
                <a:schemeClr val="tx1"/>
              </a:solidFill>
              <a:effectLst>
                <a:outerShdw blurRad="38100" dist="38100" dir="2700000" algn="tl">
                  <a:srgbClr val="C0C0C0"/>
                </a:outerShdw>
              </a:effectLst>
            </a:endParaRPr>
          </a:p>
        </p:txBody>
      </p:sp>
      <p:sp>
        <p:nvSpPr>
          <p:cNvPr id="45060" name="AutoShape 4"/>
          <p:cNvSpPr>
            <a:spLocks noChangeArrowheads="1"/>
          </p:cNvSpPr>
          <p:nvPr/>
        </p:nvSpPr>
        <p:spPr bwMode="auto">
          <a:xfrm>
            <a:off x="1476375" y="3860800"/>
            <a:ext cx="1366838" cy="7921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ea typeface="標楷體" pitchFamily="65" charset="-120"/>
              </a:rPr>
              <a:t>第</a:t>
            </a:r>
            <a:r>
              <a:rPr lang="en-US" altLang="zh-TW" sz="2000">
                <a:ea typeface="標楷體" pitchFamily="65" charset="-120"/>
              </a:rPr>
              <a:t>1</a:t>
            </a:r>
            <a:r>
              <a:rPr lang="zh-TW" altLang="en-US" sz="2000">
                <a:ea typeface="標楷體" pitchFamily="65" charset="-120"/>
              </a:rPr>
              <a:t>碼</a:t>
            </a:r>
          </a:p>
          <a:p>
            <a:pPr algn="ctr"/>
            <a:r>
              <a:rPr lang="en-US" altLang="zh-TW" sz="2000">
                <a:ea typeface="標楷體" pitchFamily="65" charset="-120"/>
              </a:rPr>
              <a:t>X</a:t>
            </a:r>
          </a:p>
        </p:txBody>
      </p:sp>
      <p:sp>
        <p:nvSpPr>
          <p:cNvPr id="45062" name="AutoShape 6"/>
          <p:cNvSpPr>
            <a:spLocks noChangeArrowheads="1"/>
          </p:cNvSpPr>
          <p:nvPr/>
        </p:nvSpPr>
        <p:spPr bwMode="auto">
          <a:xfrm>
            <a:off x="3635375" y="3860800"/>
            <a:ext cx="1366838" cy="7921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ea typeface="標楷體" pitchFamily="65" charset="-120"/>
              </a:rPr>
              <a:t>第</a:t>
            </a:r>
            <a:r>
              <a:rPr lang="en-US" altLang="zh-TW" sz="2000">
                <a:ea typeface="標楷體" pitchFamily="65" charset="-120"/>
              </a:rPr>
              <a:t>2~4</a:t>
            </a:r>
            <a:r>
              <a:rPr lang="zh-TW" altLang="en-US" sz="2000">
                <a:ea typeface="標楷體" pitchFamily="65" charset="-120"/>
              </a:rPr>
              <a:t>碼</a:t>
            </a:r>
          </a:p>
          <a:p>
            <a:pPr algn="ctr"/>
            <a:r>
              <a:rPr lang="en-US" altLang="zh-TW" sz="2000">
                <a:ea typeface="標楷體" pitchFamily="65" charset="-120"/>
              </a:rPr>
              <a:t>XXX</a:t>
            </a:r>
          </a:p>
        </p:txBody>
      </p:sp>
      <p:sp>
        <p:nvSpPr>
          <p:cNvPr id="45063" name="AutoShape 7"/>
          <p:cNvSpPr>
            <a:spLocks noChangeArrowheads="1"/>
          </p:cNvSpPr>
          <p:nvPr/>
        </p:nvSpPr>
        <p:spPr bwMode="auto">
          <a:xfrm>
            <a:off x="6156325" y="3860800"/>
            <a:ext cx="1366838" cy="7921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ea typeface="標楷體" pitchFamily="65" charset="-120"/>
              </a:rPr>
              <a:t>範例</a:t>
            </a:r>
          </a:p>
          <a:p>
            <a:pPr algn="ctr"/>
            <a:r>
              <a:rPr lang="en-US" altLang="zh-TW" sz="2000">
                <a:ea typeface="標楷體" pitchFamily="65" charset="-120"/>
              </a:rPr>
              <a:t>XXXX</a:t>
            </a:r>
          </a:p>
        </p:txBody>
      </p:sp>
      <p:sp>
        <p:nvSpPr>
          <p:cNvPr id="45064" name="AutoShape 8"/>
          <p:cNvSpPr>
            <a:spLocks noChangeArrowheads="1"/>
          </p:cNvSpPr>
          <p:nvPr/>
        </p:nvSpPr>
        <p:spPr bwMode="auto">
          <a:xfrm>
            <a:off x="1331913" y="5013325"/>
            <a:ext cx="1728787" cy="576263"/>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1  </a:t>
            </a:r>
            <a:r>
              <a:rPr lang="zh-TW" altLang="en-US" sz="2000">
                <a:effectLst>
                  <a:outerShdw blurRad="38100" dist="38100" dir="2700000" algn="tl">
                    <a:srgbClr val="FFFFFF"/>
                  </a:outerShdw>
                </a:effectLst>
                <a:ea typeface="標楷體" pitchFamily="65" charset="-120"/>
              </a:rPr>
              <a:t>國內客戶</a:t>
            </a:r>
          </a:p>
        </p:txBody>
      </p:sp>
      <p:sp>
        <p:nvSpPr>
          <p:cNvPr id="45065" name="AutoShape 9"/>
          <p:cNvSpPr>
            <a:spLocks noChangeArrowheads="1"/>
          </p:cNvSpPr>
          <p:nvPr/>
        </p:nvSpPr>
        <p:spPr bwMode="auto">
          <a:xfrm>
            <a:off x="1331913" y="5805488"/>
            <a:ext cx="1728787" cy="576262"/>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2  </a:t>
            </a:r>
            <a:r>
              <a:rPr lang="zh-TW" altLang="en-US" sz="2000">
                <a:effectLst>
                  <a:outerShdw blurRad="38100" dist="38100" dir="2700000" algn="tl">
                    <a:srgbClr val="FFFFFF"/>
                  </a:outerShdw>
                </a:effectLst>
                <a:ea typeface="標楷體" pitchFamily="65" charset="-120"/>
              </a:rPr>
              <a:t>國外客戶</a:t>
            </a:r>
          </a:p>
        </p:txBody>
      </p:sp>
      <p:sp>
        <p:nvSpPr>
          <p:cNvPr id="45066" name="AutoShape 10"/>
          <p:cNvSpPr>
            <a:spLocks noChangeArrowheads="1"/>
          </p:cNvSpPr>
          <p:nvPr/>
        </p:nvSpPr>
        <p:spPr bwMode="auto">
          <a:xfrm>
            <a:off x="3563938" y="5013325"/>
            <a:ext cx="1584325" cy="576263"/>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流水號</a:t>
            </a:r>
          </a:p>
        </p:txBody>
      </p:sp>
      <p:sp>
        <p:nvSpPr>
          <p:cNvPr id="45067" name="AutoShape 11"/>
          <p:cNvSpPr>
            <a:spLocks noChangeArrowheads="1"/>
          </p:cNvSpPr>
          <p:nvPr/>
        </p:nvSpPr>
        <p:spPr bwMode="auto">
          <a:xfrm>
            <a:off x="3563938" y="5805488"/>
            <a:ext cx="1584325" cy="576262"/>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流水號</a:t>
            </a:r>
          </a:p>
        </p:txBody>
      </p:sp>
      <p:sp>
        <p:nvSpPr>
          <p:cNvPr id="45068" name="AutoShape 12"/>
          <p:cNvSpPr>
            <a:spLocks noChangeArrowheads="1"/>
          </p:cNvSpPr>
          <p:nvPr/>
        </p:nvSpPr>
        <p:spPr bwMode="auto">
          <a:xfrm>
            <a:off x="6156325" y="4868863"/>
            <a:ext cx="1439863" cy="720725"/>
          </a:xfrm>
          <a:prstGeom prst="roundRect">
            <a:avLst>
              <a:gd name="adj" fmla="val 16667"/>
            </a:avLst>
          </a:prstGeom>
          <a:gradFill rotWithShape="1">
            <a:gsLst>
              <a:gs pos="0">
                <a:srgbClr val="99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1001</a:t>
            </a:r>
          </a:p>
          <a:p>
            <a:pPr algn="ctr">
              <a:defRPr/>
            </a:pPr>
            <a:r>
              <a:rPr lang="en-US" altLang="zh-TW" sz="2000" dirty="0">
                <a:effectLst>
                  <a:outerShdw blurRad="38100" dist="38100" dir="2700000" algn="tl">
                    <a:srgbClr val="FFFFFF"/>
                  </a:outerShdw>
                </a:effectLst>
                <a:ea typeface="標楷體" pitchFamily="65" charset="-120"/>
              </a:rPr>
              <a:t>1002</a:t>
            </a:r>
          </a:p>
        </p:txBody>
      </p:sp>
      <p:sp>
        <p:nvSpPr>
          <p:cNvPr id="45069" name="AutoShape 13"/>
          <p:cNvSpPr>
            <a:spLocks noChangeArrowheads="1"/>
          </p:cNvSpPr>
          <p:nvPr/>
        </p:nvSpPr>
        <p:spPr bwMode="auto">
          <a:xfrm>
            <a:off x="6156325" y="5805488"/>
            <a:ext cx="1439863" cy="720725"/>
          </a:xfrm>
          <a:prstGeom prst="roundRect">
            <a:avLst>
              <a:gd name="adj" fmla="val 16667"/>
            </a:avLst>
          </a:prstGeom>
          <a:gradFill rotWithShape="1">
            <a:gsLst>
              <a:gs pos="0">
                <a:srgbClr val="99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2001</a:t>
            </a:r>
          </a:p>
          <a:p>
            <a:pPr algn="ctr">
              <a:defRPr/>
            </a:pPr>
            <a:r>
              <a:rPr lang="en-US" altLang="zh-TW" sz="2000" dirty="0">
                <a:effectLst>
                  <a:outerShdw blurRad="38100" dist="38100" dir="2700000" algn="tl">
                    <a:srgbClr val="FFFFFF"/>
                  </a:outerShdw>
                </a:effectLst>
                <a:ea typeface="標楷體" pitchFamily="65" charset="-120"/>
              </a:rPr>
              <a:t>2002</a:t>
            </a:r>
          </a:p>
        </p:txBody>
      </p:sp>
      <p:sp>
        <p:nvSpPr>
          <p:cNvPr id="45070" name="Line 14"/>
          <p:cNvSpPr>
            <a:spLocks noChangeShapeType="1"/>
          </p:cNvSpPr>
          <p:nvPr/>
        </p:nvSpPr>
        <p:spPr bwMode="auto">
          <a:xfrm>
            <a:off x="3059113" y="5300663"/>
            <a:ext cx="504825"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5071" name="Line 15"/>
          <p:cNvSpPr>
            <a:spLocks noChangeShapeType="1"/>
          </p:cNvSpPr>
          <p:nvPr/>
        </p:nvSpPr>
        <p:spPr bwMode="auto">
          <a:xfrm flipH="1">
            <a:off x="5148263" y="5300663"/>
            <a:ext cx="1008062"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5072" name="Line 16"/>
          <p:cNvSpPr>
            <a:spLocks noChangeShapeType="1"/>
          </p:cNvSpPr>
          <p:nvPr/>
        </p:nvSpPr>
        <p:spPr bwMode="auto">
          <a:xfrm flipH="1">
            <a:off x="5148263" y="6092825"/>
            <a:ext cx="1008062"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5073" name="Line 17"/>
          <p:cNvSpPr>
            <a:spLocks noChangeShapeType="1"/>
          </p:cNvSpPr>
          <p:nvPr/>
        </p:nvSpPr>
        <p:spPr bwMode="auto">
          <a:xfrm flipH="1">
            <a:off x="5003800" y="4292600"/>
            <a:ext cx="1152525"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5074" name="Line 18"/>
          <p:cNvSpPr>
            <a:spLocks noChangeShapeType="1"/>
          </p:cNvSpPr>
          <p:nvPr/>
        </p:nvSpPr>
        <p:spPr bwMode="auto">
          <a:xfrm flipH="1">
            <a:off x="2843213" y="4292600"/>
            <a:ext cx="792162"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5075" name="Line 19"/>
          <p:cNvSpPr>
            <a:spLocks noChangeShapeType="1"/>
          </p:cNvSpPr>
          <p:nvPr/>
        </p:nvSpPr>
        <p:spPr bwMode="auto">
          <a:xfrm flipH="1">
            <a:off x="3059113" y="6092825"/>
            <a:ext cx="504825"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10629">
                                            <p:txEl>
                                              <p:pRg st="0" end="0"/>
                                            </p:txEl>
                                          </p:spTgt>
                                        </p:tgtEl>
                                        <p:attrNameLst>
                                          <p:attrName>style.visibility</p:attrName>
                                        </p:attrNameLst>
                                      </p:cBhvr>
                                      <p:to>
                                        <p:strVal val="visible"/>
                                      </p:to>
                                    </p:set>
                                    <p:animEffect transition="in" filter="blinds(horizontal)">
                                      <p:cBhvr>
                                        <p:cTn id="11" dur="500"/>
                                        <p:tgtEl>
                                          <p:spTgt spid="410629">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10629">
                                            <p:txEl>
                                              <p:pRg st="1" end="1"/>
                                            </p:txEl>
                                          </p:spTgt>
                                        </p:tgtEl>
                                        <p:attrNameLst>
                                          <p:attrName>style.visibility</p:attrName>
                                        </p:attrNameLst>
                                      </p:cBhvr>
                                      <p:to>
                                        <p:strVal val="visible"/>
                                      </p:to>
                                    </p:set>
                                    <p:animEffect transition="in" filter="blinds(horizontal)">
                                      <p:cBhvr>
                                        <p:cTn id="15" dur="500"/>
                                        <p:tgtEl>
                                          <p:spTgt spid="410629">
                                            <p:txEl>
                                              <p:pRg st="1" end="1"/>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45060"/>
                                        </p:tgtEl>
                                        <p:attrNameLst>
                                          <p:attrName>style.visibility</p:attrName>
                                        </p:attrNameLst>
                                      </p:cBhvr>
                                      <p:to>
                                        <p:strVal val="visible"/>
                                      </p:to>
                                    </p:set>
                                    <p:animEffect transition="in" filter="blinds(horizontal)">
                                      <p:cBhvr>
                                        <p:cTn id="19" dur="500"/>
                                        <p:tgtEl>
                                          <p:spTgt spid="45060"/>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5074"/>
                                        </p:tgtEl>
                                        <p:attrNameLst>
                                          <p:attrName>style.visibility</p:attrName>
                                        </p:attrNameLst>
                                      </p:cBhvr>
                                      <p:to>
                                        <p:strVal val="visible"/>
                                      </p:to>
                                    </p:set>
                                    <p:animEffect transition="in" filter="dissolve">
                                      <p:cBhvr>
                                        <p:cTn id="23" dur="500"/>
                                        <p:tgtEl>
                                          <p:spTgt spid="45074"/>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45062"/>
                                        </p:tgtEl>
                                        <p:attrNameLst>
                                          <p:attrName>style.visibility</p:attrName>
                                        </p:attrNameLst>
                                      </p:cBhvr>
                                      <p:to>
                                        <p:strVal val="visible"/>
                                      </p:to>
                                    </p:set>
                                    <p:animEffect transition="in" filter="blinds(horizontal)">
                                      <p:cBhvr>
                                        <p:cTn id="27" dur="500"/>
                                        <p:tgtEl>
                                          <p:spTgt spid="45062"/>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45073"/>
                                        </p:tgtEl>
                                        <p:attrNameLst>
                                          <p:attrName>style.visibility</p:attrName>
                                        </p:attrNameLst>
                                      </p:cBhvr>
                                      <p:to>
                                        <p:strVal val="visible"/>
                                      </p:to>
                                    </p:set>
                                    <p:animEffect transition="in" filter="box(in)">
                                      <p:cBhvr>
                                        <p:cTn id="31" dur="500"/>
                                        <p:tgtEl>
                                          <p:spTgt spid="45073"/>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45063"/>
                                        </p:tgtEl>
                                        <p:attrNameLst>
                                          <p:attrName>style.visibility</p:attrName>
                                        </p:attrNameLst>
                                      </p:cBhvr>
                                      <p:to>
                                        <p:strVal val="visible"/>
                                      </p:to>
                                    </p:set>
                                    <p:animEffect transition="in" filter="blinds(horizontal)">
                                      <p:cBhvr>
                                        <p:cTn id="35" dur="500"/>
                                        <p:tgtEl>
                                          <p:spTgt spid="4506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5" fill="hold" grpId="0" nodeType="clickEffect">
                                  <p:stCondLst>
                                    <p:cond delay="0"/>
                                  </p:stCondLst>
                                  <p:childTnLst>
                                    <p:set>
                                      <p:cBhvr>
                                        <p:cTn id="39" dur="1" fill="hold">
                                          <p:stCondLst>
                                            <p:cond delay="0"/>
                                          </p:stCondLst>
                                        </p:cTn>
                                        <p:tgtEl>
                                          <p:spTgt spid="45064"/>
                                        </p:tgtEl>
                                        <p:attrNameLst>
                                          <p:attrName>style.visibility</p:attrName>
                                        </p:attrNameLst>
                                      </p:cBhvr>
                                      <p:to>
                                        <p:strVal val="visible"/>
                                      </p:to>
                                    </p:set>
                                    <p:animEffect transition="in" filter="blinds(vertical)">
                                      <p:cBhvr>
                                        <p:cTn id="40" dur="2000"/>
                                        <p:tgtEl>
                                          <p:spTgt spid="45064"/>
                                        </p:tgtEl>
                                      </p:cBhvr>
                                    </p:animEffect>
                                  </p:childTnLst>
                                </p:cTn>
                              </p:par>
                            </p:childTnLst>
                          </p:cTn>
                        </p:par>
                        <p:par>
                          <p:cTn id="41" fill="hold" nodeType="afterGroup">
                            <p:stCondLst>
                              <p:cond delay="2000"/>
                            </p:stCondLst>
                            <p:childTnLst>
                              <p:par>
                                <p:cTn id="42" presetID="3" presetClass="entr" presetSubtype="5" fill="hold" grpId="0" nodeType="afterEffect">
                                  <p:stCondLst>
                                    <p:cond delay="0"/>
                                  </p:stCondLst>
                                  <p:childTnLst>
                                    <p:set>
                                      <p:cBhvr>
                                        <p:cTn id="43" dur="1" fill="hold">
                                          <p:stCondLst>
                                            <p:cond delay="0"/>
                                          </p:stCondLst>
                                        </p:cTn>
                                        <p:tgtEl>
                                          <p:spTgt spid="45065"/>
                                        </p:tgtEl>
                                        <p:attrNameLst>
                                          <p:attrName>style.visibility</p:attrName>
                                        </p:attrNameLst>
                                      </p:cBhvr>
                                      <p:to>
                                        <p:strVal val="visible"/>
                                      </p:to>
                                    </p:set>
                                    <p:animEffect transition="in" filter="blinds(vertical)">
                                      <p:cBhvr>
                                        <p:cTn id="44" dur="2000"/>
                                        <p:tgtEl>
                                          <p:spTgt spid="4506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45070"/>
                                        </p:tgtEl>
                                        <p:attrNameLst>
                                          <p:attrName>style.visibility</p:attrName>
                                        </p:attrNameLst>
                                      </p:cBhvr>
                                      <p:to>
                                        <p:strVal val="visible"/>
                                      </p:to>
                                    </p:set>
                                    <p:animEffect transition="in" filter="blinds(vertical)">
                                      <p:cBhvr>
                                        <p:cTn id="49" dur="500"/>
                                        <p:tgtEl>
                                          <p:spTgt spid="45070"/>
                                        </p:tgtEl>
                                      </p:cBhvr>
                                    </p:animEffect>
                                  </p:childTnLst>
                                </p:cTn>
                              </p:par>
                            </p:childTnLst>
                          </p:cTn>
                        </p:par>
                        <p:par>
                          <p:cTn id="50" fill="hold" nodeType="afterGroup">
                            <p:stCondLst>
                              <p:cond delay="500"/>
                            </p:stCondLst>
                            <p:childTnLst>
                              <p:par>
                                <p:cTn id="51" presetID="3" presetClass="entr" presetSubtype="5" fill="hold" grpId="0" nodeType="afterEffect">
                                  <p:stCondLst>
                                    <p:cond delay="0"/>
                                  </p:stCondLst>
                                  <p:childTnLst>
                                    <p:set>
                                      <p:cBhvr>
                                        <p:cTn id="52" dur="1" fill="hold">
                                          <p:stCondLst>
                                            <p:cond delay="0"/>
                                          </p:stCondLst>
                                        </p:cTn>
                                        <p:tgtEl>
                                          <p:spTgt spid="45075"/>
                                        </p:tgtEl>
                                        <p:attrNameLst>
                                          <p:attrName>style.visibility</p:attrName>
                                        </p:attrNameLst>
                                      </p:cBhvr>
                                      <p:to>
                                        <p:strVal val="visible"/>
                                      </p:to>
                                    </p:set>
                                    <p:animEffect transition="in" filter="blinds(vertical)">
                                      <p:cBhvr>
                                        <p:cTn id="53" dur="500"/>
                                        <p:tgtEl>
                                          <p:spTgt spid="45075"/>
                                        </p:tgtEl>
                                      </p:cBhvr>
                                    </p:animEffect>
                                  </p:childTnLst>
                                </p:cTn>
                              </p:par>
                            </p:childTnLst>
                          </p:cTn>
                        </p:par>
                        <p:par>
                          <p:cTn id="54" fill="hold" nodeType="afterGroup">
                            <p:stCondLst>
                              <p:cond delay="1000"/>
                            </p:stCondLst>
                            <p:childTnLst>
                              <p:par>
                                <p:cTn id="55" presetID="3" presetClass="entr" presetSubtype="10" fill="hold" grpId="0" nodeType="afterEffect">
                                  <p:stCondLst>
                                    <p:cond delay="0"/>
                                  </p:stCondLst>
                                  <p:childTnLst>
                                    <p:set>
                                      <p:cBhvr>
                                        <p:cTn id="56" dur="1" fill="hold">
                                          <p:stCondLst>
                                            <p:cond delay="0"/>
                                          </p:stCondLst>
                                        </p:cTn>
                                        <p:tgtEl>
                                          <p:spTgt spid="45066"/>
                                        </p:tgtEl>
                                        <p:attrNameLst>
                                          <p:attrName>style.visibility</p:attrName>
                                        </p:attrNameLst>
                                      </p:cBhvr>
                                      <p:to>
                                        <p:strVal val="visible"/>
                                      </p:to>
                                    </p:set>
                                    <p:animEffect transition="in" filter="blinds(horizontal)">
                                      <p:cBhvr>
                                        <p:cTn id="57" dur="2000"/>
                                        <p:tgtEl>
                                          <p:spTgt spid="45066"/>
                                        </p:tgtEl>
                                      </p:cBhvr>
                                    </p:animEffect>
                                  </p:childTnLst>
                                </p:cTn>
                              </p:par>
                            </p:childTnLst>
                          </p:cTn>
                        </p:par>
                        <p:par>
                          <p:cTn id="58" fill="hold" nodeType="afterGroup">
                            <p:stCondLst>
                              <p:cond delay="3000"/>
                            </p:stCondLst>
                            <p:childTnLst>
                              <p:par>
                                <p:cTn id="59" presetID="3" presetClass="entr" presetSubtype="10" fill="hold" grpId="0" nodeType="afterEffect">
                                  <p:stCondLst>
                                    <p:cond delay="0"/>
                                  </p:stCondLst>
                                  <p:childTnLst>
                                    <p:set>
                                      <p:cBhvr>
                                        <p:cTn id="60" dur="1" fill="hold">
                                          <p:stCondLst>
                                            <p:cond delay="0"/>
                                          </p:stCondLst>
                                        </p:cTn>
                                        <p:tgtEl>
                                          <p:spTgt spid="45067"/>
                                        </p:tgtEl>
                                        <p:attrNameLst>
                                          <p:attrName>style.visibility</p:attrName>
                                        </p:attrNameLst>
                                      </p:cBhvr>
                                      <p:to>
                                        <p:strVal val="visible"/>
                                      </p:to>
                                    </p:set>
                                    <p:animEffect transition="in" filter="blinds(horizontal)">
                                      <p:cBhvr>
                                        <p:cTn id="61" dur="2000"/>
                                        <p:tgtEl>
                                          <p:spTgt spid="4506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5" fill="hold" grpId="0" nodeType="clickEffect">
                                  <p:stCondLst>
                                    <p:cond delay="0"/>
                                  </p:stCondLst>
                                  <p:childTnLst>
                                    <p:set>
                                      <p:cBhvr>
                                        <p:cTn id="65" dur="1" fill="hold">
                                          <p:stCondLst>
                                            <p:cond delay="0"/>
                                          </p:stCondLst>
                                        </p:cTn>
                                        <p:tgtEl>
                                          <p:spTgt spid="45071"/>
                                        </p:tgtEl>
                                        <p:attrNameLst>
                                          <p:attrName>style.visibility</p:attrName>
                                        </p:attrNameLst>
                                      </p:cBhvr>
                                      <p:to>
                                        <p:strVal val="visible"/>
                                      </p:to>
                                    </p:set>
                                    <p:animEffect transition="in" filter="blinds(vertical)">
                                      <p:cBhvr>
                                        <p:cTn id="66" dur="500"/>
                                        <p:tgtEl>
                                          <p:spTgt spid="45071"/>
                                        </p:tgtEl>
                                      </p:cBhvr>
                                    </p:animEffect>
                                  </p:childTnLst>
                                </p:cTn>
                              </p:par>
                            </p:childTnLst>
                          </p:cTn>
                        </p:par>
                        <p:par>
                          <p:cTn id="67" fill="hold" nodeType="afterGroup">
                            <p:stCondLst>
                              <p:cond delay="500"/>
                            </p:stCondLst>
                            <p:childTnLst>
                              <p:par>
                                <p:cTn id="68" presetID="3" presetClass="entr" presetSubtype="5" fill="hold" grpId="0" nodeType="afterEffect">
                                  <p:stCondLst>
                                    <p:cond delay="0"/>
                                  </p:stCondLst>
                                  <p:childTnLst>
                                    <p:set>
                                      <p:cBhvr>
                                        <p:cTn id="69" dur="1" fill="hold">
                                          <p:stCondLst>
                                            <p:cond delay="0"/>
                                          </p:stCondLst>
                                        </p:cTn>
                                        <p:tgtEl>
                                          <p:spTgt spid="45072"/>
                                        </p:tgtEl>
                                        <p:attrNameLst>
                                          <p:attrName>style.visibility</p:attrName>
                                        </p:attrNameLst>
                                      </p:cBhvr>
                                      <p:to>
                                        <p:strVal val="visible"/>
                                      </p:to>
                                    </p:set>
                                    <p:animEffect transition="in" filter="blinds(vertical)">
                                      <p:cBhvr>
                                        <p:cTn id="70" dur="500"/>
                                        <p:tgtEl>
                                          <p:spTgt spid="45072"/>
                                        </p:tgtEl>
                                      </p:cBhvr>
                                    </p:animEffect>
                                  </p:childTnLst>
                                </p:cTn>
                              </p:par>
                            </p:childTnLst>
                          </p:cTn>
                        </p:par>
                        <p:par>
                          <p:cTn id="71" fill="hold" nodeType="afterGroup">
                            <p:stCondLst>
                              <p:cond delay="1000"/>
                            </p:stCondLst>
                            <p:childTnLst>
                              <p:par>
                                <p:cTn id="72" presetID="3" presetClass="entr" presetSubtype="5" fill="hold" grpId="0" nodeType="afterEffect">
                                  <p:stCondLst>
                                    <p:cond delay="0"/>
                                  </p:stCondLst>
                                  <p:childTnLst>
                                    <p:set>
                                      <p:cBhvr>
                                        <p:cTn id="73" dur="1" fill="hold">
                                          <p:stCondLst>
                                            <p:cond delay="0"/>
                                          </p:stCondLst>
                                        </p:cTn>
                                        <p:tgtEl>
                                          <p:spTgt spid="45068"/>
                                        </p:tgtEl>
                                        <p:attrNameLst>
                                          <p:attrName>style.visibility</p:attrName>
                                        </p:attrNameLst>
                                      </p:cBhvr>
                                      <p:to>
                                        <p:strVal val="visible"/>
                                      </p:to>
                                    </p:set>
                                    <p:animEffect transition="in" filter="blinds(vertical)">
                                      <p:cBhvr>
                                        <p:cTn id="74" dur="2000"/>
                                        <p:tgtEl>
                                          <p:spTgt spid="45068"/>
                                        </p:tgtEl>
                                      </p:cBhvr>
                                    </p:animEffect>
                                  </p:childTnLst>
                                </p:cTn>
                              </p:par>
                            </p:childTnLst>
                          </p:cTn>
                        </p:par>
                        <p:par>
                          <p:cTn id="75" fill="hold" nodeType="afterGroup">
                            <p:stCondLst>
                              <p:cond delay="3000"/>
                            </p:stCondLst>
                            <p:childTnLst>
                              <p:par>
                                <p:cTn id="76" presetID="3" presetClass="entr" presetSubtype="5" fill="hold" grpId="0" nodeType="afterEffect">
                                  <p:stCondLst>
                                    <p:cond delay="0"/>
                                  </p:stCondLst>
                                  <p:childTnLst>
                                    <p:set>
                                      <p:cBhvr>
                                        <p:cTn id="77" dur="1" fill="hold">
                                          <p:stCondLst>
                                            <p:cond delay="0"/>
                                          </p:stCondLst>
                                        </p:cTn>
                                        <p:tgtEl>
                                          <p:spTgt spid="45069"/>
                                        </p:tgtEl>
                                        <p:attrNameLst>
                                          <p:attrName>style.visibility</p:attrName>
                                        </p:attrNameLst>
                                      </p:cBhvr>
                                      <p:to>
                                        <p:strVal val="visible"/>
                                      </p:to>
                                    </p:set>
                                    <p:animEffect transition="in" filter="blinds(vertical)">
                                      <p:cBhvr>
                                        <p:cTn id="78" dur="2000"/>
                                        <p:tgtEl>
                                          <p:spTgt spid="45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45060" grpId="0" animBg="1"/>
      <p:bldP spid="45062" grpId="0" animBg="1"/>
      <p:bldP spid="45063" grpId="0" animBg="1"/>
      <p:bldP spid="45064" grpId="0" animBg="1"/>
      <p:bldP spid="45065" grpId="0" animBg="1"/>
      <p:bldP spid="45066" grpId="0" animBg="1"/>
      <p:bldP spid="45067" grpId="0" animBg="1"/>
      <p:bldP spid="45068" grpId="0" animBg="1"/>
      <p:bldP spid="45069" grpId="0" animBg="1"/>
      <p:bldP spid="45070" grpId="0" animBg="1"/>
      <p:bldP spid="45071" grpId="0" animBg="1"/>
      <p:bldP spid="45072" grpId="0" animBg="1"/>
      <p:bldP spid="45073" grpId="0" animBg="1"/>
      <p:bldP spid="45074" grpId="0" animBg="1"/>
      <p:bldP spid="450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475656" y="2420888"/>
            <a:ext cx="6264696" cy="442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投影片編號版面配置區 5"/>
          <p:cNvSpPr>
            <a:spLocks noGrp="1"/>
          </p:cNvSpPr>
          <p:nvPr>
            <p:ph type="sldNum" sz="quarter" idx="10"/>
          </p:nvPr>
        </p:nvSpPr>
        <p:spPr/>
        <p:txBody>
          <a:bodyPr/>
          <a:lstStyle/>
          <a:p>
            <a:pPr>
              <a:defRPr/>
            </a:pPr>
            <a:fld id="{635C56A9-C87C-4850-AAC3-E7586A59EE3C}" type="slidenum">
              <a:rPr lang="zh-TW" altLang="en-US"/>
              <a:pPr>
                <a:defRPr/>
              </a:pPr>
              <a:t>22</a:t>
            </a:fld>
            <a:endParaRPr lang="en-US" altLang="zh-TW"/>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客戶編號規則 </a:t>
            </a:r>
            <a:r>
              <a:rPr lang="en-US" altLang="zh-TW" b="1" i="1" dirty="0" smtClean="0">
                <a:effectLst>
                  <a:outerShdw blurRad="38100" dist="38100" dir="2700000" algn="tl">
                    <a:srgbClr val="C0C0C0"/>
                  </a:outerShdw>
                </a:effectLst>
              </a:rPr>
              <a:t>(Cont.)</a:t>
            </a:r>
            <a:endParaRPr lang="zh-TW" altLang="en-US" b="1" i="1" smtClean="0">
              <a:effectLst>
                <a:outerShdw blurRad="38100" dist="38100" dir="2700000" algn="tl">
                  <a:srgbClr val="C0C0C0"/>
                </a:outerShdw>
              </a:effectLst>
            </a:endParaRPr>
          </a:p>
        </p:txBody>
      </p:sp>
      <p:sp>
        <p:nvSpPr>
          <p:cNvPr id="47125" name="Rectangle 21"/>
          <p:cNvSpPr>
            <a:spLocks noChangeArrowheads="1"/>
          </p:cNvSpPr>
          <p:nvPr/>
        </p:nvSpPr>
        <p:spPr bwMode="auto">
          <a:xfrm>
            <a:off x="1499916" y="2782889"/>
            <a:ext cx="1439862" cy="25558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47126" name="Rectangle 22"/>
          <p:cNvSpPr>
            <a:spLocks noChangeArrowheads="1"/>
          </p:cNvSpPr>
          <p:nvPr/>
        </p:nvSpPr>
        <p:spPr bwMode="auto">
          <a:xfrm>
            <a:off x="1499916" y="3195638"/>
            <a:ext cx="1439862"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47127" name="AutoShape 6"/>
          <p:cNvSpPr>
            <a:spLocks noChangeArrowheads="1"/>
          </p:cNvSpPr>
          <p:nvPr/>
        </p:nvSpPr>
        <p:spPr bwMode="auto">
          <a:xfrm>
            <a:off x="3384042" y="2906713"/>
            <a:ext cx="1223962" cy="504825"/>
          </a:xfrm>
          <a:prstGeom prst="wedgeRoundRectCallout">
            <a:avLst>
              <a:gd name="adj1" fmla="val -83852"/>
              <a:gd name="adj2" fmla="val -55347"/>
              <a:gd name="adj3" fmla="val 16667"/>
            </a:avLst>
          </a:prstGeom>
          <a:gradFill rotWithShape="1">
            <a:gsLst>
              <a:gs pos="0">
                <a:srgbClr val="FF99CC"/>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dirty="0">
                <a:ea typeface="標楷體" pitchFamily="65" charset="-120"/>
              </a:rPr>
              <a:t>第一階</a:t>
            </a:r>
          </a:p>
        </p:txBody>
      </p:sp>
      <p:sp>
        <p:nvSpPr>
          <p:cNvPr id="47128" name="Rectangle 24"/>
          <p:cNvSpPr>
            <a:spLocks noChangeArrowheads="1"/>
          </p:cNvSpPr>
          <p:nvPr/>
        </p:nvSpPr>
        <p:spPr bwMode="auto">
          <a:xfrm>
            <a:off x="1804616" y="3005138"/>
            <a:ext cx="1439863"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47129" name="Rectangle 25"/>
          <p:cNvSpPr>
            <a:spLocks noChangeArrowheads="1"/>
          </p:cNvSpPr>
          <p:nvPr/>
        </p:nvSpPr>
        <p:spPr bwMode="auto">
          <a:xfrm>
            <a:off x="1811859" y="3393281"/>
            <a:ext cx="1439863"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47130" name="AutoShape 6"/>
          <p:cNvSpPr>
            <a:spLocks noChangeArrowheads="1"/>
          </p:cNvSpPr>
          <p:nvPr/>
        </p:nvSpPr>
        <p:spPr bwMode="auto">
          <a:xfrm>
            <a:off x="3023916" y="3808412"/>
            <a:ext cx="1223963" cy="504825"/>
          </a:xfrm>
          <a:prstGeom prst="wedgeRoundRectCallout">
            <a:avLst>
              <a:gd name="adj1" fmla="val -60375"/>
              <a:gd name="adj2" fmla="val -85847"/>
              <a:gd name="adj3" fmla="val 16667"/>
            </a:avLst>
          </a:prstGeom>
          <a:gradFill rotWithShape="1">
            <a:gsLst>
              <a:gs pos="0">
                <a:srgbClr val="CCFF99"/>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a:ea typeface="標楷體" pitchFamily="65" charset="-120"/>
              </a:rPr>
              <a:t>第二階</a:t>
            </a:r>
          </a:p>
        </p:txBody>
      </p:sp>
      <p:sp>
        <p:nvSpPr>
          <p:cNvPr id="47131" name="AutoShape 6"/>
          <p:cNvSpPr>
            <a:spLocks noChangeArrowheads="1"/>
          </p:cNvSpPr>
          <p:nvPr/>
        </p:nvSpPr>
        <p:spPr bwMode="auto">
          <a:xfrm>
            <a:off x="5724128" y="3005138"/>
            <a:ext cx="1800225" cy="792163"/>
          </a:xfrm>
          <a:prstGeom prst="wedgeRoundRectCallout">
            <a:avLst>
              <a:gd name="adj1" fmla="val -86773"/>
              <a:gd name="adj2" fmla="val 23347"/>
              <a:gd name="adj3" fmla="val 16667"/>
            </a:avLst>
          </a:prstGeom>
          <a:gradFill rotWithShape="1">
            <a:gsLst>
              <a:gs pos="0">
                <a:srgbClr val="FFFF66"/>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a:ea typeface="標楷體" pitchFamily="65" charset="-120"/>
              </a:rPr>
              <a:t>流水號</a:t>
            </a:r>
            <a:r>
              <a:rPr kumimoji="1" lang="en-US" altLang="zh-TW">
                <a:ea typeface="標楷體" pitchFamily="65" charset="-120"/>
              </a:rPr>
              <a:t>3</a:t>
            </a:r>
            <a:r>
              <a:rPr kumimoji="1" lang="zh-TW" altLang="en-US">
                <a:ea typeface="標楷體" pitchFamily="65" charset="-120"/>
              </a:rPr>
              <a:t>碼就設定</a:t>
            </a:r>
            <a:r>
              <a:rPr kumimoji="1" lang="en-US" altLang="zh-TW">
                <a:ea typeface="標楷體" pitchFamily="65" charset="-120"/>
              </a:rPr>
              <a:t>3</a:t>
            </a:r>
            <a:r>
              <a:rPr kumimoji="1" lang="zh-TW" altLang="en-US">
                <a:ea typeface="標楷體" pitchFamily="65" charset="-120"/>
              </a:rPr>
              <a:t>個 </a:t>
            </a:r>
            <a:r>
              <a:rPr kumimoji="1" lang="en-US" altLang="zh-TW">
                <a:ea typeface="標楷體" pitchFamily="65" charset="-120"/>
              </a:rPr>
              <a:t>“</a:t>
            </a:r>
            <a:r>
              <a:rPr kumimoji="1" lang="zh-TW" altLang="en-US">
                <a:latin typeface="Arial" pitchFamily="34" charset="0"/>
              </a:rPr>
              <a:t>＊</a:t>
            </a:r>
            <a:r>
              <a:rPr kumimoji="1" lang="en-US" altLang="zh-TW">
                <a:ea typeface="標楷體" pitchFamily="65" charset="-12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with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7125"/>
                                        </p:tgtEl>
                                        <p:attrNameLst>
                                          <p:attrName>style.visibility</p:attrName>
                                        </p:attrNameLst>
                                      </p:cBhvr>
                                      <p:to>
                                        <p:strVal val="visible"/>
                                      </p:to>
                                    </p:set>
                                    <p:animEffect transition="in" filter="dissolve">
                                      <p:cBhvr>
                                        <p:cTn id="16" dur="500"/>
                                        <p:tgtEl>
                                          <p:spTgt spid="47125"/>
                                        </p:tgtEl>
                                      </p:cBhvr>
                                    </p:animEffect>
                                  </p:childTnLst>
                                </p:cTn>
                              </p:par>
                            </p:childTnLst>
                          </p:cTn>
                        </p:par>
                        <p:par>
                          <p:cTn id="17" fill="hold" nodeType="afterGroup">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47126"/>
                                        </p:tgtEl>
                                        <p:attrNameLst>
                                          <p:attrName>style.visibility</p:attrName>
                                        </p:attrNameLst>
                                      </p:cBhvr>
                                      <p:to>
                                        <p:strVal val="visible"/>
                                      </p:to>
                                    </p:set>
                                    <p:animEffect transition="in" filter="checkerboard(across)">
                                      <p:cBhvr>
                                        <p:cTn id="20" dur="500"/>
                                        <p:tgtEl>
                                          <p:spTgt spid="47126"/>
                                        </p:tgtEl>
                                      </p:cBhvr>
                                    </p:animEffect>
                                  </p:childTnLst>
                                </p:cTn>
                              </p:par>
                            </p:childTnLst>
                          </p:cTn>
                        </p:par>
                        <p:par>
                          <p:cTn id="21" fill="hold" nodeType="afterGroup">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47127"/>
                                        </p:tgtEl>
                                        <p:attrNameLst>
                                          <p:attrName>style.visibility</p:attrName>
                                        </p:attrNameLst>
                                      </p:cBhvr>
                                      <p:to>
                                        <p:strVal val="visible"/>
                                      </p:to>
                                    </p:set>
                                    <p:animEffect transition="in" filter="blinds(horizontal)">
                                      <p:cBhvr>
                                        <p:cTn id="24" dur="500"/>
                                        <p:tgtEl>
                                          <p:spTgt spid="4712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xit" presetSubtype="16" fill="hold" grpId="1" nodeType="clickEffect">
                                  <p:stCondLst>
                                    <p:cond delay="0"/>
                                  </p:stCondLst>
                                  <p:childTnLst>
                                    <p:animEffect transition="out" filter="box(in)">
                                      <p:cBhvr>
                                        <p:cTn id="28" dur="500"/>
                                        <p:tgtEl>
                                          <p:spTgt spid="47125"/>
                                        </p:tgtEl>
                                      </p:cBhvr>
                                    </p:animEffect>
                                    <p:set>
                                      <p:cBhvr>
                                        <p:cTn id="29" dur="1" fill="hold">
                                          <p:stCondLst>
                                            <p:cond delay="499"/>
                                          </p:stCondLst>
                                        </p:cTn>
                                        <p:tgtEl>
                                          <p:spTgt spid="47125"/>
                                        </p:tgtEl>
                                        <p:attrNameLst>
                                          <p:attrName>style.visibility</p:attrName>
                                        </p:attrNameLst>
                                      </p:cBhvr>
                                      <p:to>
                                        <p:strVal val="hidden"/>
                                      </p:to>
                                    </p:set>
                                  </p:childTnLst>
                                </p:cTn>
                              </p:par>
                              <p:par>
                                <p:cTn id="30" presetID="4" presetClass="exit" presetSubtype="16" fill="hold" grpId="1" nodeType="withEffect">
                                  <p:stCondLst>
                                    <p:cond delay="0"/>
                                  </p:stCondLst>
                                  <p:childTnLst>
                                    <p:animEffect transition="out" filter="box(in)">
                                      <p:cBhvr>
                                        <p:cTn id="31" dur="500"/>
                                        <p:tgtEl>
                                          <p:spTgt spid="47126"/>
                                        </p:tgtEl>
                                      </p:cBhvr>
                                    </p:animEffect>
                                    <p:set>
                                      <p:cBhvr>
                                        <p:cTn id="32" dur="1" fill="hold">
                                          <p:stCondLst>
                                            <p:cond delay="499"/>
                                          </p:stCondLst>
                                        </p:cTn>
                                        <p:tgtEl>
                                          <p:spTgt spid="47126"/>
                                        </p:tgtEl>
                                        <p:attrNameLst>
                                          <p:attrName>style.visibility</p:attrName>
                                        </p:attrNameLst>
                                      </p:cBhvr>
                                      <p:to>
                                        <p:strVal val="hidden"/>
                                      </p:to>
                                    </p:set>
                                  </p:childTnLst>
                                </p:cTn>
                              </p:par>
                              <p:par>
                                <p:cTn id="33" presetID="4" presetClass="exit" presetSubtype="16" fill="hold" grpId="1" nodeType="withEffect">
                                  <p:stCondLst>
                                    <p:cond delay="0"/>
                                  </p:stCondLst>
                                  <p:childTnLst>
                                    <p:animEffect transition="out" filter="box(in)">
                                      <p:cBhvr>
                                        <p:cTn id="34" dur="500"/>
                                        <p:tgtEl>
                                          <p:spTgt spid="47127"/>
                                        </p:tgtEl>
                                      </p:cBhvr>
                                    </p:animEffect>
                                    <p:set>
                                      <p:cBhvr>
                                        <p:cTn id="35" dur="1" fill="hold">
                                          <p:stCondLst>
                                            <p:cond delay="499"/>
                                          </p:stCondLst>
                                        </p:cTn>
                                        <p:tgtEl>
                                          <p:spTgt spid="47127"/>
                                        </p:tgtEl>
                                        <p:attrNameLst>
                                          <p:attrName>style.visibility</p:attrName>
                                        </p:attrNameLst>
                                      </p:cBhvr>
                                      <p:to>
                                        <p:strVal val="hidden"/>
                                      </p:to>
                                    </p:set>
                                  </p:childTnLst>
                                </p:cTn>
                              </p:par>
                            </p:childTnLst>
                          </p:cTn>
                        </p:par>
                        <p:par>
                          <p:cTn id="36" fill="hold" nodeType="afterGroup">
                            <p:stCondLst>
                              <p:cond delay="500"/>
                            </p:stCondLst>
                            <p:childTnLst>
                              <p:par>
                                <p:cTn id="37" presetID="5" presetClass="entr" presetSubtype="10" fill="hold" grpId="0" nodeType="afterEffect">
                                  <p:stCondLst>
                                    <p:cond delay="0"/>
                                  </p:stCondLst>
                                  <p:childTnLst>
                                    <p:set>
                                      <p:cBhvr>
                                        <p:cTn id="38" dur="1" fill="hold">
                                          <p:stCondLst>
                                            <p:cond delay="0"/>
                                          </p:stCondLst>
                                        </p:cTn>
                                        <p:tgtEl>
                                          <p:spTgt spid="47128"/>
                                        </p:tgtEl>
                                        <p:attrNameLst>
                                          <p:attrName>style.visibility</p:attrName>
                                        </p:attrNameLst>
                                      </p:cBhvr>
                                      <p:to>
                                        <p:strVal val="visible"/>
                                      </p:to>
                                    </p:set>
                                    <p:animEffect transition="in" filter="checkerboard(across)">
                                      <p:cBhvr>
                                        <p:cTn id="39" dur="500"/>
                                        <p:tgtEl>
                                          <p:spTgt spid="47128"/>
                                        </p:tgtEl>
                                      </p:cBhvr>
                                    </p:animEffect>
                                  </p:childTnLst>
                                </p:cTn>
                              </p:par>
                            </p:childTnLst>
                          </p:cTn>
                        </p:par>
                        <p:par>
                          <p:cTn id="40" fill="hold" nodeType="afterGroup">
                            <p:stCondLst>
                              <p:cond delay="1000"/>
                            </p:stCondLst>
                            <p:childTnLst>
                              <p:par>
                                <p:cTn id="41" presetID="5" presetClass="entr" presetSubtype="10" fill="hold" grpId="0" nodeType="afterEffect">
                                  <p:stCondLst>
                                    <p:cond delay="0"/>
                                  </p:stCondLst>
                                  <p:childTnLst>
                                    <p:set>
                                      <p:cBhvr>
                                        <p:cTn id="42" dur="1" fill="hold">
                                          <p:stCondLst>
                                            <p:cond delay="0"/>
                                          </p:stCondLst>
                                        </p:cTn>
                                        <p:tgtEl>
                                          <p:spTgt spid="47129"/>
                                        </p:tgtEl>
                                        <p:attrNameLst>
                                          <p:attrName>style.visibility</p:attrName>
                                        </p:attrNameLst>
                                      </p:cBhvr>
                                      <p:to>
                                        <p:strVal val="visible"/>
                                      </p:to>
                                    </p:set>
                                    <p:animEffect transition="in" filter="checkerboard(across)">
                                      <p:cBhvr>
                                        <p:cTn id="43" dur="500"/>
                                        <p:tgtEl>
                                          <p:spTgt spid="47129"/>
                                        </p:tgtEl>
                                      </p:cBhvr>
                                    </p:animEffect>
                                  </p:childTnLst>
                                </p:cTn>
                              </p:par>
                            </p:childTnLst>
                          </p:cTn>
                        </p:par>
                        <p:par>
                          <p:cTn id="44" fill="hold" nodeType="afterGroup">
                            <p:stCondLst>
                              <p:cond delay="1500"/>
                            </p:stCondLst>
                            <p:childTnLst>
                              <p:par>
                                <p:cTn id="45" presetID="3" presetClass="entr" presetSubtype="10" fill="hold" grpId="0" nodeType="afterEffect">
                                  <p:stCondLst>
                                    <p:cond delay="0"/>
                                  </p:stCondLst>
                                  <p:childTnLst>
                                    <p:set>
                                      <p:cBhvr>
                                        <p:cTn id="46" dur="1" fill="hold">
                                          <p:stCondLst>
                                            <p:cond delay="0"/>
                                          </p:stCondLst>
                                        </p:cTn>
                                        <p:tgtEl>
                                          <p:spTgt spid="47130"/>
                                        </p:tgtEl>
                                        <p:attrNameLst>
                                          <p:attrName>style.visibility</p:attrName>
                                        </p:attrNameLst>
                                      </p:cBhvr>
                                      <p:to>
                                        <p:strVal val="visible"/>
                                      </p:to>
                                    </p:set>
                                    <p:animEffect transition="in" filter="blinds(horizontal)">
                                      <p:cBhvr>
                                        <p:cTn id="47" dur="500"/>
                                        <p:tgtEl>
                                          <p:spTgt spid="471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47128"/>
                                        </p:tgtEl>
                                      </p:cBhvr>
                                    </p:animEffect>
                                    <p:set>
                                      <p:cBhvr>
                                        <p:cTn id="52" dur="1" fill="hold">
                                          <p:stCondLst>
                                            <p:cond delay="499"/>
                                          </p:stCondLst>
                                        </p:cTn>
                                        <p:tgtEl>
                                          <p:spTgt spid="4712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47129"/>
                                        </p:tgtEl>
                                      </p:cBhvr>
                                    </p:animEffect>
                                    <p:set>
                                      <p:cBhvr>
                                        <p:cTn id="55" dur="1" fill="hold">
                                          <p:stCondLst>
                                            <p:cond delay="499"/>
                                          </p:stCondLst>
                                        </p:cTn>
                                        <p:tgtEl>
                                          <p:spTgt spid="4712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47130"/>
                                        </p:tgtEl>
                                      </p:cBhvr>
                                    </p:animEffect>
                                    <p:set>
                                      <p:cBhvr>
                                        <p:cTn id="58" dur="1" fill="hold">
                                          <p:stCondLst>
                                            <p:cond delay="499"/>
                                          </p:stCondLst>
                                        </p:cTn>
                                        <p:tgtEl>
                                          <p:spTgt spid="47130"/>
                                        </p:tgtEl>
                                        <p:attrNameLst>
                                          <p:attrName>style.visibility</p:attrName>
                                        </p:attrNameLst>
                                      </p:cBhvr>
                                      <p:to>
                                        <p:strVal val="hidden"/>
                                      </p:to>
                                    </p:set>
                                  </p:childTnLst>
                                </p:cTn>
                              </p:par>
                            </p:childTnLst>
                          </p:cTn>
                        </p:par>
                        <p:par>
                          <p:cTn id="59" fill="hold">
                            <p:stCondLst>
                              <p:cond delay="500"/>
                            </p:stCondLst>
                            <p:childTnLst>
                              <p:par>
                                <p:cTn id="60" presetID="3" presetClass="entr" presetSubtype="10" fill="hold" grpId="0" nodeType="afterEffect">
                                  <p:stCondLst>
                                    <p:cond delay="0"/>
                                  </p:stCondLst>
                                  <p:childTnLst>
                                    <p:set>
                                      <p:cBhvr>
                                        <p:cTn id="61" dur="1" fill="hold">
                                          <p:stCondLst>
                                            <p:cond delay="0"/>
                                          </p:stCondLst>
                                        </p:cTn>
                                        <p:tgtEl>
                                          <p:spTgt spid="47131"/>
                                        </p:tgtEl>
                                        <p:attrNameLst>
                                          <p:attrName>style.visibility</p:attrName>
                                        </p:attrNameLst>
                                      </p:cBhvr>
                                      <p:to>
                                        <p:strVal val="visible"/>
                                      </p:to>
                                    </p:set>
                                    <p:animEffect transition="in" filter="blinds(horizontal)">
                                      <p:cBhvr>
                                        <p:cTn id="62" dur="500"/>
                                        <p:tgtEl>
                                          <p:spTgt spid="47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47125" grpId="0" animBg="1"/>
      <p:bldP spid="47125" grpId="1" animBg="1"/>
      <p:bldP spid="47126" grpId="0" animBg="1"/>
      <p:bldP spid="47126" grpId="1" animBg="1"/>
      <p:bldP spid="47127" grpId="0" animBg="1"/>
      <p:bldP spid="47127" grpId="1" animBg="1"/>
      <p:bldP spid="47128" grpId="0" animBg="1"/>
      <p:bldP spid="47128" grpId="1" animBg="1"/>
      <p:bldP spid="47129" grpId="0" animBg="1"/>
      <p:bldP spid="47129" grpId="1" animBg="1"/>
      <p:bldP spid="47130" grpId="0" animBg="1"/>
      <p:bldP spid="47130" grpId="1" animBg="1"/>
      <p:bldP spid="471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5"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403647" y="2448718"/>
            <a:ext cx="6574711" cy="4409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投影片編號版面配置區 5"/>
          <p:cNvSpPr>
            <a:spLocks noGrp="1"/>
          </p:cNvSpPr>
          <p:nvPr>
            <p:ph type="sldNum" sz="quarter" idx="10"/>
          </p:nvPr>
        </p:nvSpPr>
        <p:spPr/>
        <p:txBody>
          <a:bodyPr/>
          <a:lstStyle/>
          <a:p>
            <a:pPr>
              <a:defRPr/>
            </a:pPr>
            <a:fld id="{0C6DFCFA-1D7D-44D4-B408-D4F96ED84F6D}" type="slidenum">
              <a:rPr lang="zh-TW" altLang="en-US"/>
              <a:pPr>
                <a:defRPr/>
              </a:pPr>
              <a:t>23</a:t>
            </a:fld>
            <a:endParaRPr lang="en-US" altLang="zh-TW"/>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客戶編號規則 </a:t>
            </a:r>
            <a:r>
              <a:rPr lang="en-US" altLang="zh-TW" b="1" i="1" dirty="0" smtClean="0">
                <a:effectLst>
                  <a:outerShdw blurRad="38100" dist="38100" dir="2700000" algn="tl">
                    <a:srgbClr val="C0C0C0"/>
                  </a:outerShdw>
                </a:effectLst>
              </a:rPr>
              <a:t>(Cont.)</a:t>
            </a:r>
            <a:endParaRPr lang="zh-TW" altLang="en-US" b="1" i="1" smtClean="0">
              <a:effectLst>
                <a:outerShdw blurRad="38100" dist="38100" dir="2700000" algn="tl">
                  <a:srgbClr val="C0C0C0"/>
                </a:outerShdw>
              </a:effectLst>
            </a:endParaRPr>
          </a:p>
        </p:txBody>
      </p:sp>
      <p:sp>
        <p:nvSpPr>
          <p:cNvPr id="49161" name="AutoShape 6"/>
          <p:cNvSpPr>
            <a:spLocks noChangeArrowheads="1"/>
          </p:cNvSpPr>
          <p:nvPr/>
        </p:nvSpPr>
        <p:spPr bwMode="auto">
          <a:xfrm>
            <a:off x="4322068" y="3122613"/>
            <a:ext cx="2449513" cy="504825"/>
          </a:xfrm>
          <a:prstGeom prst="wedgeRoundRectCallout">
            <a:avLst>
              <a:gd name="adj1" fmla="val -64584"/>
              <a:gd name="adj2" fmla="val 5658"/>
              <a:gd name="adj3" fmla="val 16667"/>
            </a:avLst>
          </a:prstGeom>
          <a:gradFill rotWithShape="1">
            <a:gsLst>
              <a:gs pos="0">
                <a:srgbClr val="CCFF99"/>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en-US" altLang="zh-TW">
                <a:ea typeface="標楷體" pitchFamily="65" charset="-120"/>
              </a:rPr>
              <a:t>F2</a:t>
            </a:r>
            <a:r>
              <a:rPr kumimoji="1" lang="zh-TW" altLang="en-US">
                <a:ea typeface="標楷體" pitchFamily="65" charset="-120"/>
              </a:rPr>
              <a:t>自動編碼開窗作業</a:t>
            </a:r>
          </a:p>
        </p:txBody>
      </p:sp>
      <p:sp>
        <p:nvSpPr>
          <p:cNvPr id="49165" name="Oval 13"/>
          <p:cNvSpPr>
            <a:spLocks noChangeArrowheads="1"/>
          </p:cNvSpPr>
          <p:nvPr/>
        </p:nvSpPr>
        <p:spPr bwMode="auto">
          <a:xfrm>
            <a:off x="3528218" y="3213101"/>
            <a:ext cx="360363" cy="3587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49166" name="Line 14"/>
          <p:cNvSpPr>
            <a:spLocks noChangeShapeType="1"/>
          </p:cNvSpPr>
          <p:nvPr/>
        </p:nvSpPr>
        <p:spPr bwMode="auto">
          <a:xfrm>
            <a:off x="3348038" y="3500438"/>
            <a:ext cx="360362" cy="288925"/>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a:p>
        </p:txBody>
      </p:sp>
      <p:pic>
        <p:nvPicPr>
          <p:cNvPr id="24586"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708400" y="3904058"/>
            <a:ext cx="3042670" cy="218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withGroup">
                            <p:stCondLst>
                              <p:cond delay="500"/>
                            </p:stCondLst>
                            <p:childTnLst>
                              <p:par>
                                <p:cTn id="9" presetID="6" presetClass="entr" presetSubtype="16" fill="hold" nodeType="afterEffect">
                                  <p:stCondLst>
                                    <p:cond delay="0"/>
                                  </p:stCondLst>
                                  <p:childTnLst>
                                    <p:set>
                                      <p:cBhvr>
                                        <p:cTn id="10" dur="1" fill="hold">
                                          <p:stCondLst>
                                            <p:cond delay="0"/>
                                          </p:stCondLst>
                                        </p:cTn>
                                        <p:tgtEl>
                                          <p:spTgt spid="24585"/>
                                        </p:tgtEl>
                                        <p:attrNameLst>
                                          <p:attrName>style.visibility</p:attrName>
                                        </p:attrNameLst>
                                      </p:cBhvr>
                                      <p:to>
                                        <p:strVal val="visible"/>
                                      </p:to>
                                    </p:set>
                                    <p:animEffect transition="in" filter="circle(in)">
                                      <p:cBhvr>
                                        <p:cTn id="11" dur="2000"/>
                                        <p:tgtEl>
                                          <p:spTgt spid="2458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9165"/>
                                        </p:tgtEl>
                                        <p:attrNameLst>
                                          <p:attrName>style.visibility</p:attrName>
                                        </p:attrNameLst>
                                      </p:cBhvr>
                                      <p:to>
                                        <p:strVal val="visible"/>
                                      </p:to>
                                    </p:set>
                                    <p:animEffect transition="in" filter="dissolve">
                                      <p:cBhvr>
                                        <p:cTn id="16" dur="500"/>
                                        <p:tgtEl>
                                          <p:spTgt spid="49165"/>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49161"/>
                                        </p:tgtEl>
                                        <p:attrNameLst>
                                          <p:attrName>style.visibility</p:attrName>
                                        </p:attrNameLst>
                                      </p:cBhvr>
                                      <p:to>
                                        <p:strVal val="visible"/>
                                      </p:to>
                                    </p:set>
                                    <p:animEffect transition="in" filter="blinds(horizontal)">
                                      <p:cBhvr>
                                        <p:cTn id="20" dur="500"/>
                                        <p:tgtEl>
                                          <p:spTgt spid="4916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49165"/>
                                        </p:tgtEl>
                                        <p:attrNameLst>
                                          <p:attrName>ppt_x</p:attrName>
                                        </p:attrNameLst>
                                      </p:cBhvr>
                                      <p:tavLst>
                                        <p:tav tm="0">
                                          <p:val>
                                            <p:strVal val="ppt_x"/>
                                          </p:val>
                                        </p:tav>
                                        <p:tav tm="100000">
                                          <p:val>
                                            <p:strVal val="ppt_x"/>
                                          </p:val>
                                        </p:tav>
                                      </p:tavLst>
                                    </p:anim>
                                    <p:anim calcmode="lin" valueType="num">
                                      <p:cBhvr additive="base">
                                        <p:cTn id="25" dur="500"/>
                                        <p:tgtEl>
                                          <p:spTgt spid="49165"/>
                                        </p:tgtEl>
                                        <p:attrNameLst>
                                          <p:attrName>ppt_y</p:attrName>
                                        </p:attrNameLst>
                                      </p:cBhvr>
                                      <p:tavLst>
                                        <p:tav tm="0">
                                          <p:val>
                                            <p:strVal val="ppt_y"/>
                                          </p:val>
                                        </p:tav>
                                        <p:tav tm="100000">
                                          <p:val>
                                            <p:strVal val="1+ppt_h/2"/>
                                          </p:val>
                                        </p:tav>
                                      </p:tavLst>
                                    </p:anim>
                                    <p:set>
                                      <p:cBhvr>
                                        <p:cTn id="26" dur="1" fill="hold">
                                          <p:stCondLst>
                                            <p:cond delay="499"/>
                                          </p:stCondLst>
                                        </p:cTn>
                                        <p:tgtEl>
                                          <p:spTgt spid="49165"/>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49161"/>
                                        </p:tgtEl>
                                        <p:attrNameLst>
                                          <p:attrName>ppt_x</p:attrName>
                                        </p:attrNameLst>
                                      </p:cBhvr>
                                      <p:tavLst>
                                        <p:tav tm="0">
                                          <p:val>
                                            <p:strVal val="ppt_x"/>
                                          </p:val>
                                        </p:tav>
                                        <p:tav tm="100000">
                                          <p:val>
                                            <p:strVal val="ppt_x"/>
                                          </p:val>
                                        </p:tav>
                                      </p:tavLst>
                                    </p:anim>
                                    <p:anim calcmode="lin" valueType="num">
                                      <p:cBhvr additive="base">
                                        <p:cTn id="29" dur="500"/>
                                        <p:tgtEl>
                                          <p:spTgt spid="49161"/>
                                        </p:tgtEl>
                                        <p:attrNameLst>
                                          <p:attrName>ppt_y</p:attrName>
                                        </p:attrNameLst>
                                      </p:cBhvr>
                                      <p:tavLst>
                                        <p:tav tm="0">
                                          <p:val>
                                            <p:strVal val="ppt_y"/>
                                          </p:val>
                                        </p:tav>
                                        <p:tav tm="100000">
                                          <p:val>
                                            <p:strVal val="1+ppt_h/2"/>
                                          </p:val>
                                        </p:tav>
                                      </p:tavLst>
                                    </p:anim>
                                    <p:set>
                                      <p:cBhvr>
                                        <p:cTn id="30" dur="1" fill="hold">
                                          <p:stCondLst>
                                            <p:cond delay="499"/>
                                          </p:stCondLst>
                                        </p:cTn>
                                        <p:tgtEl>
                                          <p:spTgt spid="49161"/>
                                        </p:tgtEl>
                                        <p:attrNameLst>
                                          <p:attrName>style.visibility</p:attrName>
                                        </p:attrNameLst>
                                      </p:cBhvr>
                                      <p:to>
                                        <p:strVal val="hidden"/>
                                      </p:to>
                                    </p:se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49166"/>
                                        </p:tgtEl>
                                        <p:attrNameLst>
                                          <p:attrName>style.visibility</p:attrName>
                                        </p:attrNameLst>
                                      </p:cBhvr>
                                      <p:to>
                                        <p:strVal val="visible"/>
                                      </p:to>
                                    </p:set>
                                    <p:animEffect transition="in" filter="blinds(horizontal)">
                                      <p:cBhvr>
                                        <p:cTn id="34" dur="600"/>
                                        <p:tgtEl>
                                          <p:spTgt spid="49166"/>
                                        </p:tgtEl>
                                      </p:cBhvr>
                                    </p:animEffect>
                                  </p:childTnLst>
                                </p:cTn>
                              </p:par>
                            </p:childTnLst>
                          </p:cTn>
                        </p:par>
                        <p:par>
                          <p:cTn id="35" fill="hold">
                            <p:stCondLst>
                              <p:cond delay="1100"/>
                            </p:stCondLst>
                            <p:childTnLst>
                              <p:par>
                                <p:cTn id="36" presetID="6" presetClass="entr" presetSubtype="16" fill="hold" nodeType="afterEffect">
                                  <p:stCondLst>
                                    <p:cond delay="0"/>
                                  </p:stCondLst>
                                  <p:childTnLst>
                                    <p:set>
                                      <p:cBhvr>
                                        <p:cTn id="37" dur="1" fill="hold">
                                          <p:stCondLst>
                                            <p:cond delay="0"/>
                                          </p:stCondLst>
                                        </p:cTn>
                                        <p:tgtEl>
                                          <p:spTgt spid="24586"/>
                                        </p:tgtEl>
                                        <p:attrNameLst>
                                          <p:attrName>style.visibility</p:attrName>
                                        </p:attrNameLst>
                                      </p:cBhvr>
                                      <p:to>
                                        <p:strVal val="visible"/>
                                      </p:to>
                                    </p:set>
                                    <p:animEffect transition="in" filter="circle(in)">
                                      <p:cBhvr>
                                        <p:cTn id="38" dur="2000"/>
                                        <p:tgtEl>
                                          <p:spTgt spid="24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49161" grpId="0" animBg="1"/>
      <p:bldP spid="49161" grpId="1" animBg="1"/>
      <p:bldP spid="49165" grpId="0" animBg="1"/>
      <p:bldP spid="49165" grpId="1" animBg="1"/>
      <p:bldP spid="491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投影片編號版面配置區 5"/>
          <p:cNvSpPr>
            <a:spLocks noGrp="1"/>
          </p:cNvSpPr>
          <p:nvPr>
            <p:ph type="sldNum" sz="quarter" idx="10"/>
          </p:nvPr>
        </p:nvSpPr>
        <p:spPr/>
        <p:txBody>
          <a:bodyPr/>
          <a:lstStyle/>
          <a:p>
            <a:pPr>
              <a:defRPr/>
            </a:pPr>
            <a:fld id="{6CD16709-92C8-4ED2-AABA-68362080D5C3}" type="slidenum">
              <a:rPr lang="zh-TW" altLang="en-US"/>
              <a:pPr>
                <a:defRPr/>
              </a:pPr>
              <a:t>24</a:t>
            </a:fld>
            <a:endParaRPr lang="en-US" altLang="zh-TW"/>
          </a:p>
        </p:txBody>
      </p:sp>
      <p:sp>
        <p:nvSpPr>
          <p:cNvPr id="25603" name="Rectangle 2"/>
          <p:cNvSpPr>
            <a:spLocks noChangeArrowheads="1"/>
          </p:cNvSpPr>
          <p:nvPr/>
        </p:nvSpPr>
        <p:spPr bwMode="auto">
          <a:xfrm>
            <a:off x="395288" y="3644900"/>
            <a:ext cx="8353425" cy="3213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kumimoji="1" lang="zh-TW" altLang="en-US" b="0">
              <a:latin typeface="Arial" pitchFamily="34" charset="0"/>
            </a:endParaRPr>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廠商編號規則</a:t>
            </a:r>
            <a:endParaRPr lang="zh-TW" altLang="en-US" smtClean="0">
              <a:effectLst>
                <a:outerShdw blurRad="38100" dist="38100" dir="2700000" algn="tl">
                  <a:srgbClr val="C0C0C0"/>
                </a:outerShdw>
              </a:effectLst>
            </a:endParaRPr>
          </a:p>
        </p:txBody>
      </p:sp>
      <p:sp>
        <p:nvSpPr>
          <p:cNvPr id="410629" name="Rectangle 5"/>
          <p:cNvSpPr>
            <a:spLocks noGrp="1" noChangeArrowheads="1"/>
          </p:cNvSpPr>
          <p:nvPr>
            <p:ph type="subTitle" idx="4294967295"/>
          </p:nvPr>
        </p:nvSpPr>
        <p:spPr>
          <a:xfrm>
            <a:off x="611188" y="2708275"/>
            <a:ext cx="7848600" cy="1008063"/>
          </a:xfrm>
        </p:spPr>
        <p:txBody>
          <a:bodyPr/>
          <a:lstStyle/>
          <a:p>
            <a:pPr marL="447675" indent="-447675">
              <a:defRPr/>
            </a:pPr>
            <a:r>
              <a:rPr lang="zh-TW" altLang="en-US" smtClean="0">
                <a:solidFill>
                  <a:schemeClr val="tx1"/>
                </a:solidFill>
                <a:effectLst>
                  <a:outerShdw blurRad="38100" dist="38100" dir="2700000" algn="tl">
                    <a:srgbClr val="C0C0C0"/>
                  </a:outerShdw>
                </a:effectLst>
              </a:rPr>
              <a:t>由企業自行決議其廠商代號長度</a:t>
            </a:r>
          </a:p>
          <a:p>
            <a:pPr marL="447675" indent="-447675">
              <a:defRPr/>
            </a:pPr>
            <a:r>
              <a:rPr lang="zh-TW" altLang="en-US" smtClean="0">
                <a:solidFill>
                  <a:schemeClr val="tx1"/>
                </a:solidFill>
                <a:effectLst>
                  <a:outerShdw blurRad="38100" dist="38100" dir="2700000" algn="tl">
                    <a:srgbClr val="C0C0C0"/>
                  </a:outerShdw>
                </a:effectLst>
              </a:rPr>
              <a:t>以教學範本為例</a:t>
            </a:r>
            <a:r>
              <a:rPr lang="en-US" altLang="zh-TW" dirty="0" smtClean="0">
                <a:solidFill>
                  <a:schemeClr val="tx1"/>
                </a:solidFill>
                <a:effectLst>
                  <a:outerShdw blurRad="38100" dist="38100" dir="2700000" algn="tl">
                    <a:srgbClr val="C0C0C0"/>
                  </a:outerShdw>
                </a:effectLst>
              </a:rPr>
              <a:t>(</a:t>
            </a:r>
            <a:r>
              <a:rPr lang="zh-TW" altLang="en-US" smtClean="0">
                <a:solidFill>
                  <a:schemeClr val="tx1"/>
                </a:solidFill>
                <a:effectLst>
                  <a:outerShdw blurRad="38100" dist="38100" dir="2700000" algn="tl">
                    <a:srgbClr val="C0C0C0"/>
                  </a:outerShdw>
                </a:effectLst>
              </a:rPr>
              <a:t>廠商代碼</a:t>
            </a:r>
            <a:r>
              <a:rPr lang="en-US" altLang="zh-TW" dirty="0" smtClean="0">
                <a:solidFill>
                  <a:schemeClr val="tx1"/>
                </a:solidFill>
                <a:effectLst>
                  <a:outerShdw blurRad="38100" dist="38100" dir="2700000" algn="tl">
                    <a:srgbClr val="C0C0C0"/>
                  </a:outerShdw>
                </a:effectLst>
              </a:rPr>
              <a:t>4</a:t>
            </a:r>
            <a:r>
              <a:rPr lang="zh-TW" altLang="en-US" smtClean="0">
                <a:solidFill>
                  <a:schemeClr val="tx1"/>
                </a:solidFill>
                <a:effectLst>
                  <a:outerShdw blurRad="38100" dist="38100" dir="2700000" algn="tl">
                    <a:srgbClr val="C0C0C0"/>
                  </a:outerShdw>
                </a:effectLst>
              </a:rPr>
              <a:t>碼</a:t>
            </a:r>
            <a:r>
              <a:rPr lang="en-US" altLang="zh-TW" dirty="0" smtClean="0">
                <a:solidFill>
                  <a:schemeClr val="tx1"/>
                </a:solidFill>
                <a:effectLst>
                  <a:outerShdw blurRad="38100" dist="38100" dir="2700000" algn="tl">
                    <a:srgbClr val="C0C0C0"/>
                  </a:outerShdw>
                </a:effectLst>
              </a:rPr>
              <a:t>)</a:t>
            </a:r>
            <a:r>
              <a:rPr lang="zh-TW" altLang="en-US" smtClean="0">
                <a:solidFill>
                  <a:schemeClr val="tx1"/>
                </a:solidFill>
                <a:effectLst>
                  <a:outerShdw blurRad="38100" dist="38100" dir="2700000" algn="tl">
                    <a:srgbClr val="C0C0C0"/>
                  </a:outerShdw>
                </a:effectLst>
              </a:rPr>
              <a:t> ：</a:t>
            </a:r>
          </a:p>
        </p:txBody>
      </p:sp>
      <p:sp>
        <p:nvSpPr>
          <p:cNvPr id="51205" name="AutoShape 5"/>
          <p:cNvSpPr>
            <a:spLocks noChangeArrowheads="1"/>
          </p:cNvSpPr>
          <p:nvPr/>
        </p:nvSpPr>
        <p:spPr bwMode="auto">
          <a:xfrm>
            <a:off x="2268538" y="3789363"/>
            <a:ext cx="1366837" cy="647700"/>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ea typeface="標楷體" pitchFamily="65" charset="-120"/>
              </a:rPr>
              <a:t>第</a:t>
            </a:r>
            <a:r>
              <a:rPr lang="en-US" altLang="zh-TW" sz="2000">
                <a:ea typeface="標楷體" pitchFamily="65" charset="-120"/>
              </a:rPr>
              <a:t>1</a:t>
            </a:r>
            <a:r>
              <a:rPr lang="zh-TW" altLang="en-US" sz="2000">
                <a:ea typeface="標楷體" pitchFamily="65" charset="-120"/>
              </a:rPr>
              <a:t>碼</a:t>
            </a:r>
          </a:p>
          <a:p>
            <a:pPr algn="ctr"/>
            <a:r>
              <a:rPr lang="en-US" altLang="zh-TW" sz="2000">
                <a:ea typeface="標楷體" pitchFamily="65" charset="-120"/>
              </a:rPr>
              <a:t>X</a:t>
            </a:r>
          </a:p>
        </p:txBody>
      </p:sp>
      <p:sp>
        <p:nvSpPr>
          <p:cNvPr id="51206" name="AutoShape 6"/>
          <p:cNvSpPr>
            <a:spLocks noChangeArrowheads="1"/>
          </p:cNvSpPr>
          <p:nvPr/>
        </p:nvSpPr>
        <p:spPr bwMode="auto">
          <a:xfrm>
            <a:off x="5507038" y="3789363"/>
            <a:ext cx="1366837" cy="647700"/>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ea typeface="標楷體" pitchFamily="65" charset="-120"/>
              </a:rPr>
              <a:t>第</a:t>
            </a:r>
            <a:r>
              <a:rPr lang="en-US" altLang="zh-TW" sz="2000">
                <a:ea typeface="標楷體" pitchFamily="65" charset="-120"/>
              </a:rPr>
              <a:t>2~4</a:t>
            </a:r>
            <a:r>
              <a:rPr lang="zh-TW" altLang="en-US" sz="2000">
                <a:ea typeface="標楷體" pitchFamily="65" charset="-120"/>
              </a:rPr>
              <a:t>碼</a:t>
            </a:r>
          </a:p>
          <a:p>
            <a:pPr algn="ctr"/>
            <a:r>
              <a:rPr lang="en-US" altLang="zh-TW" sz="2000">
                <a:ea typeface="標楷體" pitchFamily="65" charset="-120"/>
              </a:rPr>
              <a:t>XXX</a:t>
            </a:r>
          </a:p>
        </p:txBody>
      </p:sp>
      <p:sp>
        <p:nvSpPr>
          <p:cNvPr id="51208" name="AutoShape 8"/>
          <p:cNvSpPr>
            <a:spLocks noChangeArrowheads="1"/>
          </p:cNvSpPr>
          <p:nvPr/>
        </p:nvSpPr>
        <p:spPr bwMode="auto">
          <a:xfrm>
            <a:off x="1763713" y="4654550"/>
            <a:ext cx="2305050"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defRPr/>
            </a:pPr>
            <a:r>
              <a:rPr lang="en-US" altLang="zh-TW" sz="2000" dirty="0">
                <a:effectLst>
                  <a:outerShdw blurRad="38100" dist="38100" dir="2700000" algn="tl">
                    <a:srgbClr val="FFFFFF"/>
                  </a:outerShdw>
                </a:effectLst>
                <a:ea typeface="標楷體" pitchFamily="65" charset="-120"/>
              </a:rPr>
              <a:t>1  </a:t>
            </a:r>
            <a:r>
              <a:rPr lang="zh-TW" altLang="en-US" sz="2000" dirty="0">
                <a:effectLst>
                  <a:outerShdw blurRad="38100" dist="38100" dir="2700000" algn="tl">
                    <a:srgbClr val="FFFFFF"/>
                  </a:outerShdw>
                </a:effectLst>
                <a:ea typeface="標楷體" pitchFamily="65" charset="-120"/>
              </a:rPr>
              <a:t>國內</a:t>
            </a:r>
            <a:r>
              <a:rPr lang="zh-TW" altLang="en-US" sz="2000" dirty="0" smtClean="0">
                <a:effectLst>
                  <a:outerShdw blurRad="38100" dist="38100" dir="2700000" algn="tl">
                    <a:srgbClr val="FFFFFF"/>
                  </a:outerShdw>
                </a:effectLst>
                <a:ea typeface="標楷體" pitchFamily="65" charset="-120"/>
              </a:rPr>
              <a:t>原物料</a:t>
            </a:r>
            <a:r>
              <a:rPr lang="zh-TW" altLang="en-US" sz="2000" dirty="0">
                <a:effectLst>
                  <a:outerShdw blurRad="38100" dist="38100" dir="2700000" algn="tl">
                    <a:srgbClr val="FFFFFF"/>
                  </a:outerShdw>
                </a:effectLst>
                <a:ea typeface="標楷體" pitchFamily="65" charset="-120"/>
              </a:rPr>
              <a:t>廠商</a:t>
            </a:r>
          </a:p>
        </p:txBody>
      </p:sp>
      <p:sp>
        <p:nvSpPr>
          <p:cNvPr id="51210" name="AutoShape 10"/>
          <p:cNvSpPr>
            <a:spLocks noChangeArrowheads="1"/>
          </p:cNvSpPr>
          <p:nvPr/>
        </p:nvSpPr>
        <p:spPr bwMode="auto">
          <a:xfrm>
            <a:off x="5435600" y="4652963"/>
            <a:ext cx="1584325" cy="4318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流水號</a:t>
            </a:r>
          </a:p>
        </p:txBody>
      </p:sp>
      <p:sp>
        <p:nvSpPr>
          <p:cNvPr id="51211" name="AutoShape 11"/>
          <p:cNvSpPr>
            <a:spLocks noChangeArrowheads="1"/>
          </p:cNvSpPr>
          <p:nvPr/>
        </p:nvSpPr>
        <p:spPr bwMode="auto">
          <a:xfrm>
            <a:off x="5435600" y="5662613"/>
            <a:ext cx="1584325" cy="4318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流水號</a:t>
            </a:r>
          </a:p>
        </p:txBody>
      </p:sp>
      <p:sp>
        <p:nvSpPr>
          <p:cNvPr id="51214" name="Line 14"/>
          <p:cNvSpPr>
            <a:spLocks noChangeShapeType="1"/>
          </p:cNvSpPr>
          <p:nvPr/>
        </p:nvSpPr>
        <p:spPr bwMode="auto">
          <a:xfrm>
            <a:off x="4068763" y="5373688"/>
            <a:ext cx="1366837"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1218" name="Line 18"/>
          <p:cNvSpPr>
            <a:spLocks noChangeShapeType="1"/>
          </p:cNvSpPr>
          <p:nvPr/>
        </p:nvSpPr>
        <p:spPr bwMode="auto">
          <a:xfrm flipH="1">
            <a:off x="3635375" y="4149725"/>
            <a:ext cx="1873250"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1220" name="AutoShape 20"/>
          <p:cNvSpPr>
            <a:spLocks noChangeArrowheads="1"/>
          </p:cNvSpPr>
          <p:nvPr/>
        </p:nvSpPr>
        <p:spPr bwMode="auto">
          <a:xfrm>
            <a:off x="1763713" y="5157788"/>
            <a:ext cx="2305050"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defRPr/>
            </a:pPr>
            <a:r>
              <a:rPr lang="en-US" altLang="zh-TW" sz="2000" dirty="0">
                <a:effectLst>
                  <a:outerShdw blurRad="38100" dist="38100" dir="2700000" algn="tl">
                    <a:srgbClr val="FFFFFF"/>
                  </a:outerShdw>
                </a:effectLst>
                <a:ea typeface="標楷體" pitchFamily="65" charset="-120"/>
              </a:rPr>
              <a:t>2  </a:t>
            </a:r>
            <a:r>
              <a:rPr lang="zh-TW" altLang="en-US" sz="2000" dirty="0">
                <a:effectLst>
                  <a:outerShdw blurRad="38100" dist="38100" dir="2700000" algn="tl">
                    <a:srgbClr val="FFFFFF"/>
                  </a:outerShdw>
                </a:effectLst>
                <a:ea typeface="標楷體" pitchFamily="65" charset="-120"/>
              </a:rPr>
              <a:t>國外原物料廠商</a:t>
            </a:r>
          </a:p>
        </p:txBody>
      </p:sp>
      <p:sp>
        <p:nvSpPr>
          <p:cNvPr id="51221" name="AutoShape 21"/>
          <p:cNvSpPr>
            <a:spLocks noChangeArrowheads="1"/>
          </p:cNvSpPr>
          <p:nvPr/>
        </p:nvSpPr>
        <p:spPr bwMode="auto">
          <a:xfrm>
            <a:off x="1763713" y="5662613"/>
            <a:ext cx="2305050"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defRPr/>
            </a:pPr>
            <a:r>
              <a:rPr lang="en-US" altLang="zh-TW" sz="2000" dirty="0">
                <a:effectLst>
                  <a:outerShdw blurRad="38100" dist="38100" dir="2700000" algn="tl">
                    <a:srgbClr val="FFFFFF"/>
                  </a:outerShdw>
                </a:effectLst>
                <a:ea typeface="標楷體" pitchFamily="65" charset="-120"/>
              </a:rPr>
              <a:t>3  </a:t>
            </a:r>
            <a:r>
              <a:rPr lang="zh-TW" altLang="en-US" sz="2000">
                <a:effectLst>
                  <a:outerShdw blurRad="38100" dist="38100" dir="2700000" algn="tl">
                    <a:srgbClr val="FFFFFF"/>
                  </a:outerShdw>
                </a:effectLst>
                <a:ea typeface="標楷體" pitchFamily="65" charset="-120"/>
              </a:rPr>
              <a:t>外包加工廠商</a:t>
            </a:r>
          </a:p>
        </p:txBody>
      </p:sp>
      <p:sp>
        <p:nvSpPr>
          <p:cNvPr id="51222" name="AutoShape 22"/>
          <p:cNvSpPr>
            <a:spLocks noChangeArrowheads="1"/>
          </p:cNvSpPr>
          <p:nvPr/>
        </p:nvSpPr>
        <p:spPr bwMode="auto">
          <a:xfrm>
            <a:off x="1763713" y="6176963"/>
            <a:ext cx="2305050"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defRPr/>
            </a:pPr>
            <a:r>
              <a:rPr lang="en-US" altLang="zh-TW" sz="2000" dirty="0">
                <a:effectLst>
                  <a:outerShdw blurRad="38100" dist="38100" dir="2700000" algn="tl">
                    <a:srgbClr val="FFFFFF"/>
                  </a:outerShdw>
                </a:effectLst>
                <a:ea typeface="標楷體" pitchFamily="65" charset="-120"/>
              </a:rPr>
              <a:t>4  </a:t>
            </a:r>
            <a:r>
              <a:rPr lang="zh-TW" altLang="en-US" sz="2000">
                <a:effectLst>
                  <a:outerShdw blurRad="38100" dist="38100" dir="2700000" algn="tl">
                    <a:srgbClr val="FFFFFF"/>
                  </a:outerShdw>
                </a:effectLst>
                <a:ea typeface="標楷體" pitchFamily="65" charset="-120"/>
              </a:rPr>
              <a:t>雜項費用廠商</a:t>
            </a:r>
          </a:p>
        </p:txBody>
      </p:sp>
      <p:sp>
        <p:nvSpPr>
          <p:cNvPr id="51223" name="AutoShape 23"/>
          <p:cNvSpPr>
            <a:spLocks noChangeArrowheads="1"/>
          </p:cNvSpPr>
          <p:nvPr/>
        </p:nvSpPr>
        <p:spPr bwMode="auto">
          <a:xfrm>
            <a:off x="5435600" y="5157788"/>
            <a:ext cx="1584325" cy="4318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流水號</a:t>
            </a:r>
          </a:p>
        </p:txBody>
      </p:sp>
      <p:sp>
        <p:nvSpPr>
          <p:cNvPr id="51224" name="AutoShape 24"/>
          <p:cNvSpPr>
            <a:spLocks noChangeArrowheads="1"/>
          </p:cNvSpPr>
          <p:nvPr/>
        </p:nvSpPr>
        <p:spPr bwMode="auto">
          <a:xfrm>
            <a:off x="5435600" y="6165850"/>
            <a:ext cx="1584325" cy="4318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流水號</a:t>
            </a:r>
          </a:p>
        </p:txBody>
      </p:sp>
      <p:sp>
        <p:nvSpPr>
          <p:cNvPr id="51225" name="Line 25"/>
          <p:cNvSpPr>
            <a:spLocks noChangeShapeType="1"/>
          </p:cNvSpPr>
          <p:nvPr/>
        </p:nvSpPr>
        <p:spPr bwMode="auto">
          <a:xfrm>
            <a:off x="4068763" y="4941888"/>
            <a:ext cx="1366837"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1226" name="Line 26"/>
          <p:cNvSpPr>
            <a:spLocks noChangeShapeType="1"/>
          </p:cNvSpPr>
          <p:nvPr/>
        </p:nvSpPr>
        <p:spPr bwMode="auto">
          <a:xfrm>
            <a:off x="4068763" y="5949950"/>
            <a:ext cx="1366837"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1227" name="Line 27"/>
          <p:cNvSpPr>
            <a:spLocks noChangeShapeType="1"/>
          </p:cNvSpPr>
          <p:nvPr/>
        </p:nvSpPr>
        <p:spPr bwMode="auto">
          <a:xfrm>
            <a:off x="4068763" y="6453188"/>
            <a:ext cx="1366837"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10629">
                                            <p:txEl>
                                              <p:pRg st="0" end="0"/>
                                            </p:txEl>
                                          </p:spTgt>
                                        </p:tgtEl>
                                        <p:attrNameLst>
                                          <p:attrName>style.visibility</p:attrName>
                                        </p:attrNameLst>
                                      </p:cBhvr>
                                      <p:to>
                                        <p:strVal val="visible"/>
                                      </p:to>
                                    </p:set>
                                    <p:animEffect transition="in" filter="blinds(horizontal)">
                                      <p:cBhvr>
                                        <p:cTn id="11" dur="500"/>
                                        <p:tgtEl>
                                          <p:spTgt spid="410629">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10629">
                                            <p:txEl>
                                              <p:pRg st="1" end="1"/>
                                            </p:txEl>
                                          </p:spTgt>
                                        </p:tgtEl>
                                        <p:attrNameLst>
                                          <p:attrName>style.visibility</p:attrName>
                                        </p:attrNameLst>
                                      </p:cBhvr>
                                      <p:to>
                                        <p:strVal val="visible"/>
                                      </p:to>
                                    </p:set>
                                    <p:animEffect transition="in" filter="blinds(horizontal)">
                                      <p:cBhvr>
                                        <p:cTn id="15" dur="500"/>
                                        <p:tgtEl>
                                          <p:spTgt spid="410629">
                                            <p:txEl>
                                              <p:pRg st="1" end="1"/>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51205"/>
                                        </p:tgtEl>
                                        <p:attrNameLst>
                                          <p:attrName>style.visibility</p:attrName>
                                        </p:attrNameLst>
                                      </p:cBhvr>
                                      <p:to>
                                        <p:strVal val="visible"/>
                                      </p:to>
                                    </p:set>
                                    <p:animEffect transition="in" filter="blinds(horizontal)">
                                      <p:cBhvr>
                                        <p:cTn id="19" dur="500"/>
                                        <p:tgtEl>
                                          <p:spTgt spid="51205"/>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51218"/>
                                        </p:tgtEl>
                                        <p:attrNameLst>
                                          <p:attrName>style.visibility</p:attrName>
                                        </p:attrNameLst>
                                      </p:cBhvr>
                                      <p:to>
                                        <p:strVal val="visible"/>
                                      </p:to>
                                    </p:set>
                                    <p:animEffect transition="in" filter="dissolve">
                                      <p:cBhvr>
                                        <p:cTn id="23" dur="500"/>
                                        <p:tgtEl>
                                          <p:spTgt spid="51218"/>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51206"/>
                                        </p:tgtEl>
                                        <p:attrNameLst>
                                          <p:attrName>style.visibility</p:attrName>
                                        </p:attrNameLst>
                                      </p:cBhvr>
                                      <p:to>
                                        <p:strVal val="visible"/>
                                      </p:to>
                                    </p:set>
                                    <p:animEffect transition="in" filter="blinds(horizontal)">
                                      <p:cBhvr>
                                        <p:cTn id="27" dur="500"/>
                                        <p:tgtEl>
                                          <p:spTgt spid="512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51208"/>
                                        </p:tgtEl>
                                        <p:attrNameLst>
                                          <p:attrName>style.visibility</p:attrName>
                                        </p:attrNameLst>
                                      </p:cBhvr>
                                      <p:to>
                                        <p:strVal val="visible"/>
                                      </p:to>
                                    </p:set>
                                    <p:animEffect transition="in" filter="blinds(vertical)">
                                      <p:cBhvr>
                                        <p:cTn id="32" dur="2000"/>
                                        <p:tgtEl>
                                          <p:spTgt spid="51208"/>
                                        </p:tgtEl>
                                      </p:cBhvr>
                                    </p:animEffect>
                                  </p:childTnLst>
                                </p:cTn>
                              </p:par>
                            </p:childTnLst>
                          </p:cTn>
                        </p:par>
                        <p:par>
                          <p:cTn id="33" fill="hold" nodeType="afterGroup">
                            <p:stCondLst>
                              <p:cond delay="2000"/>
                            </p:stCondLst>
                            <p:childTnLst>
                              <p:par>
                                <p:cTn id="34" presetID="3" presetClass="entr" presetSubtype="5" fill="hold" grpId="0" nodeType="afterEffect">
                                  <p:stCondLst>
                                    <p:cond delay="0"/>
                                  </p:stCondLst>
                                  <p:childTnLst>
                                    <p:set>
                                      <p:cBhvr>
                                        <p:cTn id="35" dur="1" fill="hold">
                                          <p:stCondLst>
                                            <p:cond delay="0"/>
                                          </p:stCondLst>
                                        </p:cTn>
                                        <p:tgtEl>
                                          <p:spTgt spid="51220"/>
                                        </p:tgtEl>
                                        <p:attrNameLst>
                                          <p:attrName>style.visibility</p:attrName>
                                        </p:attrNameLst>
                                      </p:cBhvr>
                                      <p:to>
                                        <p:strVal val="visible"/>
                                      </p:to>
                                    </p:set>
                                    <p:animEffect transition="in" filter="blinds(vertical)">
                                      <p:cBhvr>
                                        <p:cTn id="36" dur="2000"/>
                                        <p:tgtEl>
                                          <p:spTgt spid="51220"/>
                                        </p:tgtEl>
                                      </p:cBhvr>
                                    </p:animEffect>
                                  </p:childTnLst>
                                </p:cTn>
                              </p:par>
                            </p:childTnLst>
                          </p:cTn>
                        </p:par>
                        <p:par>
                          <p:cTn id="37" fill="hold" nodeType="afterGroup">
                            <p:stCondLst>
                              <p:cond delay="4000"/>
                            </p:stCondLst>
                            <p:childTnLst>
                              <p:par>
                                <p:cTn id="38" presetID="3" presetClass="entr" presetSubtype="5" fill="hold" grpId="0" nodeType="afterEffect">
                                  <p:stCondLst>
                                    <p:cond delay="0"/>
                                  </p:stCondLst>
                                  <p:childTnLst>
                                    <p:set>
                                      <p:cBhvr>
                                        <p:cTn id="39" dur="1" fill="hold">
                                          <p:stCondLst>
                                            <p:cond delay="0"/>
                                          </p:stCondLst>
                                        </p:cTn>
                                        <p:tgtEl>
                                          <p:spTgt spid="51221"/>
                                        </p:tgtEl>
                                        <p:attrNameLst>
                                          <p:attrName>style.visibility</p:attrName>
                                        </p:attrNameLst>
                                      </p:cBhvr>
                                      <p:to>
                                        <p:strVal val="visible"/>
                                      </p:to>
                                    </p:set>
                                    <p:animEffect transition="in" filter="blinds(vertical)">
                                      <p:cBhvr>
                                        <p:cTn id="40" dur="2000"/>
                                        <p:tgtEl>
                                          <p:spTgt spid="51221"/>
                                        </p:tgtEl>
                                      </p:cBhvr>
                                    </p:animEffect>
                                  </p:childTnLst>
                                </p:cTn>
                              </p:par>
                            </p:childTnLst>
                          </p:cTn>
                        </p:par>
                        <p:par>
                          <p:cTn id="41" fill="hold" nodeType="afterGroup">
                            <p:stCondLst>
                              <p:cond delay="6000"/>
                            </p:stCondLst>
                            <p:childTnLst>
                              <p:par>
                                <p:cTn id="42" presetID="3" presetClass="entr" presetSubtype="5" fill="hold" grpId="0" nodeType="afterEffect">
                                  <p:stCondLst>
                                    <p:cond delay="0"/>
                                  </p:stCondLst>
                                  <p:childTnLst>
                                    <p:set>
                                      <p:cBhvr>
                                        <p:cTn id="43" dur="1" fill="hold">
                                          <p:stCondLst>
                                            <p:cond delay="0"/>
                                          </p:stCondLst>
                                        </p:cTn>
                                        <p:tgtEl>
                                          <p:spTgt spid="51222"/>
                                        </p:tgtEl>
                                        <p:attrNameLst>
                                          <p:attrName>style.visibility</p:attrName>
                                        </p:attrNameLst>
                                      </p:cBhvr>
                                      <p:to>
                                        <p:strVal val="visible"/>
                                      </p:to>
                                    </p:set>
                                    <p:animEffect transition="in" filter="blinds(vertical)">
                                      <p:cBhvr>
                                        <p:cTn id="44" dur="2000"/>
                                        <p:tgtEl>
                                          <p:spTgt spid="5122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51225"/>
                                        </p:tgtEl>
                                        <p:attrNameLst>
                                          <p:attrName>style.visibility</p:attrName>
                                        </p:attrNameLst>
                                      </p:cBhvr>
                                      <p:to>
                                        <p:strVal val="visible"/>
                                      </p:to>
                                    </p:set>
                                    <p:animEffect transition="in" filter="blinds(vertical)">
                                      <p:cBhvr>
                                        <p:cTn id="49" dur="500"/>
                                        <p:tgtEl>
                                          <p:spTgt spid="51225"/>
                                        </p:tgtEl>
                                      </p:cBhvr>
                                    </p:animEffect>
                                  </p:childTnLst>
                                </p:cTn>
                              </p:par>
                            </p:childTnLst>
                          </p:cTn>
                        </p:par>
                        <p:par>
                          <p:cTn id="50" fill="hold" nodeType="afterGroup">
                            <p:stCondLst>
                              <p:cond delay="500"/>
                            </p:stCondLst>
                            <p:childTnLst>
                              <p:par>
                                <p:cTn id="51" presetID="3" presetClass="entr" presetSubtype="10" fill="hold" grpId="0" nodeType="afterEffect">
                                  <p:stCondLst>
                                    <p:cond delay="0"/>
                                  </p:stCondLst>
                                  <p:childTnLst>
                                    <p:set>
                                      <p:cBhvr>
                                        <p:cTn id="52" dur="1" fill="hold">
                                          <p:stCondLst>
                                            <p:cond delay="0"/>
                                          </p:stCondLst>
                                        </p:cTn>
                                        <p:tgtEl>
                                          <p:spTgt spid="51210"/>
                                        </p:tgtEl>
                                        <p:attrNameLst>
                                          <p:attrName>style.visibility</p:attrName>
                                        </p:attrNameLst>
                                      </p:cBhvr>
                                      <p:to>
                                        <p:strVal val="visible"/>
                                      </p:to>
                                    </p:set>
                                    <p:animEffect transition="in" filter="blinds(horizontal)">
                                      <p:cBhvr>
                                        <p:cTn id="53" dur="2000"/>
                                        <p:tgtEl>
                                          <p:spTgt spid="51210"/>
                                        </p:tgtEl>
                                      </p:cBhvr>
                                    </p:animEffect>
                                  </p:childTnLst>
                                </p:cTn>
                              </p:par>
                            </p:childTnLst>
                          </p:cTn>
                        </p:par>
                        <p:par>
                          <p:cTn id="54" fill="hold" nodeType="afterGroup">
                            <p:stCondLst>
                              <p:cond delay="2500"/>
                            </p:stCondLst>
                            <p:childTnLst>
                              <p:par>
                                <p:cTn id="55" presetID="3" presetClass="entr" presetSubtype="5" fill="hold" grpId="0" nodeType="afterEffect">
                                  <p:stCondLst>
                                    <p:cond delay="0"/>
                                  </p:stCondLst>
                                  <p:childTnLst>
                                    <p:set>
                                      <p:cBhvr>
                                        <p:cTn id="56" dur="1" fill="hold">
                                          <p:stCondLst>
                                            <p:cond delay="0"/>
                                          </p:stCondLst>
                                        </p:cTn>
                                        <p:tgtEl>
                                          <p:spTgt spid="51214"/>
                                        </p:tgtEl>
                                        <p:attrNameLst>
                                          <p:attrName>style.visibility</p:attrName>
                                        </p:attrNameLst>
                                      </p:cBhvr>
                                      <p:to>
                                        <p:strVal val="visible"/>
                                      </p:to>
                                    </p:set>
                                    <p:animEffect transition="in" filter="blinds(vertical)">
                                      <p:cBhvr>
                                        <p:cTn id="57" dur="500"/>
                                        <p:tgtEl>
                                          <p:spTgt spid="51214"/>
                                        </p:tgtEl>
                                      </p:cBhvr>
                                    </p:animEffect>
                                  </p:childTnLst>
                                </p:cTn>
                              </p:par>
                            </p:childTnLst>
                          </p:cTn>
                        </p:par>
                        <p:par>
                          <p:cTn id="58" fill="hold" nodeType="afterGroup">
                            <p:stCondLst>
                              <p:cond delay="3000"/>
                            </p:stCondLst>
                            <p:childTnLst>
                              <p:par>
                                <p:cTn id="59" presetID="3" presetClass="entr" presetSubtype="10" fill="hold" grpId="0" nodeType="afterEffect">
                                  <p:stCondLst>
                                    <p:cond delay="0"/>
                                  </p:stCondLst>
                                  <p:childTnLst>
                                    <p:set>
                                      <p:cBhvr>
                                        <p:cTn id="60" dur="1" fill="hold">
                                          <p:stCondLst>
                                            <p:cond delay="0"/>
                                          </p:stCondLst>
                                        </p:cTn>
                                        <p:tgtEl>
                                          <p:spTgt spid="51223"/>
                                        </p:tgtEl>
                                        <p:attrNameLst>
                                          <p:attrName>style.visibility</p:attrName>
                                        </p:attrNameLst>
                                      </p:cBhvr>
                                      <p:to>
                                        <p:strVal val="visible"/>
                                      </p:to>
                                    </p:set>
                                    <p:animEffect transition="in" filter="blinds(horizontal)">
                                      <p:cBhvr>
                                        <p:cTn id="61" dur="2000"/>
                                        <p:tgtEl>
                                          <p:spTgt spid="51223"/>
                                        </p:tgtEl>
                                      </p:cBhvr>
                                    </p:animEffect>
                                  </p:childTnLst>
                                </p:cTn>
                              </p:par>
                            </p:childTnLst>
                          </p:cTn>
                        </p:par>
                        <p:par>
                          <p:cTn id="62" fill="hold" nodeType="afterGroup">
                            <p:stCondLst>
                              <p:cond delay="5000"/>
                            </p:stCondLst>
                            <p:childTnLst>
                              <p:par>
                                <p:cTn id="63" presetID="3" presetClass="entr" presetSubtype="5" fill="hold" grpId="0" nodeType="afterEffect">
                                  <p:stCondLst>
                                    <p:cond delay="0"/>
                                  </p:stCondLst>
                                  <p:childTnLst>
                                    <p:set>
                                      <p:cBhvr>
                                        <p:cTn id="64" dur="1" fill="hold">
                                          <p:stCondLst>
                                            <p:cond delay="0"/>
                                          </p:stCondLst>
                                        </p:cTn>
                                        <p:tgtEl>
                                          <p:spTgt spid="51226"/>
                                        </p:tgtEl>
                                        <p:attrNameLst>
                                          <p:attrName>style.visibility</p:attrName>
                                        </p:attrNameLst>
                                      </p:cBhvr>
                                      <p:to>
                                        <p:strVal val="visible"/>
                                      </p:to>
                                    </p:set>
                                    <p:animEffect transition="in" filter="blinds(vertical)">
                                      <p:cBhvr>
                                        <p:cTn id="65" dur="500"/>
                                        <p:tgtEl>
                                          <p:spTgt spid="51226"/>
                                        </p:tgtEl>
                                      </p:cBhvr>
                                    </p:animEffect>
                                  </p:childTnLst>
                                </p:cTn>
                              </p:par>
                            </p:childTnLst>
                          </p:cTn>
                        </p:par>
                        <p:par>
                          <p:cTn id="66" fill="hold" nodeType="afterGroup">
                            <p:stCondLst>
                              <p:cond delay="5500"/>
                            </p:stCondLst>
                            <p:childTnLst>
                              <p:par>
                                <p:cTn id="67" presetID="3" presetClass="entr" presetSubtype="10" fill="hold" grpId="0" nodeType="afterEffect">
                                  <p:stCondLst>
                                    <p:cond delay="0"/>
                                  </p:stCondLst>
                                  <p:childTnLst>
                                    <p:set>
                                      <p:cBhvr>
                                        <p:cTn id="68" dur="1" fill="hold">
                                          <p:stCondLst>
                                            <p:cond delay="0"/>
                                          </p:stCondLst>
                                        </p:cTn>
                                        <p:tgtEl>
                                          <p:spTgt spid="51211"/>
                                        </p:tgtEl>
                                        <p:attrNameLst>
                                          <p:attrName>style.visibility</p:attrName>
                                        </p:attrNameLst>
                                      </p:cBhvr>
                                      <p:to>
                                        <p:strVal val="visible"/>
                                      </p:to>
                                    </p:set>
                                    <p:animEffect transition="in" filter="blinds(horizontal)">
                                      <p:cBhvr>
                                        <p:cTn id="69" dur="2000"/>
                                        <p:tgtEl>
                                          <p:spTgt spid="51211"/>
                                        </p:tgtEl>
                                      </p:cBhvr>
                                    </p:animEffect>
                                  </p:childTnLst>
                                </p:cTn>
                              </p:par>
                            </p:childTnLst>
                          </p:cTn>
                        </p:par>
                        <p:par>
                          <p:cTn id="70" fill="hold" nodeType="afterGroup">
                            <p:stCondLst>
                              <p:cond delay="7500"/>
                            </p:stCondLst>
                            <p:childTnLst>
                              <p:par>
                                <p:cTn id="71" presetID="3" presetClass="entr" presetSubtype="5" fill="hold" grpId="0" nodeType="afterEffect">
                                  <p:stCondLst>
                                    <p:cond delay="0"/>
                                  </p:stCondLst>
                                  <p:childTnLst>
                                    <p:set>
                                      <p:cBhvr>
                                        <p:cTn id="72" dur="1" fill="hold">
                                          <p:stCondLst>
                                            <p:cond delay="0"/>
                                          </p:stCondLst>
                                        </p:cTn>
                                        <p:tgtEl>
                                          <p:spTgt spid="51227"/>
                                        </p:tgtEl>
                                        <p:attrNameLst>
                                          <p:attrName>style.visibility</p:attrName>
                                        </p:attrNameLst>
                                      </p:cBhvr>
                                      <p:to>
                                        <p:strVal val="visible"/>
                                      </p:to>
                                    </p:set>
                                    <p:animEffect transition="in" filter="blinds(vertical)">
                                      <p:cBhvr>
                                        <p:cTn id="73" dur="500"/>
                                        <p:tgtEl>
                                          <p:spTgt spid="51227"/>
                                        </p:tgtEl>
                                      </p:cBhvr>
                                    </p:animEffect>
                                  </p:childTnLst>
                                </p:cTn>
                              </p:par>
                            </p:childTnLst>
                          </p:cTn>
                        </p:par>
                        <p:par>
                          <p:cTn id="74" fill="hold" nodeType="afterGroup">
                            <p:stCondLst>
                              <p:cond delay="8000"/>
                            </p:stCondLst>
                            <p:childTnLst>
                              <p:par>
                                <p:cTn id="75" presetID="3" presetClass="entr" presetSubtype="10" fill="hold" grpId="0" nodeType="afterEffect">
                                  <p:stCondLst>
                                    <p:cond delay="0"/>
                                  </p:stCondLst>
                                  <p:childTnLst>
                                    <p:set>
                                      <p:cBhvr>
                                        <p:cTn id="76" dur="1" fill="hold">
                                          <p:stCondLst>
                                            <p:cond delay="0"/>
                                          </p:stCondLst>
                                        </p:cTn>
                                        <p:tgtEl>
                                          <p:spTgt spid="51224"/>
                                        </p:tgtEl>
                                        <p:attrNameLst>
                                          <p:attrName>style.visibility</p:attrName>
                                        </p:attrNameLst>
                                      </p:cBhvr>
                                      <p:to>
                                        <p:strVal val="visible"/>
                                      </p:to>
                                    </p:set>
                                    <p:animEffect transition="in" filter="blinds(horizontal)">
                                      <p:cBhvr>
                                        <p:cTn id="77" dur="2000"/>
                                        <p:tgtEl>
                                          <p:spTgt spid="51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51205" grpId="0" animBg="1"/>
      <p:bldP spid="51206" grpId="0" animBg="1"/>
      <p:bldP spid="51208" grpId="0" animBg="1"/>
      <p:bldP spid="51210" grpId="0" animBg="1"/>
      <p:bldP spid="51211" grpId="0" animBg="1"/>
      <p:bldP spid="51214" grpId="0" animBg="1"/>
      <p:bldP spid="51218" grpId="0" animBg="1"/>
      <p:bldP spid="51220" grpId="0" animBg="1"/>
      <p:bldP spid="51221" grpId="0" animBg="1"/>
      <p:bldP spid="51222" grpId="0" animBg="1"/>
      <p:bldP spid="51223" grpId="0" animBg="1"/>
      <p:bldP spid="51224" grpId="0" animBg="1"/>
      <p:bldP spid="51225" grpId="0" animBg="1"/>
      <p:bldP spid="51226" grpId="0" animBg="1"/>
      <p:bldP spid="512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59632" y="2420887"/>
            <a:ext cx="6624736" cy="4408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投影片編號版面配置區 5"/>
          <p:cNvSpPr>
            <a:spLocks noGrp="1"/>
          </p:cNvSpPr>
          <p:nvPr>
            <p:ph type="sldNum" sz="quarter" idx="10"/>
          </p:nvPr>
        </p:nvSpPr>
        <p:spPr/>
        <p:txBody>
          <a:bodyPr/>
          <a:lstStyle/>
          <a:p>
            <a:pPr>
              <a:defRPr/>
            </a:pPr>
            <a:fld id="{054E5F77-81C6-4FC5-BD15-4B1835FD6043}" type="slidenum">
              <a:rPr lang="zh-TW" altLang="en-US"/>
              <a:pPr>
                <a:defRPr/>
              </a:pPr>
              <a:t>25</a:t>
            </a:fld>
            <a:endParaRPr lang="en-US" altLang="zh-TW"/>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廠商編號規則 </a:t>
            </a:r>
            <a:r>
              <a:rPr lang="en-US" altLang="zh-TW" b="1" i="1" dirty="0" smtClean="0">
                <a:effectLst>
                  <a:outerShdw blurRad="38100" dist="38100" dir="2700000" algn="tl">
                    <a:srgbClr val="C0C0C0"/>
                  </a:outerShdw>
                </a:effectLst>
              </a:rPr>
              <a:t>(Cont.)</a:t>
            </a:r>
            <a:endParaRPr lang="zh-TW" altLang="en-US" b="1" i="1" smtClean="0">
              <a:effectLst>
                <a:outerShdw blurRad="38100" dist="38100" dir="2700000" algn="tl">
                  <a:srgbClr val="C0C0C0"/>
                </a:outerShdw>
              </a:effectLst>
            </a:endParaRPr>
          </a:p>
        </p:txBody>
      </p:sp>
      <p:sp>
        <p:nvSpPr>
          <p:cNvPr id="53253" name="Rectangle 5"/>
          <p:cNvSpPr>
            <a:spLocks noChangeArrowheads="1"/>
          </p:cNvSpPr>
          <p:nvPr/>
        </p:nvSpPr>
        <p:spPr bwMode="auto">
          <a:xfrm>
            <a:off x="1333502" y="3930650"/>
            <a:ext cx="2087563"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3254" name="AutoShape 6"/>
          <p:cNvSpPr>
            <a:spLocks noChangeArrowheads="1"/>
          </p:cNvSpPr>
          <p:nvPr/>
        </p:nvSpPr>
        <p:spPr bwMode="auto">
          <a:xfrm>
            <a:off x="3960019" y="2956718"/>
            <a:ext cx="1223962" cy="504825"/>
          </a:xfrm>
          <a:prstGeom prst="wedgeRoundRectCallout">
            <a:avLst>
              <a:gd name="adj1" fmla="val -89690"/>
              <a:gd name="adj2" fmla="val -55347"/>
              <a:gd name="adj3" fmla="val 16667"/>
            </a:avLst>
          </a:prstGeom>
          <a:gradFill rotWithShape="1">
            <a:gsLst>
              <a:gs pos="0">
                <a:srgbClr val="FF99CC"/>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a:ea typeface="標楷體" pitchFamily="65" charset="-120"/>
              </a:rPr>
              <a:t>第一階</a:t>
            </a:r>
          </a:p>
        </p:txBody>
      </p:sp>
      <p:sp>
        <p:nvSpPr>
          <p:cNvPr id="53256" name="Rectangle 8"/>
          <p:cNvSpPr>
            <a:spLocks noChangeArrowheads="1"/>
          </p:cNvSpPr>
          <p:nvPr/>
        </p:nvSpPr>
        <p:spPr bwMode="auto">
          <a:xfrm>
            <a:off x="1546077" y="2993231"/>
            <a:ext cx="1655762"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3257" name="AutoShape 6"/>
          <p:cNvSpPr>
            <a:spLocks noChangeArrowheads="1"/>
          </p:cNvSpPr>
          <p:nvPr/>
        </p:nvSpPr>
        <p:spPr bwMode="auto">
          <a:xfrm>
            <a:off x="3492500" y="4257675"/>
            <a:ext cx="1223963" cy="504825"/>
          </a:xfrm>
          <a:prstGeom prst="wedgeRoundRectCallout">
            <a:avLst>
              <a:gd name="adj1" fmla="val -71532"/>
              <a:gd name="adj2" fmla="val -59435"/>
              <a:gd name="adj3" fmla="val 16667"/>
            </a:avLst>
          </a:prstGeom>
          <a:gradFill rotWithShape="1">
            <a:gsLst>
              <a:gs pos="0">
                <a:srgbClr val="CCFF99"/>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a:ea typeface="標楷體" pitchFamily="65" charset="-120"/>
              </a:rPr>
              <a:t>第二階</a:t>
            </a:r>
          </a:p>
        </p:txBody>
      </p:sp>
      <p:sp>
        <p:nvSpPr>
          <p:cNvPr id="53258" name="AutoShape 6"/>
          <p:cNvSpPr>
            <a:spLocks noChangeArrowheads="1"/>
          </p:cNvSpPr>
          <p:nvPr/>
        </p:nvSpPr>
        <p:spPr bwMode="auto">
          <a:xfrm>
            <a:off x="6877050" y="2781300"/>
            <a:ext cx="1800225" cy="792163"/>
          </a:xfrm>
          <a:prstGeom prst="wedgeRoundRectCallout">
            <a:avLst>
              <a:gd name="adj1" fmla="val -60847"/>
              <a:gd name="adj2" fmla="val 96093"/>
              <a:gd name="adj3" fmla="val 16667"/>
            </a:avLst>
          </a:prstGeom>
          <a:gradFill rotWithShape="1">
            <a:gsLst>
              <a:gs pos="0">
                <a:srgbClr val="FFFF66"/>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a:ea typeface="標楷體" pitchFamily="65" charset="-120"/>
              </a:rPr>
              <a:t>流水號</a:t>
            </a:r>
            <a:r>
              <a:rPr kumimoji="1" lang="en-US" altLang="zh-TW">
                <a:ea typeface="標楷體" pitchFamily="65" charset="-120"/>
              </a:rPr>
              <a:t>3</a:t>
            </a:r>
            <a:r>
              <a:rPr kumimoji="1" lang="zh-TW" altLang="en-US">
                <a:ea typeface="標楷體" pitchFamily="65" charset="-120"/>
              </a:rPr>
              <a:t>碼就設定</a:t>
            </a:r>
            <a:r>
              <a:rPr kumimoji="1" lang="en-US" altLang="zh-TW">
                <a:ea typeface="標楷體" pitchFamily="65" charset="-120"/>
              </a:rPr>
              <a:t>3</a:t>
            </a:r>
            <a:r>
              <a:rPr kumimoji="1" lang="zh-TW" altLang="en-US">
                <a:ea typeface="標楷體" pitchFamily="65" charset="-120"/>
              </a:rPr>
              <a:t>個 </a:t>
            </a:r>
            <a:r>
              <a:rPr kumimoji="1" lang="en-US" altLang="zh-TW">
                <a:ea typeface="標楷體" pitchFamily="65" charset="-120"/>
              </a:rPr>
              <a:t>“</a:t>
            </a:r>
            <a:r>
              <a:rPr kumimoji="1" lang="zh-TW" altLang="en-US">
                <a:latin typeface="Arial" pitchFamily="34" charset="0"/>
              </a:rPr>
              <a:t>＊</a:t>
            </a:r>
            <a:r>
              <a:rPr kumimoji="1" lang="en-US" altLang="zh-TW">
                <a:ea typeface="標楷體" pitchFamily="65" charset="-120"/>
              </a:rPr>
              <a:t>”</a:t>
            </a:r>
          </a:p>
        </p:txBody>
      </p:sp>
      <p:sp>
        <p:nvSpPr>
          <p:cNvPr id="53260" name="Rectangle 12"/>
          <p:cNvSpPr>
            <a:spLocks noChangeArrowheads="1"/>
          </p:cNvSpPr>
          <p:nvPr/>
        </p:nvSpPr>
        <p:spPr bwMode="auto">
          <a:xfrm>
            <a:off x="1333501" y="2807494"/>
            <a:ext cx="2087563"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3261" name="Rectangle 13"/>
          <p:cNvSpPr>
            <a:spLocks noChangeArrowheads="1"/>
          </p:cNvSpPr>
          <p:nvPr/>
        </p:nvSpPr>
        <p:spPr bwMode="auto">
          <a:xfrm>
            <a:off x="1333502" y="3177381"/>
            <a:ext cx="2087562"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3262" name="Rectangle 14"/>
          <p:cNvSpPr>
            <a:spLocks noChangeArrowheads="1"/>
          </p:cNvSpPr>
          <p:nvPr/>
        </p:nvSpPr>
        <p:spPr bwMode="auto">
          <a:xfrm>
            <a:off x="1333502" y="3559175"/>
            <a:ext cx="2087563"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3263" name="Rectangle 15"/>
          <p:cNvSpPr>
            <a:spLocks noChangeArrowheads="1"/>
          </p:cNvSpPr>
          <p:nvPr/>
        </p:nvSpPr>
        <p:spPr bwMode="auto">
          <a:xfrm>
            <a:off x="1547664" y="3717925"/>
            <a:ext cx="1655762"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3264" name="Rectangle 16"/>
          <p:cNvSpPr>
            <a:spLocks noChangeArrowheads="1"/>
          </p:cNvSpPr>
          <p:nvPr/>
        </p:nvSpPr>
        <p:spPr bwMode="auto">
          <a:xfrm>
            <a:off x="1546077" y="3381573"/>
            <a:ext cx="1655762"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3265" name="Rectangle 17"/>
          <p:cNvSpPr>
            <a:spLocks noChangeArrowheads="1"/>
          </p:cNvSpPr>
          <p:nvPr/>
        </p:nvSpPr>
        <p:spPr bwMode="auto">
          <a:xfrm>
            <a:off x="1547664" y="4086225"/>
            <a:ext cx="1655762"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ircle(in)">
                                      <p:cBhvr>
                                        <p:cTn id="11" dur="20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53260"/>
                                        </p:tgtEl>
                                        <p:attrNameLst>
                                          <p:attrName>style.visibility</p:attrName>
                                        </p:attrNameLst>
                                      </p:cBhvr>
                                      <p:to>
                                        <p:strVal val="visible"/>
                                      </p:to>
                                    </p:set>
                                    <p:animEffect transition="in" filter="checkerboard(across)">
                                      <p:cBhvr>
                                        <p:cTn id="16" dur="500"/>
                                        <p:tgtEl>
                                          <p:spTgt spid="53260"/>
                                        </p:tgtEl>
                                      </p:cBhvr>
                                    </p:animEffect>
                                  </p:childTnLst>
                                </p:cTn>
                              </p:par>
                            </p:childTnLst>
                          </p:cTn>
                        </p:par>
                        <p:par>
                          <p:cTn id="17" fill="hold" nodeType="afterGroup">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53261"/>
                                        </p:tgtEl>
                                        <p:attrNameLst>
                                          <p:attrName>style.visibility</p:attrName>
                                        </p:attrNameLst>
                                      </p:cBhvr>
                                      <p:to>
                                        <p:strVal val="visible"/>
                                      </p:to>
                                    </p:set>
                                    <p:animEffect transition="in" filter="checkerboard(across)">
                                      <p:cBhvr>
                                        <p:cTn id="20" dur="500"/>
                                        <p:tgtEl>
                                          <p:spTgt spid="53261"/>
                                        </p:tgtEl>
                                      </p:cBhvr>
                                    </p:animEffect>
                                  </p:childTnLst>
                                </p:cTn>
                              </p:par>
                            </p:childTnLst>
                          </p:cTn>
                        </p:par>
                        <p:par>
                          <p:cTn id="21" fill="hold" nodeType="afterGroup">
                            <p:stCondLst>
                              <p:cond delay="1000"/>
                            </p:stCondLst>
                            <p:childTnLst>
                              <p:par>
                                <p:cTn id="22" presetID="5" presetClass="entr" presetSubtype="10" fill="hold" grpId="0" nodeType="afterEffect">
                                  <p:stCondLst>
                                    <p:cond delay="0"/>
                                  </p:stCondLst>
                                  <p:childTnLst>
                                    <p:set>
                                      <p:cBhvr>
                                        <p:cTn id="23" dur="1" fill="hold">
                                          <p:stCondLst>
                                            <p:cond delay="0"/>
                                          </p:stCondLst>
                                        </p:cTn>
                                        <p:tgtEl>
                                          <p:spTgt spid="53262"/>
                                        </p:tgtEl>
                                        <p:attrNameLst>
                                          <p:attrName>style.visibility</p:attrName>
                                        </p:attrNameLst>
                                      </p:cBhvr>
                                      <p:to>
                                        <p:strVal val="visible"/>
                                      </p:to>
                                    </p:set>
                                    <p:animEffect transition="in" filter="checkerboard(across)">
                                      <p:cBhvr>
                                        <p:cTn id="24" dur="500"/>
                                        <p:tgtEl>
                                          <p:spTgt spid="53262"/>
                                        </p:tgtEl>
                                      </p:cBhvr>
                                    </p:animEffect>
                                  </p:childTnLst>
                                </p:cTn>
                              </p:par>
                            </p:childTnLst>
                          </p:cTn>
                        </p:par>
                        <p:par>
                          <p:cTn id="25" fill="hold" nodeType="afterGroup">
                            <p:stCondLst>
                              <p:cond delay="1500"/>
                            </p:stCondLst>
                            <p:childTnLst>
                              <p:par>
                                <p:cTn id="26" presetID="5" presetClass="entr" presetSubtype="10" fill="hold" grpId="0" nodeType="afterEffect">
                                  <p:stCondLst>
                                    <p:cond delay="0"/>
                                  </p:stCondLst>
                                  <p:childTnLst>
                                    <p:set>
                                      <p:cBhvr>
                                        <p:cTn id="27" dur="1" fill="hold">
                                          <p:stCondLst>
                                            <p:cond delay="0"/>
                                          </p:stCondLst>
                                        </p:cTn>
                                        <p:tgtEl>
                                          <p:spTgt spid="53253"/>
                                        </p:tgtEl>
                                        <p:attrNameLst>
                                          <p:attrName>style.visibility</p:attrName>
                                        </p:attrNameLst>
                                      </p:cBhvr>
                                      <p:to>
                                        <p:strVal val="visible"/>
                                      </p:to>
                                    </p:set>
                                    <p:animEffect transition="in" filter="checkerboard(across)">
                                      <p:cBhvr>
                                        <p:cTn id="28" dur="500"/>
                                        <p:tgtEl>
                                          <p:spTgt spid="53253"/>
                                        </p:tgtEl>
                                      </p:cBhvr>
                                    </p:animEffect>
                                  </p:childTnLst>
                                </p:cTn>
                              </p:par>
                            </p:childTnLst>
                          </p:cTn>
                        </p:par>
                        <p:par>
                          <p:cTn id="29" fill="hold" nodeType="afterGroup">
                            <p:stCondLst>
                              <p:cond delay="2000"/>
                            </p:stCondLst>
                            <p:childTnLst>
                              <p:par>
                                <p:cTn id="30" presetID="3" presetClass="entr" presetSubtype="10" fill="hold" nodeType="afterEffect">
                                  <p:stCondLst>
                                    <p:cond delay="0"/>
                                  </p:stCondLst>
                                  <p:childTnLst>
                                    <p:set>
                                      <p:cBhvr>
                                        <p:cTn id="31" dur="1" fill="hold">
                                          <p:stCondLst>
                                            <p:cond delay="0"/>
                                          </p:stCondLst>
                                        </p:cTn>
                                        <p:tgtEl>
                                          <p:spTgt spid="53254"/>
                                        </p:tgtEl>
                                        <p:attrNameLst>
                                          <p:attrName>style.visibility</p:attrName>
                                        </p:attrNameLst>
                                      </p:cBhvr>
                                      <p:to>
                                        <p:strVal val="visible"/>
                                      </p:to>
                                    </p:set>
                                    <p:animEffect transition="in" filter="blinds(horizontal)">
                                      <p:cBhvr>
                                        <p:cTn id="32" dur="500"/>
                                        <p:tgtEl>
                                          <p:spTgt spid="5325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xit" presetSubtype="16" fill="hold" grpId="1" nodeType="clickEffect">
                                  <p:stCondLst>
                                    <p:cond delay="0"/>
                                  </p:stCondLst>
                                  <p:childTnLst>
                                    <p:animEffect transition="out" filter="box(in)">
                                      <p:cBhvr>
                                        <p:cTn id="36" dur="500"/>
                                        <p:tgtEl>
                                          <p:spTgt spid="53260"/>
                                        </p:tgtEl>
                                      </p:cBhvr>
                                    </p:animEffect>
                                    <p:set>
                                      <p:cBhvr>
                                        <p:cTn id="37" dur="1" fill="hold">
                                          <p:stCondLst>
                                            <p:cond delay="499"/>
                                          </p:stCondLst>
                                        </p:cTn>
                                        <p:tgtEl>
                                          <p:spTgt spid="53260"/>
                                        </p:tgtEl>
                                        <p:attrNameLst>
                                          <p:attrName>style.visibility</p:attrName>
                                        </p:attrNameLst>
                                      </p:cBhvr>
                                      <p:to>
                                        <p:strVal val="hidden"/>
                                      </p:to>
                                    </p:set>
                                  </p:childTnLst>
                                </p:cTn>
                              </p:par>
                              <p:par>
                                <p:cTn id="38" presetID="4" presetClass="exit" presetSubtype="16" fill="hold" grpId="1" nodeType="withEffect">
                                  <p:stCondLst>
                                    <p:cond delay="0"/>
                                  </p:stCondLst>
                                  <p:childTnLst>
                                    <p:animEffect transition="out" filter="box(in)">
                                      <p:cBhvr>
                                        <p:cTn id="39" dur="500"/>
                                        <p:tgtEl>
                                          <p:spTgt spid="53261"/>
                                        </p:tgtEl>
                                      </p:cBhvr>
                                    </p:animEffect>
                                    <p:set>
                                      <p:cBhvr>
                                        <p:cTn id="40" dur="1" fill="hold">
                                          <p:stCondLst>
                                            <p:cond delay="499"/>
                                          </p:stCondLst>
                                        </p:cTn>
                                        <p:tgtEl>
                                          <p:spTgt spid="53261"/>
                                        </p:tgtEl>
                                        <p:attrNameLst>
                                          <p:attrName>style.visibility</p:attrName>
                                        </p:attrNameLst>
                                      </p:cBhvr>
                                      <p:to>
                                        <p:strVal val="hidden"/>
                                      </p:to>
                                    </p:set>
                                  </p:childTnLst>
                                </p:cTn>
                              </p:par>
                              <p:par>
                                <p:cTn id="41" presetID="4" presetClass="exit" presetSubtype="16" fill="hold" grpId="1" nodeType="withEffect">
                                  <p:stCondLst>
                                    <p:cond delay="0"/>
                                  </p:stCondLst>
                                  <p:childTnLst>
                                    <p:animEffect transition="out" filter="box(in)">
                                      <p:cBhvr>
                                        <p:cTn id="42" dur="500"/>
                                        <p:tgtEl>
                                          <p:spTgt spid="53262"/>
                                        </p:tgtEl>
                                      </p:cBhvr>
                                    </p:animEffect>
                                    <p:set>
                                      <p:cBhvr>
                                        <p:cTn id="43" dur="1" fill="hold">
                                          <p:stCondLst>
                                            <p:cond delay="499"/>
                                          </p:stCondLst>
                                        </p:cTn>
                                        <p:tgtEl>
                                          <p:spTgt spid="53262"/>
                                        </p:tgtEl>
                                        <p:attrNameLst>
                                          <p:attrName>style.visibility</p:attrName>
                                        </p:attrNameLst>
                                      </p:cBhvr>
                                      <p:to>
                                        <p:strVal val="hidden"/>
                                      </p:to>
                                    </p:set>
                                  </p:childTnLst>
                                </p:cTn>
                              </p:par>
                              <p:par>
                                <p:cTn id="44" presetID="4" presetClass="exit" presetSubtype="16" fill="hold" grpId="1" nodeType="withEffect">
                                  <p:stCondLst>
                                    <p:cond delay="0"/>
                                  </p:stCondLst>
                                  <p:childTnLst>
                                    <p:animEffect transition="out" filter="box(in)">
                                      <p:cBhvr>
                                        <p:cTn id="45" dur="500"/>
                                        <p:tgtEl>
                                          <p:spTgt spid="53253"/>
                                        </p:tgtEl>
                                      </p:cBhvr>
                                    </p:animEffect>
                                    <p:set>
                                      <p:cBhvr>
                                        <p:cTn id="46" dur="1" fill="hold">
                                          <p:stCondLst>
                                            <p:cond delay="499"/>
                                          </p:stCondLst>
                                        </p:cTn>
                                        <p:tgtEl>
                                          <p:spTgt spid="53253"/>
                                        </p:tgtEl>
                                        <p:attrNameLst>
                                          <p:attrName>style.visibility</p:attrName>
                                        </p:attrNameLst>
                                      </p:cBhvr>
                                      <p:to>
                                        <p:strVal val="hidden"/>
                                      </p:to>
                                    </p:set>
                                  </p:childTnLst>
                                </p:cTn>
                              </p:par>
                              <p:par>
                                <p:cTn id="47" presetID="4" presetClass="exit" presetSubtype="16" fill="hold" nodeType="withEffect">
                                  <p:stCondLst>
                                    <p:cond delay="0"/>
                                  </p:stCondLst>
                                  <p:childTnLst>
                                    <p:animEffect transition="out" filter="box(in)">
                                      <p:cBhvr>
                                        <p:cTn id="48" dur="500"/>
                                        <p:tgtEl>
                                          <p:spTgt spid="53254"/>
                                        </p:tgtEl>
                                      </p:cBhvr>
                                    </p:animEffect>
                                    <p:set>
                                      <p:cBhvr>
                                        <p:cTn id="49" dur="1" fill="hold">
                                          <p:stCondLst>
                                            <p:cond delay="499"/>
                                          </p:stCondLst>
                                        </p:cTn>
                                        <p:tgtEl>
                                          <p:spTgt spid="53254"/>
                                        </p:tgtEl>
                                        <p:attrNameLst>
                                          <p:attrName>style.visibility</p:attrName>
                                        </p:attrNameLst>
                                      </p:cBhvr>
                                      <p:to>
                                        <p:strVal val="hidden"/>
                                      </p:to>
                                    </p:set>
                                  </p:childTnLst>
                                </p:cTn>
                              </p:par>
                            </p:childTnLst>
                          </p:cTn>
                        </p:par>
                        <p:par>
                          <p:cTn id="50" fill="hold" nodeType="afterGroup">
                            <p:stCondLst>
                              <p:cond delay="500"/>
                            </p:stCondLst>
                            <p:childTnLst>
                              <p:par>
                                <p:cTn id="51" presetID="5" presetClass="entr" presetSubtype="10" fill="hold" grpId="0" nodeType="afterEffect">
                                  <p:stCondLst>
                                    <p:cond delay="0"/>
                                  </p:stCondLst>
                                  <p:childTnLst>
                                    <p:set>
                                      <p:cBhvr>
                                        <p:cTn id="52" dur="1" fill="hold">
                                          <p:stCondLst>
                                            <p:cond delay="0"/>
                                          </p:stCondLst>
                                        </p:cTn>
                                        <p:tgtEl>
                                          <p:spTgt spid="53256"/>
                                        </p:tgtEl>
                                        <p:attrNameLst>
                                          <p:attrName>style.visibility</p:attrName>
                                        </p:attrNameLst>
                                      </p:cBhvr>
                                      <p:to>
                                        <p:strVal val="visible"/>
                                      </p:to>
                                    </p:set>
                                    <p:animEffect transition="in" filter="checkerboard(across)">
                                      <p:cBhvr>
                                        <p:cTn id="53" dur="500"/>
                                        <p:tgtEl>
                                          <p:spTgt spid="53256"/>
                                        </p:tgtEl>
                                      </p:cBhvr>
                                    </p:animEffect>
                                  </p:childTnLst>
                                </p:cTn>
                              </p:par>
                            </p:childTnLst>
                          </p:cTn>
                        </p:par>
                        <p:par>
                          <p:cTn id="54" fill="hold">
                            <p:stCondLst>
                              <p:cond delay="1000"/>
                            </p:stCondLst>
                            <p:childTnLst>
                              <p:par>
                                <p:cTn id="55" presetID="5" presetClass="entr" presetSubtype="10" fill="hold" grpId="0" nodeType="afterEffect">
                                  <p:stCondLst>
                                    <p:cond delay="0"/>
                                  </p:stCondLst>
                                  <p:childTnLst>
                                    <p:set>
                                      <p:cBhvr>
                                        <p:cTn id="56" dur="1" fill="hold">
                                          <p:stCondLst>
                                            <p:cond delay="0"/>
                                          </p:stCondLst>
                                        </p:cTn>
                                        <p:tgtEl>
                                          <p:spTgt spid="53264"/>
                                        </p:tgtEl>
                                        <p:attrNameLst>
                                          <p:attrName>style.visibility</p:attrName>
                                        </p:attrNameLst>
                                      </p:cBhvr>
                                      <p:to>
                                        <p:strVal val="visible"/>
                                      </p:to>
                                    </p:set>
                                    <p:animEffect transition="in" filter="checkerboard(across)">
                                      <p:cBhvr>
                                        <p:cTn id="57" dur="500"/>
                                        <p:tgtEl>
                                          <p:spTgt spid="53264"/>
                                        </p:tgtEl>
                                      </p:cBhvr>
                                    </p:animEffect>
                                  </p:childTnLst>
                                </p:cTn>
                              </p:par>
                            </p:childTnLst>
                          </p:cTn>
                        </p:par>
                        <p:par>
                          <p:cTn id="58" fill="hold" nodeType="afterGroup">
                            <p:stCondLst>
                              <p:cond delay="1500"/>
                            </p:stCondLst>
                            <p:childTnLst>
                              <p:par>
                                <p:cTn id="59" presetID="5" presetClass="entr" presetSubtype="10" fill="hold" grpId="0" nodeType="afterEffect">
                                  <p:stCondLst>
                                    <p:cond delay="0"/>
                                  </p:stCondLst>
                                  <p:childTnLst>
                                    <p:set>
                                      <p:cBhvr>
                                        <p:cTn id="60" dur="1" fill="hold">
                                          <p:stCondLst>
                                            <p:cond delay="0"/>
                                          </p:stCondLst>
                                        </p:cTn>
                                        <p:tgtEl>
                                          <p:spTgt spid="53263"/>
                                        </p:tgtEl>
                                        <p:attrNameLst>
                                          <p:attrName>style.visibility</p:attrName>
                                        </p:attrNameLst>
                                      </p:cBhvr>
                                      <p:to>
                                        <p:strVal val="visible"/>
                                      </p:to>
                                    </p:set>
                                    <p:animEffect transition="in" filter="checkerboard(across)">
                                      <p:cBhvr>
                                        <p:cTn id="61" dur="500"/>
                                        <p:tgtEl>
                                          <p:spTgt spid="53263"/>
                                        </p:tgtEl>
                                      </p:cBhvr>
                                    </p:animEffect>
                                  </p:childTnLst>
                                </p:cTn>
                              </p:par>
                            </p:childTnLst>
                          </p:cTn>
                        </p:par>
                        <p:par>
                          <p:cTn id="62" fill="hold" nodeType="afterGroup">
                            <p:stCondLst>
                              <p:cond delay="2000"/>
                            </p:stCondLst>
                            <p:childTnLst>
                              <p:par>
                                <p:cTn id="63" presetID="5" presetClass="entr" presetSubtype="10" fill="hold" grpId="0" nodeType="afterEffect">
                                  <p:stCondLst>
                                    <p:cond delay="0"/>
                                  </p:stCondLst>
                                  <p:childTnLst>
                                    <p:set>
                                      <p:cBhvr>
                                        <p:cTn id="64" dur="1" fill="hold">
                                          <p:stCondLst>
                                            <p:cond delay="0"/>
                                          </p:stCondLst>
                                        </p:cTn>
                                        <p:tgtEl>
                                          <p:spTgt spid="53265"/>
                                        </p:tgtEl>
                                        <p:attrNameLst>
                                          <p:attrName>style.visibility</p:attrName>
                                        </p:attrNameLst>
                                      </p:cBhvr>
                                      <p:to>
                                        <p:strVal val="visible"/>
                                      </p:to>
                                    </p:set>
                                    <p:animEffect transition="in" filter="checkerboard(across)">
                                      <p:cBhvr>
                                        <p:cTn id="65" dur="500"/>
                                        <p:tgtEl>
                                          <p:spTgt spid="53265"/>
                                        </p:tgtEl>
                                      </p:cBhvr>
                                    </p:animEffect>
                                  </p:childTnLst>
                                </p:cTn>
                              </p:par>
                            </p:childTnLst>
                          </p:cTn>
                        </p:par>
                        <p:par>
                          <p:cTn id="66" fill="hold" nodeType="afterGroup">
                            <p:stCondLst>
                              <p:cond delay="2500"/>
                            </p:stCondLst>
                            <p:childTnLst>
                              <p:par>
                                <p:cTn id="67" presetID="3" presetClass="entr" presetSubtype="10" fill="hold" grpId="0" nodeType="afterEffect">
                                  <p:stCondLst>
                                    <p:cond delay="0"/>
                                  </p:stCondLst>
                                  <p:childTnLst>
                                    <p:set>
                                      <p:cBhvr>
                                        <p:cTn id="68" dur="1" fill="hold">
                                          <p:stCondLst>
                                            <p:cond delay="0"/>
                                          </p:stCondLst>
                                        </p:cTn>
                                        <p:tgtEl>
                                          <p:spTgt spid="53257"/>
                                        </p:tgtEl>
                                        <p:attrNameLst>
                                          <p:attrName>style.visibility</p:attrName>
                                        </p:attrNameLst>
                                      </p:cBhvr>
                                      <p:to>
                                        <p:strVal val="visible"/>
                                      </p:to>
                                    </p:set>
                                    <p:animEffect transition="in" filter="blinds(horizontal)">
                                      <p:cBhvr>
                                        <p:cTn id="69" dur="500"/>
                                        <p:tgtEl>
                                          <p:spTgt spid="5325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xit" presetSubtype="4" fill="hold" grpId="1" nodeType="clickEffect">
                                  <p:stCondLst>
                                    <p:cond delay="0"/>
                                  </p:stCondLst>
                                  <p:childTnLst>
                                    <p:animEffect transition="out" filter="wipe(down)">
                                      <p:cBhvr>
                                        <p:cTn id="73" dur="500"/>
                                        <p:tgtEl>
                                          <p:spTgt spid="53256"/>
                                        </p:tgtEl>
                                      </p:cBhvr>
                                    </p:animEffect>
                                    <p:set>
                                      <p:cBhvr>
                                        <p:cTn id="74" dur="1" fill="hold">
                                          <p:stCondLst>
                                            <p:cond delay="499"/>
                                          </p:stCondLst>
                                        </p:cTn>
                                        <p:tgtEl>
                                          <p:spTgt spid="53256"/>
                                        </p:tgtEl>
                                        <p:attrNameLst>
                                          <p:attrName>style.visibility</p:attrName>
                                        </p:attrNameLst>
                                      </p:cBhvr>
                                      <p:to>
                                        <p:strVal val="hidden"/>
                                      </p:to>
                                    </p:set>
                                  </p:childTnLst>
                                </p:cTn>
                              </p:par>
                              <p:par>
                                <p:cTn id="75" presetID="22" presetClass="exit" presetSubtype="4" fill="hold" grpId="1" nodeType="withEffect">
                                  <p:stCondLst>
                                    <p:cond delay="0"/>
                                  </p:stCondLst>
                                  <p:childTnLst>
                                    <p:animEffect transition="out" filter="wipe(down)">
                                      <p:cBhvr>
                                        <p:cTn id="76" dur="500"/>
                                        <p:tgtEl>
                                          <p:spTgt spid="53264"/>
                                        </p:tgtEl>
                                      </p:cBhvr>
                                    </p:animEffect>
                                    <p:set>
                                      <p:cBhvr>
                                        <p:cTn id="77" dur="1" fill="hold">
                                          <p:stCondLst>
                                            <p:cond delay="499"/>
                                          </p:stCondLst>
                                        </p:cTn>
                                        <p:tgtEl>
                                          <p:spTgt spid="53264"/>
                                        </p:tgtEl>
                                        <p:attrNameLst>
                                          <p:attrName>style.visibility</p:attrName>
                                        </p:attrNameLst>
                                      </p:cBhvr>
                                      <p:to>
                                        <p:strVal val="hidden"/>
                                      </p:to>
                                    </p:set>
                                  </p:childTnLst>
                                </p:cTn>
                              </p:par>
                              <p:par>
                                <p:cTn id="78" presetID="22" presetClass="exit" presetSubtype="4" fill="hold" grpId="1" nodeType="withEffect">
                                  <p:stCondLst>
                                    <p:cond delay="0"/>
                                  </p:stCondLst>
                                  <p:childTnLst>
                                    <p:animEffect transition="out" filter="wipe(down)">
                                      <p:cBhvr>
                                        <p:cTn id="79" dur="500"/>
                                        <p:tgtEl>
                                          <p:spTgt spid="53263"/>
                                        </p:tgtEl>
                                      </p:cBhvr>
                                    </p:animEffect>
                                    <p:set>
                                      <p:cBhvr>
                                        <p:cTn id="80" dur="1" fill="hold">
                                          <p:stCondLst>
                                            <p:cond delay="499"/>
                                          </p:stCondLst>
                                        </p:cTn>
                                        <p:tgtEl>
                                          <p:spTgt spid="53263"/>
                                        </p:tgtEl>
                                        <p:attrNameLst>
                                          <p:attrName>style.visibility</p:attrName>
                                        </p:attrNameLst>
                                      </p:cBhvr>
                                      <p:to>
                                        <p:strVal val="hidden"/>
                                      </p:to>
                                    </p:set>
                                  </p:childTnLst>
                                </p:cTn>
                              </p:par>
                              <p:par>
                                <p:cTn id="81" presetID="22" presetClass="exit" presetSubtype="4" fill="hold" grpId="1" nodeType="withEffect">
                                  <p:stCondLst>
                                    <p:cond delay="0"/>
                                  </p:stCondLst>
                                  <p:childTnLst>
                                    <p:animEffect transition="out" filter="wipe(down)">
                                      <p:cBhvr>
                                        <p:cTn id="82" dur="500"/>
                                        <p:tgtEl>
                                          <p:spTgt spid="53265"/>
                                        </p:tgtEl>
                                      </p:cBhvr>
                                    </p:animEffect>
                                    <p:set>
                                      <p:cBhvr>
                                        <p:cTn id="83" dur="1" fill="hold">
                                          <p:stCondLst>
                                            <p:cond delay="499"/>
                                          </p:stCondLst>
                                        </p:cTn>
                                        <p:tgtEl>
                                          <p:spTgt spid="53265"/>
                                        </p:tgtEl>
                                        <p:attrNameLst>
                                          <p:attrName>style.visibility</p:attrName>
                                        </p:attrNameLst>
                                      </p:cBhvr>
                                      <p:to>
                                        <p:strVal val="hidden"/>
                                      </p:to>
                                    </p:set>
                                  </p:childTnLst>
                                </p:cTn>
                              </p:par>
                              <p:par>
                                <p:cTn id="84" presetID="22" presetClass="exit" presetSubtype="4" fill="hold" grpId="1" nodeType="withEffect">
                                  <p:stCondLst>
                                    <p:cond delay="0"/>
                                  </p:stCondLst>
                                  <p:childTnLst>
                                    <p:animEffect transition="out" filter="wipe(down)">
                                      <p:cBhvr>
                                        <p:cTn id="85" dur="500"/>
                                        <p:tgtEl>
                                          <p:spTgt spid="53257"/>
                                        </p:tgtEl>
                                      </p:cBhvr>
                                    </p:animEffect>
                                    <p:set>
                                      <p:cBhvr>
                                        <p:cTn id="86" dur="1" fill="hold">
                                          <p:stCondLst>
                                            <p:cond delay="499"/>
                                          </p:stCondLst>
                                        </p:cTn>
                                        <p:tgtEl>
                                          <p:spTgt spid="53257"/>
                                        </p:tgtEl>
                                        <p:attrNameLst>
                                          <p:attrName>style.visibility</p:attrName>
                                        </p:attrNameLst>
                                      </p:cBhvr>
                                      <p:to>
                                        <p:strVal val="hidden"/>
                                      </p:to>
                                    </p:set>
                                  </p:childTnLst>
                                </p:cTn>
                              </p:par>
                            </p:childTnLst>
                          </p:cTn>
                        </p:par>
                        <p:par>
                          <p:cTn id="87" fill="hold">
                            <p:stCondLst>
                              <p:cond delay="500"/>
                            </p:stCondLst>
                            <p:childTnLst>
                              <p:par>
                                <p:cTn id="88" presetID="3" presetClass="entr" presetSubtype="10" fill="hold" grpId="0" nodeType="afterEffect">
                                  <p:stCondLst>
                                    <p:cond delay="0"/>
                                  </p:stCondLst>
                                  <p:childTnLst>
                                    <p:set>
                                      <p:cBhvr>
                                        <p:cTn id="89" dur="1" fill="hold">
                                          <p:stCondLst>
                                            <p:cond delay="0"/>
                                          </p:stCondLst>
                                        </p:cTn>
                                        <p:tgtEl>
                                          <p:spTgt spid="53258"/>
                                        </p:tgtEl>
                                        <p:attrNameLst>
                                          <p:attrName>style.visibility</p:attrName>
                                        </p:attrNameLst>
                                      </p:cBhvr>
                                      <p:to>
                                        <p:strVal val="visible"/>
                                      </p:to>
                                    </p:set>
                                    <p:animEffect transition="in" filter="blinds(horizontal)">
                                      <p:cBhvr>
                                        <p:cTn id="90" dur="500"/>
                                        <p:tgtEl>
                                          <p:spTgt spid="5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53253" grpId="0" animBg="1"/>
      <p:bldP spid="53253" grpId="1" animBg="1"/>
      <p:bldP spid="53256" grpId="0" animBg="1"/>
      <p:bldP spid="53256" grpId="1" animBg="1"/>
      <p:bldP spid="53257" grpId="0" animBg="1"/>
      <p:bldP spid="53257" grpId="1" animBg="1"/>
      <p:bldP spid="53258" grpId="0" animBg="1"/>
      <p:bldP spid="53260" grpId="0" animBg="1"/>
      <p:bldP spid="53260" grpId="1" animBg="1"/>
      <p:bldP spid="53261" grpId="0" animBg="1"/>
      <p:bldP spid="53261" grpId="1" animBg="1"/>
      <p:bldP spid="53262" grpId="0" animBg="1"/>
      <p:bldP spid="53262" grpId="1" animBg="1"/>
      <p:bldP spid="53263" grpId="0" animBg="1"/>
      <p:bldP spid="53263" grpId="1" animBg="1"/>
      <p:bldP spid="53264" grpId="0" animBg="1"/>
      <p:bldP spid="53264" grpId="1" animBg="1"/>
      <p:bldP spid="53265" grpId="0" animBg="1"/>
      <p:bldP spid="5326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7"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711325" y="2385272"/>
            <a:ext cx="5966544" cy="445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投影片編號版面配置區 5"/>
          <p:cNvSpPr>
            <a:spLocks noGrp="1"/>
          </p:cNvSpPr>
          <p:nvPr>
            <p:ph type="sldNum" sz="quarter" idx="10"/>
          </p:nvPr>
        </p:nvSpPr>
        <p:spPr/>
        <p:txBody>
          <a:bodyPr/>
          <a:lstStyle/>
          <a:p>
            <a:pPr>
              <a:defRPr/>
            </a:pPr>
            <a:fld id="{33F6B6ED-B7A7-4156-9D5D-1D6C9EE86C60}" type="slidenum">
              <a:rPr lang="zh-TW" altLang="en-US"/>
              <a:pPr>
                <a:defRPr/>
              </a:pPr>
              <a:t>26</a:t>
            </a:fld>
            <a:endParaRPr lang="en-US" altLang="zh-TW"/>
          </a:p>
        </p:txBody>
      </p:sp>
      <p:sp>
        <p:nvSpPr>
          <p:cNvPr id="410626" name="Rectangle 2"/>
          <p:cNvSpPr>
            <a:spLocks noGrp="1" noChangeArrowheads="1"/>
          </p:cNvSpPr>
          <p:nvPr>
            <p:ph type="ctrTitle" idx="4294967295"/>
          </p:nvPr>
        </p:nvSpPr>
        <p:spPr>
          <a:xfrm>
            <a:off x="785813" y="1285876"/>
            <a:ext cx="7772400" cy="1094634"/>
          </a:xfrm>
        </p:spPr>
        <p:txBody>
          <a:bodyPr>
            <a:normAutofit/>
          </a:bodyPr>
          <a:lstStyle/>
          <a:p>
            <a:pPr>
              <a:defRPr/>
            </a:pPr>
            <a:r>
              <a:rPr lang="zh-TW" altLang="en-US" dirty="0" smtClean="0">
                <a:effectLst>
                  <a:outerShdw blurRad="38100" dist="38100" dir="2700000" algn="tl">
                    <a:srgbClr val="C0C0C0"/>
                  </a:outerShdw>
                </a:effectLst>
                <a:latin typeface="華康隸書體W7"/>
              </a:rPr>
              <a:t>廠商編號規則 </a:t>
            </a:r>
            <a:r>
              <a:rPr lang="en-US" altLang="zh-TW" b="1" i="1" dirty="0" smtClean="0">
                <a:effectLst>
                  <a:outerShdw blurRad="38100" dist="38100" dir="2700000" algn="tl">
                    <a:srgbClr val="C0C0C0"/>
                  </a:outerShdw>
                </a:effectLst>
              </a:rPr>
              <a:t>(Cont.)</a:t>
            </a:r>
            <a:endParaRPr lang="zh-TW" altLang="en-US" b="1" i="1" dirty="0" smtClean="0">
              <a:effectLst>
                <a:outerShdw blurRad="38100" dist="38100" dir="2700000" algn="tl">
                  <a:srgbClr val="C0C0C0"/>
                </a:outerShdw>
              </a:effectLst>
            </a:endParaRPr>
          </a:p>
        </p:txBody>
      </p:sp>
      <p:sp>
        <p:nvSpPr>
          <p:cNvPr id="55300" name="AutoShape 6"/>
          <p:cNvSpPr>
            <a:spLocks noChangeArrowheads="1"/>
          </p:cNvSpPr>
          <p:nvPr/>
        </p:nvSpPr>
        <p:spPr bwMode="auto">
          <a:xfrm>
            <a:off x="4183063" y="2751138"/>
            <a:ext cx="2303462" cy="504825"/>
          </a:xfrm>
          <a:prstGeom prst="wedgeRoundRectCallout">
            <a:avLst>
              <a:gd name="adj1" fmla="val -70468"/>
              <a:gd name="adj2" fmla="val 35847"/>
              <a:gd name="adj3" fmla="val 16667"/>
            </a:avLst>
          </a:prstGeom>
          <a:gradFill rotWithShape="1">
            <a:gsLst>
              <a:gs pos="0">
                <a:srgbClr val="CCFF99"/>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a:ea typeface="標楷體" pitchFamily="65" charset="-120"/>
              </a:rPr>
              <a:t>編碼原則設定查詢</a:t>
            </a:r>
          </a:p>
        </p:txBody>
      </p:sp>
      <p:sp>
        <p:nvSpPr>
          <p:cNvPr id="55302" name="Oval 6"/>
          <p:cNvSpPr>
            <a:spLocks noChangeArrowheads="1"/>
          </p:cNvSpPr>
          <p:nvPr/>
        </p:nvSpPr>
        <p:spPr bwMode="auto">
          <a:xfrm>
            <a:off x="3275807" y="3003551"/>
            <a:ext cx="360362" cy="3587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5303" name="Line 7"/>
          <p:cNvSpPr>
            <a:spLocks noChangeShapeType="1"/>
          </p:cNvSpPr>
          <p:nvPr/>
        </p:nvSpPr>
        <p:spPr bwMode="auto">
          <a:xfrm>
            <a:off x="3543300" y="3324226"/>
            <a:ext cx="360363" cy="21590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a:p>
        </p:txBody>
      </p:sp>
      <p:pic>
        <p:nvPicPr>
          <p:cNvPr id="27658"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913039" y="3540124"/>
            <a:ext cx="2900585" cy="313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with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27657"/>
                                        </p:tgtEl>
                                        <p:attrNameLst>
                                          <p:attrName>style.visibility</p:attrName>
                                        </p:attrNameLst>
                                      </p:cBhvr>
                                      <p:to>
                                        <p:strVal val="visible"/>
                                      </p:to>
                                    </p:set>
                                    <p:animEffect transition="in" filter="fade">
                                      <p:cBhvr>
                                        <p:cTn id="11" dur="1000"/>
                                        <p:tgtEl>
                                          <p:spTgt spid="27657"/>
                                        </p:tgtEl>
                                      </p:cBhvr>
                                    </p:animEffect>
                                    <p:anim calcmode="lin" valueType="num">
                                      <p:cBhvr>
                                        <p:cTn id="12" dur="1000" fill="hold"/>
                                        <p:tgtEl>
                                          <p:spTgt spid="27657"/>
                                        </p:tgtEl>
                                        <p:attrNameLst>
                                          <p:attrName>ppt_x</p:attrName>
                                        </p:attrNameLst>
                                      </p:cBhvr>
                                      <p:tavLst>
                                        <p:tav tm="0">
                                          <p:val>
                                            <p:strVal val="#ppt_x"/>
                                          </p:val>
                                        </p:tav>
                                        <p:tav tm="100000">
                                          <p:val>
                                            <p:strVal val="#ppt_x"/>
                                          </p:val>
                                        </p:tav>
                                      </p:tavLst>
                                    </p:anim>
                                    <p:anim calcmode="lin" valueType="num">
                                      <p:cBhvr>
                                        <p:cTn id="13" dur="1000" fill="hold"/>
                                        <p:tgtEl>
                                          <p:spTgt spid="2765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5302"/>
                                        </p:tgtEl>
                                        <p:attrNameLst>
                                          <p:attrName>style.visibility</p:attrName>
                                        </p:attrNameLst>
                                      </p:cBhvr>
                                      <p:to>
                                        <p:strVal val="visible"/>
                                      </p:to>
                                    </p:set>
                                    <p:animEffect transition="in" filter="dissolve">
                                      <p:cBhvr>
                                        <p:cTn id="18" dur="500"/>
                                        <p:tgtEl>
                                          <p:spTgt spid="55302"/>
                                        </p:tgtEl>
                                      </p:cBhvr>
                                    </p:animEffect>
                                  </p:childTnLst>
                                </p:cTn>
                              </p:par>
                            </p:childTnLst>
                          </p:cTn>
                        </p:par>
                        <p:par>
                          <p:cTn id="19" fill="hold" nodeType="afterGroup">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55300"/>
                                        </p:tgtEl>
                                        <p:attrNameLst>
                                          <p:attrName>style.visibility</p:attrName>
                                        </p:attrNameLst>
                                      </p:cBhvr>
                                      <p:to>
                                        <p:strVal val="visible"/>
                                      </p:to>
                                    </p:set>
                                    <p:animEffect transition="in" filter="blinds(horizontal)">
                                      <p:cBhvr>
                                        <p:cTn id="22" dur="500"/>
                                        <p:tgtEl>
                                          <p:spTgt spid="553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1" nodeType="clickEffect">
                                  <p:stCondLst>
                                    <p:cond delay="0"/>
                                  </p:stCondLst>
                                  <p:childTnLst>
                                    <p:animEffect transition="out" filter="wipe(down)">
                                      <p:cBhvr>
                                        <p:cTn id="26" dur="500"/>
                                        <p:tgtEl>
                                          <p:spTgt spid="55302"/>
                                        </p:tgtEl>
                                      </p:cBhvr>
                                    </p:animEffect>
                                    <p:set>
                                      <p:cBhvr>
                                        <p:cTn id="27" dur="1" fill="hold">
                                          <p:stCondLst>
                                            <p:cond delay="499"/>
                                          </p:stCondLst>
                                        </p:cTn>
                                        <p:tgtEl>
                                          <p:spTgt spid="55302"/>
                                        </p:tgtEl>
                                        <p:attrNameLst>
                                          <p:attrName>style.visibility</p:attrName>
                                        </p:attrNameLst>
                                      </p:cBhvr>
                                      <p:to>
                                        <p:strVal val="hidden"/>
                                      </p:to>
                                    </p:set>
                                  </p:childTnLst>
                                </p:cTn>
                              </p:par>
                              <p:par>
                                <p:cTn id="28" presetID="22" presetClass="exit" presetSubtype="4" fill="hold" grpId="1" nodeType="withEffect">
                                  <p:stCondLst>
                                    <p:cond delay="0"/>
                                  </p:stCondLst>
                                  <p:childTnLst>
                                    <p:animEffect transition="out" filter="wipe(down)">
                                      <p:cBhvr>
                                        <p:cTn id="29" dur="500"/>
                                        <p:tgtEl>
                                          <p:spTgt spid="55300"/>
                                        </p:tgtEl>
                                      </p:cBhvr>
                                    </p:animEffect>
                                    <p:set>
                                      <p:cBhvr>
                                        <p:cTn id="30" dur="1" fill="hold">
                                          <p:stCondLst>
                                            <p:cond delay="499"/>
                                          </p:stCondLst>
                                        </p:cTn>
                                        <p:tgtEl>
                                          <p:spTgt spid="55300"/>
                                        </p:tgtEl>
                                        <p:attrNameLst>
                                          <p:attrName>style.visibility</p:attrName>
                                        </p:attrNameLst>
                                      </p:cBhvr>
                                      <p:to>
                                        <p:strVal val="hidden"/>
                                      </p:to>
                                    </p:se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55303"/>
                                        </p:tgtEl>
                                        <p:attrNameLst>
                                          <p:attrName>style.visibility</p:attrName>
                                        </p:attrNameLst>
                                      </p:cBhvr>
                                      <p:to>
                                        <p:strVal val="visible"/>
                                      </p:to>
                                    </p:set>
                                    <p:animEffect transition="in" filter="blinds(horizontal)">
                                      <p:cBhvr>
                                        <p:cTn id="34" dur="600"/>
                                        <p:tgtEl>
                                          <p:spTgt spid="55303"/>
                                        </p:tgtEl>
                                      </p:cBhvr>
                                    </p:animEffect>
                                  </p:childTnLst>
                                </p:cTn>
                              </p:par>
                            </p:childTnLst>
                          </p:cTn>
                        </p:par>
                        <p:par>
                          <p:cTn id="35" fill="hold">
                            <p:stCondLst>
                              <p:cond delay="1100"/>
                            </p:stCondLst>
                            <p:childTnLst>
                              <p:par>
                                <p:cTn id="36" presetID="6" presetClass="entr" presetSubtype="16" fill="hold" nodeType="afterEffect">
                                  <p:stCondLst>
                                    <p:cond delay="0"/>
                                  </p:stCondLst>
                                  <p:childTnLst>
                                    <p:set>
                                      <p:cBhvr>
                                        <p:cTn id="37" dur="1" fill="hold">
                                          <p:stCondLst>
                                            <p:cond delay="0"/>
                                          </p:stCondLst>
                                        </p:cTn>
                                        <p:tgtEl>
                                          <p:spTgt spid="27658"/>
                                        </p:tgtEl>
                                        <p:attrNameLst>
                                          <p:attrName>style.visibility</p:attrName>
                                        </p:attrNameLst>
                                      </p:cBhvr>
                                      <p:to>
                                        <p:strVal val="visible"/>
                                      </p:to>
                                    </p:set>
                                    <p:animEffect transition="in" filter="circle(in)">
                                      <p:cBhvr>
                                        <p:cTn id="38" dur="700"/>
                                        <p:tgtEl>
                                          <p:spTgt spid="27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55300" grpId="0" animBg="1"/>
      <p:bldP spid="55300" grpId="1" animBg="1"/>
      <p:bldP spid="55302" grpId="0" animBg="1"/>
      <p:bldP spid="55302" grpId="1" animBg="1"/>
      <p:bldP spid="5530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FD2182EA-FD13-45D7-9166-47CD78ABAAD5}" type="slidenum">
              <a:rPr lang="zh-TW" altLang="en-US"/>
              <a:pPr>
                <a:defRPr/>
              </a:pPr>
              <a:t>27</a:t>
            </a:fld>
            <a:endParaRPr lang="en-US" altLang="zh-TW"/>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品號編號規則</a:t>
            </a:r>
            <a:endParaRPr lang="zh-TW" altLang="en-US" smtClean="0">
              <a:effectLst>
                <a:outerShdw blurRad="38100" dist="38100" dir="2700000" algn="tl">
                  <a:srgbClr val="C0C0C0"/>
                </a:outerShdw>
              </a:effectLst>
            </a:endParaRPr>
          </a:p>
        </p:txBody>
      </p:sp>
      <p:sp>
        <p:nvSpPr>
          <p:cNvPr id="410629" name="Rectangle 5"/>
          <p:cNvSpPr>
            <a:spLocks noGrp="1" noChangeArrowheads="1"/>
          </p:cNvSpPr>
          <p:nvPr>
            <p:ph type="subTitle" idx="4294967295"/>
          </p:nvPr>
        </p:nvSpPr>
        <p:spPr>
          <a:xfrm>
            <a:off x="611188" y="2708275"/>
            <a:ext cx="7848600" cy="1008063"/>
          </a:xfrm>
        </p:spPr>
        <p:txBody>
          <a:bodyPr/>
          <a:lstStyle/>
          <a:p>
            <a:pPr marL="447675" indent="-447675">
              <a:defRPr/>
            </a:pPr>
            <a:r>
              <a:rPr lang="zh-TW" altLang="en-US" smtClean="0">
                <a:solidFill>
                  <a:schemeClr val="tx1"/>
                </a:solidFill>
                <a:effectLst>
                  <a:outerShdw blurRad="38100" dist="38100" dir="2700000" algn="tl">
                    <a:srgbClr val="C0C0C0"/>
                  </a:outerShdw>
                </a:effectLst>
              </a:rPr>
              <a:t>由企業自行決議其品號代號長度</a:t>
            </a:r>
          </a:p>
          <a:p>
            <a:pPr marL="447675" indent="-447675">
              <a:defRPr/>
            </a:pPr>
            <a:r>
              <a:rPr lang="zh-TW" altLang="en-US" smtClean="0">
                <a:solidFill>
                  <a:schemeClr val="tx1"/>
                </a:solidFill>
                <a:effectLst>
                  <a:outerShdw blurRad="38100" dist="38100" dir="2700000" algn="tl">
                    <a:srgbClr val="C0C0C0"/>
                  </a:outerShdw>
                </a:effectLst>
              </a:rPr>
              <a:t>以教學範本為例</a:t>
            </a:r>
            <a:r>
              <a:rPr lang="en-US" altLang="zh-TW" dirty="0" smtClean="0">
                <a:solidFill>
                  <a:schemeClr val="tx1"/>
                </a:solidFill>
                <a:effectLst>
                  <a:outerShdw blurRad="38100" dist="38100" dir="2700000" algn="tl">
                    <a:srgbClr val="C0C0C0"/>
                  </a:outerShdw>
                </a:effectLst>
              </a:rPr>
              <a:t>(</a:t>
            </a:r>
            <a:r>
              <a:rPr lang="zh-TW" altLang="en-US" smtClean="0">
                <a:solidFill>
                  <a:schemeClr val="tx1"/>
                </a:solidFill>
                <a:effectLst>
                  <a:outerShdw blurRad="38100" dist="38100" dir="2700000" algn="tl">
                    <a:srgbClr val="C0C0C0"/>
                  </a:outerShdw>
                </a:effectLst>
              </a:rPr>
              <a:t>品號代碼</a:t>
            </a:r>
            <a:r>
              <a:rPr lang="en-US" altLang="zh-TW" dirty="0" smtClean="0">
                <a:solidFill>
                  <a:schemeClr val="tx1"/>
                </a:solidFill>
                <a:effectLst>
                  <a:outerShdw blurRad="38100" dist="38100" dir="2700000" algn="tl">
                    <a:srgbClr val="C0C0C0"/>
                  </a:outerShdw>
                </a:effectLst>
              </a:rPr>
              <a:t>6</a:t>
            </a:r>
            <a:r>
              <a:rPr lang="zh-TW" altLang="en-US" smtClean="0">
                <a:solidFill>
                  <a:schemeClr val="tx1"/>
                </a:solidFill>
                <a:effectLst>
                  <a:outerShdw blurRad="38100" dist="38100" dir="2700000" algn="tl">
                    <a:srgbClr val="C0C0C0"/>
                  </a:outerShdw>
                </a:effectLst>
              </a:rPr>
              <a:t>碼</a:t>
            </a:r>
            <a:r>
              <a:rPr lang="en-US" altLang="zh-TW" dirty="0" smtClean="0">
                <a:solidFill>
                  <a:schemeClr val="tx1"/>
                </a:solidFill>
                <a:effectLst>
                  <a:outerShdw blurRad="38100" dist="38100" dir="2700000" algn="tl">
                    <a:srgbClr val="C0C0C0"/>
                  </a:outerShdw>
                </a:effectLst>
              </a:rPr>
              <a:t>)</a:t>
            </a:r>
            <a:r>
              <a:rPr lang="zh-TW" altLang="en-US" smtClean="0">
                <a:solidFill>
                  <a:schemeClr val="tx1"/>
                </a:solidFill>
                <a:effectLst>
                  <a:outerShdw blurRad="38100" dist="38100" dir="2700000" algn="tl">
                    <a:srgbClr val="C0C0C0"/>
                  </a:outerShdw>
                </a:effectLst>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10629">
                                            <p:txEl>
                                              <p:pRg st="0" end="0"/>
                                            </p:txEl>
                                          </p:spTgt>
                                        </p:tgtEl>
                                        <p:attrNameLst>
                                          <p:attrName>style.visibility</p:attrName>
                                        </p:attrNameLst>
                                      </p:cBhvr>
                                      <p:to>
                                        <p:strVal val="visible"/>
                                      </p:to>
                                    </p:set>
                                    <p:animEffect transition="in" filter="blinds(horizontal)">
                                      <p:cBhvr>
                                        <p:cTn id="11" dur="500"/>
                                        <p:tgtEl>
                                          <p:spTgt spid="410629">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10629">
                                            <p:txEl>
                                              <p:pRg st="1" end="1"/>
                                            </p:txEl>
                                          </p:spTgt>
                                        </p:tgtEl>
                                        <p:attrNameLst>
                                          <p:attrName>style.visibility</p:attrName>
                                        </p:attrNameLst>
                                      </p:cBhvr>
                                      <p:to>
                                        <p:strVal val="visible"/>
                                      </p:to>
                                    </p:set>
                                    <p:animEffect transition="in" filter="blinds(horizontal)">
                                      <p:cBhvr>
                                        <p:cTn id="15" dur="500"/>
                                        <p:tgtEl>
                                          <p:spTgt spid="4106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投影片編號版面配置區 5"/>
          <p:cNvSpPr>
            <a:spLocks noGrp="1"/>
          </p:cNvSpPr>
          <p:nvPr>
            <p:ph type="sldNum" sz="quarter" idx="10"/>
          </p:nvPr>
        </p:nvSpPr>
        <p:spPr/>
        <p:txBody>
          <a:bodyPr/>
          <a:lstStyle/>
          <a:p>
            <a:pPr>
              <a:defRPr/>
            </a:pPr>
            <a:fld id="{E17CA8CE-6497-41F2-AC5C-D116971A45A5}" type="slidenum">
              <a:rPr lang="zh-TW" altLang="en-US"/>
              <a:pPr>
                <a:defRPr/>
              </a:pPr>
              <a:t>28</a:t>
            </a:fld>
            <a:endParaRPr lang="en-US" altLang="zh-TW"/>
          </a:p>
        </p:txBody>
      </p:sp>
      <p:sp>
        <p:nvSpPr>
          <p:cNvPr id="29699" name="Rectangle 2"/>
          <p:cNvSpPr>
            <a:spLocks noChangeArrowheads="1"/>
          </p:cNvSpPr>
          <p:nvPr/>
        </p:nvSpPr>
        <p:spPr bwMode="auto">
          <a:xfrm>
            <a:off x="0" y="0"/>
            <a:ext cx="9144000" cy="6858000"/>
          </a:xfrm>
          <a:prstGeom prst="rect">
            <a:avLst/>
          </a:prstGeom>
          <a:gradFill rotWithShape="1">
            <a:gsLst>
              <a:gs pos="0">
                <a:srgbClr val="FFFFCC"/>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kumimoji="1" lang="zh-TW" altLang="en-US" b="0">
              <a:latin typeface="Arial" pitchFamily="34" charset="0"/>
            </a:endParaRPr>
          </a:p>
        </p:txBody>
      </p:sp>
      <p:sp>
        <p:nvSpPr>
          <p:cNvPr id="410626" name="Rectangle 2"/>
          <p:cNvSpPr>
            <a:spLocks noGrp="1" noChangeArrowheads="1"/>
          </p:cNvSpPr>
          <p:nvPr>
            <p:ph type="ctrTitle" idx="4294967295"/>
          </p:nvPr>
        </p:nvSpPr>
        <p:spPr>
          <a:xfrm>
            <a:off x="755650" y="115888"/>
            <a:ext cx="7772400" cy="720725"/>
          </a:xfrm>
        </p:spPr>
        <p:txBody>
          <a:bodyPr>
            <a:normAutofit/>
          </a:bodyPr>
          <a:lstStyle/>
          <a:p>
            <a:pPr>
              <a:defRPr/>
            </a:pPr>
            <a:r>
              <a:rPr lang="zh-TW" altLang="en-US" smtClean="0">
                <a:effectLst>
                  <a:outerShdw blurRad="38100" dist="38100" dir="2700000" algn="tl">
                    <a:srgbClr val="C0C0C0"/>
                  </a:outerShdw>
                </a:effectLst>
                <a:latin typeface="華康隸書體W7"/>
              </a:rPr>
              <a:t>品號編號規則 </a:t>
            </a:r>
            <a:r>
              <a:rPr lang="en-US" altLang="zh-TW" b="1" i="1" dirty="0" smtClean="0">
                <a:effectLst>
                  <a:outerShdw blurRad="38100" dist="38100" dir="2700000" algn="tl">
                    <a:srgbClr val="C0C0C0"/>
                  </a:outerShdw>
                </a:effectLst>
              </a:rPr>
              <a:t>(Cont.)</a:t>
            </a:r>
            <a:endParaRPr lang="zh-TW" altLang="en-US" b="1" i="1" smtClean="0">
              <a:effectLst>
                <a:outerShdw blurRad="38100" dist="38100" dir="2700000" algn="tl">
                  <a:srgbClr val="C0C0C0"/>
                </a:outerShdw>
              </a:effectLst>
            </a:endParaRPr>
          </a:p>
        </p:txBody>
      </p:sp>
      <p:sp>
        <p:nvSpPr>
          <p:cNvPr id="63508" name="AutoShape 20"/>
          <p:cNvSpPr>
            <a:spLocks noChangeArrowheads="1"/>
          </p:cNvSpPr>
          <p:nvPr/>
        </p:nvSpPr>
        <p:spPr bwMode="auto">
          <a:xfrm>
            <a:off x="468313" y="1196975"/>
            <a:ext cx="1846262" cy="649288"/>
          </a:xfrm>
          <a:prstGeom prst="roundRect">
            <a:avLst>
              <a:gd name="adj" fmla="val 16667"/>
            </a:avLst>
          </a:prstGeom>
          <a:solidFill>
            <a:schemeClr val="bg1"/>
          </a:soli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ea typeface="標楷體" pitchFamily="65" charset="-120"/>
              </a:rPr>
              <a:t>第</a:t>
            </a:r>
            <a:r>
              <a:rPr lang="en-US" altLang="zh-TW" sz="2000">
                <a:ea typeface="標楷體" pitchFamily="65" charset="-120"/>
              </a:rPr>
              <a:t>1</a:t>
            </a:r>
            <a:r>
              <a:rPr lang="zh-TW" altLang="en-US" sz="2000">
                <a:ea typeface="標楷體" pitchFamily="65" charset="-120"/>
              </a:rPr>
              <a:t>碼</a:t>
            </a:r>
          </a:p>
          <a:p>
            <a:pPr algn="ctr"/>
            <a:r>
              <a:rPr lang="en-US" altLang="zh-TW" sz="2000">
                <a:ea typeface="標楷體" pitchFamily="65" charset="-120"/>
              </a:rPr>
              <a:t>X</a:t>
            </a:r>
          </a:p>
        </p:txBody>
      </p:sp>
      <p:sp>
        <p:nvSpPr>
          <p:cNvPr id="63509" name="AutoShape 21"/>
          <p:cNvSpPr>
            <a:spLocks noChangeArrowheads="1"/>
          </p:cNvSpPr>
          <p:nvPr/>
        </p:nvSpPr>
        <p:spPr bwMode="auto">
          <a:xfrm>
            <a:off x="3419475" y="1196975"/>
            <a:ext cx="1846263" cy="649288"/>
          </a:xfrm>
          <a:prstGeom prst="roundRect">
            <a:avLst>
              <a:gd name="adj" fmla="val 16667"/>
            </a:avLst>
          </a:prstGeom>
          <a:solidFill>
            <a:schemeClr val="bg1"/>
          </a:soli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ea typeface="標楷體" pitchFamily="65" charset="-120"/>
              </a:rPr>
              <a:t>第</a:t>
            </a:r>
            <a:r>
              <a:rPr lang="en-US" altLang="zh-TW" sz="2000">
                <a:ea typeface="標楷體" pitchFamily="65" charset="-120"/>
              </a:rPr>
              <a:t>2</a:t>
            </a:r>
            <a:r>
              <a:rPr lang="zh-TW" altLang="en-US" sz="2000">
                <a:ea typeface="標楷體" pitchFamily="65" charset="-120"/>
              </a:rPr>
              <a:t>碼</a:t>
            </a:r>
          </a:p>
          <a:p>
            <a:pPr algn="ctr"/>
            <a:r>
              <a:rPr lang="en-US" altLang="zh-TW" sz="2000">
                <a:ea typeface="標楷體" pitchFamily="65" charset="-120"/>
              </a:rPr>
              <a:t>X</a:t>
            </a:r>
          </a:p>
        </p:txBody>
      </p:sp>
      <p:sp>
        <p:nvSpPr>
          <p:cNvPr id="63510" name="AutoShape 22"/>
          <p:cNvSpPr>
            <a:spLocks noChangeArrowheads="1"/>
          </p:cNvSpPr>
          <p:nvPr/>
        </p:nvSpPr>
        <p:spPr bwMode="auto">
          <a:xfrm>
            <a:off x="6877050" y="1196975"/>
            <a:ext cx="1846263" cy="649288"/>
          </a:xfrm>
          <a:prstGeom prst="roundRect">
            <a:avLst>
              <a:gd name="adj" fmla="val 16667"/>
            </a:avLst>
          </a:prstGeom>
          <a:solidFill>
            <a:schemeClr val="bg1"/>
          </a:soli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ea typeface="標楷體" pitchFamily="65" charset="-120"/>
              </a:rPr>
              <a:t>第</a:t>
            </a:r>
            <a:r>
              <a:rPr lang="en-US" altLang="zh-TW" sz="2000">
                <a:ea typeface="標楷體" pitchFamily="65" charset="-120"/>
              </a:rPr>
              <a:t>3~6</a:t>
            </a:r>
            <a:r>
              <a:rPr lang="zh-TW" altLang="en-US" sz="2000">
                <a:ea typeface="標楷體" pitchFamily="65" charset="-120"/>
              </a:rPr>
              <a:t>碼</a:t>
            </a:r>
          </a:p>
          <a:p>
            <a:pPr algn="ctr"/>
            <a:r>
              <a:rPr lang="en-US" altLang="zh-TW" sz="2000">
                <a:ea typeface="標楷體" pitchFamily="65" charset="-120"/>
              </a:rPr>
              <a:t>XXXX</a:t>
            </a:r>
          </a:p>
        </p:txBody>
      </p:sp>
      <p:sp>
        <p:nvSpPr>
          <p:cNvPr id="63511" name="AutoShape 23"/>
          <p:cNvSpPr>
            <a:spLocks noChangeArrowheads="1"/>
          </p:cNvSpPr>
          <p:nvPr/>
        </p:nvSpPr>
        <p:spPr bwMode="auto">
          <a:xfrm>
            <a:off x="539750" y="2276475"/>
            <a:ext cx="1800225"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1  </a:t>
            </a:r>
            <a:r>
              <a:rPr lang="zh-TW" altLang="en-US" sz="2000">
                <a:effectLst>
                  <a:outerShdw blurRad="38100" dist="38100" dir="2700000" algn="tl">
                    <a:srgbClr val="FFFFFF"/>
                  </a:outerShdw>
                </a:effectLst>
                <a:ea typeface="標楷體" pitchFamily="65" charset="-120"/>
              </a:rPr>
              <a:t>原    料</a:t>
            </a:r>
          </a:p>
        </p:txBody>
      </p:sp>
      <p:sp>
        <p:nvSpPr>
          <p:cNvPr id="63512" name="AutoShape 24"/>
          <p:cNvSpPr>
            <a:spLocks noChangeArrowheads="1"/>
          </p:cNvSpPr>
          <p:nvPr/>
        </p:nvSpPr>
        <p:spPr bwMode="auto">
          <a:xfrm>
            <a:off x="539750" y="3068638"/>
            <a:ext cx="1800225"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2  </a:t>
            </a:r>
            <a:r>
              <a:rPr lang="zh-TW" altLang="en-US" sz="2000">
                <a:effectLst>
                  <a:outerShdw blurRad="38100" dist="38100" dir="2700000" algn="tl">
                    <a:srgbClr val="FFFFFF"/>
                  </a:outerShdw>
                </a:effectLst>
                <a:ea typeface="標楷體" pitchFamily="65" charset="-120"/>
              </a:rPr>
              <a:t>物    料</a:t>
            </a:r>
          </a:p>
        </p:txBody>
      </p:sp>
      <p:sp>
        <p:nvSpPr>
          <p:cNvPr id="63514" name="AutoShape 26"/>
          <p:cNvSpPr>
            <a:spLocks noChangeArrowheads="1"/>
          </p:cNvSpPr>
          <p:nvPr/>
        </p:nvSpPr>
        <p:spPr bwMode="auto">
          <a:xfrm>
            <a:off x="2987675" y="3573463"/>
            <a:ext cx="2952750" cy="6477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marL="82550">
              <a:defRPr/>
            </a:pPr>
            <a:r>
              <a:rPr lang="en-US" altLang="zh-TW" sz="2000" dirty="0">
                <a:effectLst>
                  <a:outerShdw blurRad="38100" dist="38100" dir="2700000" algn="tl">
                    <a:srgbClr val="FFFFFF"/>
                  </a:outerShdw>
                </a:effectLst>
                <a:ea typeface="標楷體" pitchFamily="65" charset="-120"/>
              </a:rPr>
              <a:t>1 </a:t>
            </a:r>
            <a:r>
              <a:rPr lang="zh-TW" altLang="en-US" sz="2000">
                <a:effectLst>
                  <a:outerShdw blurRad="38100" dist="38100" dir="2700000" algn="tl">
                    <a:srgbClr val="FFFFFF"/>
                  </a:outerShdw>
                </a:effectLst>
                <a:ea typeface="標楷體" pitchFamily="65" charset="-120"/>
              </a:rPr>
              <a:t>廠內自製   </a:t>
            </a:r>
            <a:r>
              <a:rPr lang="en-US" altLang="zh-TW" sz="2000" dirty="0">
                <a:effectLst>
                  <a:outerShdw blurRad="38100" dist="38100" dir="2700000" algn="tl">
                    <a:srgbClr val="FFFFFF"/>
                  </a:outerShdw>
                </a:effectLst>
                <a:ea typeface="標楷體" pitchFamily="65" charset="-120"/>
              </a:rPr>
              <a:t>2 </a:t>
            </a:r>
            <a:r>
              <a:rPr lang="zh-TW" altLang="en-US" sz="2000">
                <a:effectLst>
                  <a:outerShdw blurRad="38100" dist="38100" dir="2700000" algn="tl">
                    <a:srgbClr val="FFFFFF"/>
                  </a:outerShdw>
                </a:effectLst>
                <a:ea typeface="標楷體" pitchFamily="65" charset="-120"/>
              </a:rPr>
              <a:t>託外加工</a:t>
            </a:r>
          </a:p>
          <a:p>
            <a:pPr marL="82550">
              <a:defRPr/>
            </a:pPr>
            <a:r>
              <a:rPr lang="en-US" altLang="zh-TW" sz="2000" dirty="0">
                <a:effectLst>
                  <a:outerShdw blurRad="38100" dist="38100" dir="2700000" algn="tl">
                    <a:srgbClr val="FFFFFF"/>
                  </a:outerShdw>
                </a:effectLst>
                <a:ea typeface="標楷體" pitchFamily="65" charset="-120"/>
              </a:rPr>
              <a:t>3 </a:t>
            </a:r>
            <a:r>
              <a:rPr lang="zh-TW" altLang="en-US" sz="2000">
                <a:effectLst>
                  <a:outerShdw blurRad="38100" dist="38100" dir="2700000" algn="tl">
                    <a:srgbClr val="FFFFFF"/>
                  </a:outerShdw>
                </a:effectLst>
                <a:ea typeface="標楷體" pitchFamily="65" charset="-120"/>
              </a:rPr>
              <a:t>虛設件</a:t>
            </a:r>
          </a:p>
        </p:txBody>
      </p:sp>
      <p:sp>
        <p:nvSpPr>
          <p:cNvPr id="63515" name="AutoShape 27"/>
          <p:cNvSpPr>
            <a:spLocks noChangeArrowheads="1"/>
          </p:cNvSpPr>
          <p:nvPr/>
        </p:nvSpPr>
        <p:spPr bwMode="auto">
          <a:xfrm>
            <a:off x="6804025" y="2276475"/>
            <a:ext cx="1944688" cy="431800"/>
          </a:xfrm>
          <a:prstGeom prst="roundRect">
            <a:avLst>
              <a:gd name="adj" fmla="val 16667"/>
            </a:avLst>
          </a:prstGeom>
          <a:gradFill rotWithShape="1">
            <a:gsLst>
              <a:gs pos="0">
                <a:srgbClr val="99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ea typeface="標楷體" pitchFamily="65" charset="-120"/>
              </a:rPr>
              <a:t>流水號</a:t>
            </a:r>
          </a:p>
        </p:txBody>
      </p:sp>
      <p:sp>
        <p:nvSpPr>
          <p:cNvPr id="63517" name="Line 29"/>
          <p:cNvSpPr>
            <a:spLocks noChangeShapeType="1"/>
          </p:cNvSpPr>
          <p:nvPr/>
        </p:nvSpPr>
        <p:spPr bwMode="auto">
          <a:xfrm>
            <a:off x="2339975" y="2492375"/>
            <a:ext cx="647700" cy="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3518" name="Line 30"/>
          <p:cNvSpPr>
            <a:spLocks noChangeShapeType="1"/>
          </p:cNvSpPr>
          <p:nvPr/>
        </p:nvSpPr>
        <p:spPr bwMode="auto">
          <a:xfrm flipH="1">
            <a:off x="2339975" y="3933825"/>
            <a:ext cx="647700" cy="158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3519" name="Line 31"/>
          <p:cNvSpPr>
            <a:spLocks noChangeShapeType="1"/>
          </p:cNvSpPr>
          <p:nvPr/>
        </p:nvSpPr>
        <p:spPr bwMode="auto">
          <a:xfrm flipH="1">
            <a:off x="2339975" y="4652963"/>
            <a:ext cx="647700" cy="1587"/>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3520" name="Line 32"/>
          <p:cNvSpPr>
            <a:spLocks noChangeShapeType="1"/>
          </p:cNvSpPr>
          <p:nvPr/>
        </p:nvSpPr>
        <p:spPr bwMode="auto">
          <a:xfrm flipH="1">
            <a:off x="5292725" y="1557338"/>
            <a:ext cx="1557338" cy="1587"/>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3521" name="Line 33"/>
          <p:cNvSpPr>
            <a:spLocks noChangeShapeType="1"/>
          </p:cNvSpPr>
          <p:nvPr/>
        </p:nvSpPr>
        <p:spPr bwMode="auto">
          <a:xfrm flipH="1">
            <a:off x="2339975" y="1557338"/>
            <a:ext cx="1069975" cy="1587"/>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3522" name="Line 34"/>
          <p:cNvSpPr>
            <a:spLocks noChangeShapeType="1"/>
          </p:cNvSpPr>
          <p:nvPr/>
        </p:nvSpPr>
        <p:spPr bwMode="auto">
          <a:xfrm flipH="1">
            <a:off x="2339975" y="3284538"/>
            <a:ext cx="681038" cy="1587"/>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3523" name="AutoShape 35"/>
          <p:cNvSpPr>
            <a:spLocks noChangeArrowheads="1"/>
          </p:cNvSpPr>
          <p:nvPr/>
        </p:nvSpPr>
        <p:spPr bwMode="auto">
          <a:xfrm>
            <a:off x="539750" y="3716338"/>
            <a:ext cx="1800225"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3  </a:t>
            </a:r>
            <a:r>
              <a:rPr lang="zh-TW" altLang="en-US" sz="2000">
                <a:effectLst>
                  <a:outerShdw blurRad="38100" dist="38100" dir="2700000" algn="tl">
                    <a:srgbClr val="FFFFFF"/>
                  </a:outerShdw>
                </a:effectLst>
                <a:ea typeface="標楷體" pitchFamily="65" charset="-120"/>
              </a:rPr>
              <a:t>半成品</a:t>
            </a:r>
          </a:p>
        </p:txBody>
      </p:sp>
      <p:sp>
        <p:nvSpPr>
          <p:cNvPr id="63524" name="AutoShape 36"/>
          <p:cNvSpPr>
            <a:spLocks noChangeArrowheads="1"/>
          </p:cNvSpPr>
          <p:nvPr/>
        </p:nvSpPr>
        <p:spPr bwMode="auto">
          <a:xfrm>
            <a:off x="539750" y="4437063"/>
            <a:ext cx="1800225"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4  </a:t>
            </a:r>
            <a:r>
              <a:rPr lang="zh-TW" altLang="en-US" sz="2000">
                <a:effectLst>
                  <a:outerShdw blurRad="38100" dist="38100" dir="2700000" algn="tl">
                    <a:srgbClr val="FFFFFF"/>
                  </a:outerShdw>
                </a:effectLst>
                <a:ea typeface="標楷體" pitchFamily="65" charset="-120"/>
              </a:rPr>
              <a:t>製成品</a:t>
            </a:r>
          </a:p>
        </p:txBody>
      </p:sp>
      <p:sp>
        <p:nvSpPr>
          <p:cNvPr id="63525" name="AutoShape 37"/>
          <p:cNvSpPr>
            <a:spLocks noChangeArrowheads="1"/>
          </p:cNvSpPr>
          <p:nvPr/>
        </p:nvSpPr>
        <p:spPr bwMode="auto">
          <a:xfrm>
            <a:off x="539750" y="5013325"/>
            <a:ext cx="1800225"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5  </a:t>
            </a:r>
            <a:r>
              <a:rPr lang="zh-TW" altLang="en-US" sz="2000">
                <a:effectLst>
                  <a:outerShdw blurRad="38100" dist="38100" dir="2700000" algn="tl">
                    <a:srgbClr val="FFFFFF"/>
                  </a:outerShdw>
                </a:effectLst>
                <a:ea typeface="標楷體" pitchFamily="65" charset="-120"/>
              </a:rPr>
              <a:t>附    件</a:t>
            </a:r>
          </a:p>
        </p:txBody>
      </p:sp>
      <p:sp>
        <p:nvSpPr>
          <p:cNvPr id="63526" name="AutoShape 38"/>
          <p:cNvSpPr>
            <a:spLocks noChangeArrowheads="1"/>
          </p:cNvSpPr>
          <p:nvPr/>
        </p:nvSpPr>
        <p:spPr bwMode="auto">
          <a:xfrm>
            <a:off x="539750" y="5589588"/>
            <a:ext cx="1800225"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dirty="0">
                <a:effectLst>
                  <a:outerShdw blurRad="38100" dist="38100" dir="2700000" algn="tl">
                    <a:srgbClr val="FFFFFF"/>
                  </a:outerShdw>
                </a:effectLst>
                <a:ea typeface="標楷體" pitchFamily="65" charset="-120"/>
              </a:rPr>
              <a:t>6  </a:t>
            </a:r>
            <a:r>
              <a:rPr lang="zh-TW" altLang="en-US" sz="2000">
                <a:effectLst>
                  <a:outerShdw blurRad="38100" dist="38100" dir="2700000" algn="tl">
                    <a:srgbClr val="FFFFFF"/>
                  </a:outerShdw>
                </a:effectLst>
                <a:ea typeface="標楷體" pitchFamily="65" charset="-120"/>
              </a:rPr>
              <a:t>商    品</a:t>
            </a:r>
          </a:p>
        </p:txBody>
      </p:sp>
      <p:sp>
        <p:nvSpPr>
          <p:cNvPr id="63527" name="AutoShape 39"/>
          <p:cNvSpPr>
            <a:spLocks noChangeArrowheads="1"/>
          </p:cNvSpPr>
          <p:nvPr/>
        </p:nvSpPr>
        <p:spPr bwMode="auto">
          <a:xfrm>
            <a:off x="539750" y="6237288"/>
            <a:ext cx="1800225" cy="431800"/>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en-US" altLang="zh-TW" sz="2000">
                <a:effectLst>
                  <a:outerShdw blurRad="38100" dist="38100" dir="2700000" algn="tl">
                    <a:srgbClr val="FFFFFF"/>
                  </a:outerShdw>
                </a:effectLst>
                <a:ea typeface="標楷體" pitchFamily="65" charset="-120"/>
              </a:rPr>
              <a:t>9  </a:t>
            </a:r>
            <a:r>
              <a:rPr lang="zh-TW" altLang="en-US" sz="2000" dirty="0">
                <a:effectLst>
                  <a:outerShdw blurRad="38100" dist="38100" dir="2700000" algn="tl">
                    <a:srgbClr val="FFFFFF"/>
                  </a:outerShdw>
                </a:effectLst>
                <a:ea typeface="標楷體" pitchFamily="65" charset="-120"/>
              </a:rPr>
              <a:t>外購品</a:t>
            </a:r>
          </a:p>
        </p:txBody>
      </p:sp>
      <p:sp>
        <p:nvSpPr>
          <p:cNvPr id="63528" name="AutoShape 40"/>
          <p:cNvSpPr>
            <a:spLocks noChangeArrowheads="1"/>
          </p:cNvSpPr>
          <p:nvPr/>
        </p:nvSpPr>
        <p:spPr bwMode="auto">
          <a:xfrm>
            <a:off x="2987675" y="1989138"/>
            <a:ext cx="2879725" cy="1008062"/>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marL="182563">
              <a:defRPr/>
            </a:pPr>
            <a:r>
              <a:rPr lang="en-US" altLang="zh-TW" sz="2000" dirty="0">
                <a:effectLst>
                  <a:outerShdw blurRad="38100" dist="38100" dir="2700000" algn="tl">
                    <a:srgbClr val="FFFFFF"/>
                  </a:outerShdw>
                </a:effectLst>
                <a:ea typeface="標楷體" pitchFamily="65" charset="-120"/>
              </a:rPr>
              <a:t>1 </a:t>
            </a:r>
            <a:r>
              <a:rPr lang="zh-TW" altLang="en-US" sz="2000">
                <a:effectLst>
                  <a:outerShdw blurRad="38100" dist="38100" dir="2700000" algn="tl">
                    <a:srgbClr val="FFFFFF"/>
                  </a:outerShdw>
                </a:effectLst>
                <a:ea typeface="標楷體" pitchFamily="65" charset="-120"/>
              </a:rPr>
              <a:t>塑膠類    </a:t>
            </a:r>
            <a:r>
              <a:rPr lang="en-US" altLang="zh-TW" sz="2000" dirty="0">
                <a:effectLst>
                  <a:outerShdw blurRad="38100" dist="38100" dir="2700000" algn="tl">
                    <a:srgbClr val="FFFFFF"/>
                  </a:outerShdw>
                </a:effectLst>
                <a:ea typeface="標楷體" pitchFamily="65" charset="-120"/>
              </a:rPr>
              <a:t>4 </a:t>
            </a:r>
            <a:r>
              <a:rPr lang="zh-TW" altLang="en-US" sz="2000">
                <a:effectLst>
                  <a:outerShdw blurRad="38100" dist="38100" dir="2700000" algn="tl">
                    <a:srgbClr val="FFFFFF"/>
                  </a:outerShdw>
                </a:effectLst>
                <a:ea typeface="標楷體" pitchFamily="65" charset="-120"/>
              </a:rPr>
              <a:t>玻璃類</a:t>
            </a:r>
          </a:p>
          <a:p>
            <a:pPr marL="182563">
              <a:defRPr/>
            </a:pPr>
            <a:r>
              <a:rPr lang="en-US" altLang="zh-TW" sz="2000" dirty="0">
                <a:effectLst>
                  <a:outerShdw blurRad="38100" dist="38100" dir="2700000" algn="tl">
                    <a:srgbClr val="FFFFFF"/>
                  </a:outerShdw>
                </a:effectLst>
                <a:ea typeface="標楷體" pitchFamily="65" charset="-120"/>
              </a:rPr>
              <a:t>2 </a:t>
            </a:r>
            <a:r>
              <a:rPr lang="zh-TW" altLang="en-US" sz="2000">
                <a:effectLst>
                  <a:outerShdw blurRad="38100" dist="38100" dir="2700000" algn="tl">
                    <a:srgbClr val="FFFFFF"/>
                  </a:outerShdw>
                </a:effectLst>
                <a:ea typeface="標楷體" pitchFamily="65" charset="-120"/>
              </a:rPr>
              <a:t>電子類    </a:t>
            </a:r>
            <a:r>
              <a:rPr lang="en-US" altLang="zh-TW" sz="2000" dirty="0">
                <a:effectLst>
                  <a:outerShdw blurRad="38100" dist="38100" dir="2700000" algn="tl">
                    <a:srgbClr val="FFFFFF"/>
                  </a:outerShdw>
                </a:effectLst>
                <a:ea typeface="標楷體" pitchFamily="65" charset="-120"/>
              </a:rPr>
              <a:t>5 </a:t>
            </a:r>
            <a:r>
              <a:rPr lang="zh-TW" altLang="en-US" sz="2000">
                <a:effectLst>
                  <a:outerShdw blurRad="38100" dist="38100" dir="2700000" algn="tl">
                    <a:srgbClr val="FFFFFF"/>
                  </a:outerShdw>
                </a:effectLst>
                <a:ea typeface="標楷體" pitchFamily="65" charset="-120"/>
              </a:rPr>
              <a:t>包材類</a:t>
            </a:r>
          </a:p>
          <a:p>
            <a:pPr marL="182563">
              <a:defRPr/>
            </a:pPr>
            <a:r>
              <a:rPr lang="en-US" altLang="zh-TW" sz="2000" dirty="0">
                <a:effectLst>
                  <a:outerShdw blurRad="38100" dist="38100" dir="2700000" algn="tl">
                    <a:srgbClr val="FFFFFF"/>
                  </a:outerShdw>
                </a:effectLst>
                <a:ea typeface="標楷體" pitchFamily="65" charset="-120"/>
              </a:rPr>
              <a:t>3 </a:t>
            </a:r>
            <a:r>
              <a:rPr lang="zh-TW" altLang="en-US" sz="2000">
                <a:effectLst>
                  <a:outerShdw blurRad="38100" dist="38100" dir="2700000" algn="tl">
                    <a:srgbClr val="FFFFFF"/>
                  </a:outerShdw>
                </a:effectLst>
                <a:ea typeface="標楷體" pitchFamily="65" charset="-120"/>
              </a:rPr>
              <a:t>金屬類    </a:t>
            </a:r>
            <a:r>
              <a:rPr lang="en-US" altLang="zh-TW" sz="2000" dirty="0">
                <a:effectLst>
                  <a:outerShdw blurRad="38100" dist="38100" dir="2700000" algn="tl">
                    <a:srgbClr val="FFFFFF"/>
                  </a:outerShdw>
                </a:effectLst>
                <a:ea typeface="標楷體" pitchFamily="65" charset="-120"/>
              </a:rPr>
              <a:t>6 </a:t>
            </a:r>
            <a:r>
              <a:rPr lang="zh-TW" altLang="en-US" sz="2000">
                <a:effectLst>
                  <a:outerShdw blurRad="38100" dist="38100" dir="2700000" algn="tl">
                    <a:srgbClr val="FFFFFF"/>
                  </a:outerShdw>
                </a:effectLst>
                <a:ea typeface="標楷體" pitchFamily="65" charset="-120"/>
              </a:rPr>
              <a:t>其    他</a:t>
            </a:r>
          </a:p>
        </p:txBody>
      </p:sp>
      <p:sp>
        <p:nvSpPr>
          <p:cNvPr id="63530" name="AutoShape 42"/>
          <p:cNvSpPr>
            <a:spLocks noChangeArrowheads="1"/>
          </p:cNvSpPr>
          <p:nvPr/>
        </p:nvSpPr>
        <p:spPr bwMode="auto">
          <a:xfrm>
            <a:off x="2987675" y="4294188"/>
            <a:ext cx="2952750" cy="6477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marL="82550" algn="ctr">
              <a:defRPr/>
            </a:pPr>
            <a:r>
              <a:rPr lang="en-US" altLang="zh-TW" sz="2000" dirty="0">
                <a:effectLst>
                  <a:outerShdw blurRad="38100" dist="38100" dir="2700000" algn="tl">
                    <a:srgbClr val="FFFFFF"/>
                  </a:outerShdw>
                </a:effectLst>
                <a:ea typeface="標楷體" pitchFamily="65" charset="-120"/>
              </a:rPr>
              <a:t>1 </a:t>
            </a:r>
            <a:r>
              <a:rPr lang="zh-TW" altLang="en-US" sz="2000">
                <a:effectLst>
                  <a:outerShdw blurRad="38100" dist="38100" dir="2700000" algn="tl">
                    <a:srgbClr val="FFFFFF"/>
                  </a:outerShdw>
                </a:effectLst>
                <a:ea typeface="標楷體" pitchFamily="65" charset="-120"/>
              </a:rPr>
              <a:t>數位相機</a:t>
            </a:r>
            <a:r>
              <a:rPr lang="en-US" altLang="zh-TW" sz="2000" dirty="0">
                <a:effectLst>
                  <a:outerShdw blurRad="38100" dist="38100" dir="2700000" algn="tl">
                    <a:srgbClr val="FFFFFF"/>
                  </a:outerShdw>
                </a:effectLst>
                <a:ea typeface="標楷體" pitchFamily="65" charset="-120"/>
              </a:rPr>
              <a:t>SL</a:t>
            </a:r>
            <a:r>
              <a:rPr lang="zh-TW" altLang="en-US" sz="2000">
                <a:effectLst>
                  <a:outerShdw blurRad="38100" dist="38100" dir="2700000" algn="tl">
                    <a:srgbClr val="FFFFFF"/>
                  </a:outerShdw>
                </a:effectLst>
                <a:ea typeface="標楷體" pitchFamily="65" charset="-120"/>
              </a:rPr>
              <a:t>系列</a:t>
            </a:r>
          </a:p>
          <a:p>
            <a:pPr marL="82550" algn="ctr">
              <a:defRPr/>
            </a:pPr>
            <a:r>
              <a:rPr lang="en-US" altLang="zh-TW" sz="2000" dirty="0">
                <a:effectLst>
                  <a:outerShdw blurRad="38100" dist="38100" dir="2700000" algn="tl">
                    <a:srgbClr val="FFFFFF"/>
                  </a:outerShdw>
                </a:effectLst>
                <a:ea typeface="標楷體" pitchFamily="65" charset="-120"/>
              </a:rPr>
              <a:t>2 </a:t>
            </a:r>
            <a:r>
              <a:rPr lang="zh-TW" altLang="en-US" sz="2000">
                <a:effectLst>
                  <a:outerShdw blurRad="38100" dist="38100" dir="2700000" algn="tl">
                    <a:srgbClr val="FFFFFF"/>
                  </a:outerShdw>
                </a:effectLst>
                <a:ea typeface="標楷體" pitchFamily="65" charset="-120"/>
              </a:rPr>
              <a:t>數位相機</a:t>
            </a:r>
            <a:r>
              <a:rPr lang="en-US" altLang="zh-TW" sz="2000" dirty="0">
                <a:effectLst>
                  <a:outerShdw blurRad="38100" dist="38100" dir="2700000" algn="tl">
                    <a:srgbClr val="FFFFFF"/>
                  </a:outerShdw>
                </a:effectLst>
                <a:ea typeface="標楷體" pitchFamily="65" charset="-120"/>
              </a:rPr>
              <a:t>SX</a:t>
            </a:r>
            <a:r>
              <a:rPr lang="zh-TW" altLang="en-US" sz="2000">
                <a:effectLst>
                  <a:outerShdw blurRad="38100" dist="38100" dir="2700000" algn="tl">
                    <a:srgbClr val="FFFFFF"/>
                  </a:outerShdw>
                </a:effectLst>
                <a:ea typeface="標楷體" pitchFamily="65" charset="-120"/>
              </a:rPr>
              <a:t>系列</a:t>
            </a:r>
          </a:p>
        </p:txBody>
      </p:sp>
      <p:sp>
        <p:nvSpPr>
          <p:cNvPr id="63531" name="AutoShape 43"/>
          <p:cNvSpPr>
            <a:spLocks noChangeArrowheads="1"/>
          </p:cNvSpPr>
          <p:nvPr/>
        </p:nvSpPr>
        <p:spPr bwMode="auto">
          <a:xfrm>
            <a:off x="2987675" y="5013325"/>
            <a:ext cx="2952750" cy="4318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marL="82550" algn="ctr">
              <a:defRPr/>
            </a:pPr>
            <a:r>
              <a:rPr lang="en-US" altLang="zh-TW" sz="2000" dirty="0">
                <a:effectLst>
                  <a:outerShdw blurRad="38100" dist="38100" dir="2700000" algn="tl">
                    <a:srgbClr val="FFFFFF"/>
                  </a:outerShdw>
                </a:effectLst>
                <a:ea typeface="標楷體" pitchFamily="65" charset="-120"/>
              </a:rPr>
              <a:t>1 Feature</a:t>
            </a:r>
            <a:r>
              <a:rPr lang="zh-TW" altLang="en-US" sz="2000">
                <a:effectLst>
                  <a:outerShdw blurRad="38100" dist="38100" dir="2700000" algn="tl">
                    <a:srgbClr val="FFFFFF"/>
                  </a:outerShdw>
                </a:effectLst>
                <a:ea typeface="標楷體" pitchFamily="65" charset="-120"/>
              </a:rPr>
              <a:t>件  </a:t>
            </a:r>
            <a:r>
              <a:rPr lang="en-US" altLang="zh-TW" sz="2000" dirty="0">
                <a:effectLst>
                  <a:outerShdw blurRad="38100" dist="38100" dir="2700000" algn="tl">
                    <a:srgbClr val="FFFFFF"/>
                  </a:outerShdw>
                </a:effectLst>
                <a:ea typeface="標楷體" pitchFamily="65" charset="-120"/>
              </a:rPr>
              <a:t>2 Option</a:t>
            </a:r>
            <a:r>
              <a:rPr lang="zh-TW" altLang="en-US" sz="2000">
                <a:effectLst>
                  <a:outerShdw blurRad="38100" dist="38100" dir="2700000" algn="tl">
                    <a:srgbClr val="FFFFFF"/>
                  </a:outerShdw>
                </a:effectLst>
                <a:ea typeface="標楷體" pitchFamily="65" charset="-120"/>
              </a:rPr>
              <a:t>件</a:t>
            </a:r>
          </a:p>
        </p:txBody>
      </p:sp>
      <p:sp>
        <p:nvSpPr>
          <p:cNvPr id="63532" name="AutoShape 44"/>
          <p:cNvSpPr>
            <a:spLocks noChangeArrowheads="1"/>
          </p:cNvSpPr>
          <p:nvPr/>
        </p:nvSpPr>
        <p:spPr bwMode="auto">
          <a:xfrm>
            <a:off x="2987675" y="6237288"/>
            <a:ext cx="5761038" cy="4318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marL="82550" algn="ctr">
              <a:defRPr/>
            </a:pPr>
            <a:r>
              <a:rPr lang="zh-TW" altLang="en-US" sz="2000">
                <a:effectLst>
                  <a:outerShdw blurRad="38100" dist="38100" dir="2700000" algn="tl">
                    <a:srgbClr val="FFFFFF"/>
                  </a:outerShdw>
                </a:effectLst>
                <a:ea typeface="標楷體" pitchFamily="65" charset="-120"/>
              </a:rPr>
              <a:t>後五碼全為流水號</a:t>
            </a:r>
          </a:p>
        </p:txBody>
      </p:sp>
      <p:sp>
        <p:nvSpPr>
          <p:cNvPr id="63533" name="AutoShape 45"/>
          <p:cNvSpPr>
            <a:spLocks noChangeArrowheads="1"/>
          </p:cNvSpPr>
          <p:nvPr/>
        </p:nvSpPr>
        <p:spPr bwMode="auto">
          <a:xfrm>
            <a:off x="2987675" y="3070225"/>
            <a:ext cx="5761038" cy="4318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marL="82550" algn="ctr">
              <a:defRPr/>
            </a:pPr>
            <a:r>
              <a:rPr lang="zh-TW" altLang="en-US" sz="2000">
                <a:effectLst>
                  <a:outerShdw blurRad="38100" dist="38100" dir="2700000" algn="tl">
                    <a:srgbClr val="FFFFFF"/>
                  </a:outerShdw>
                </a:effectLst>
                <a:ea typeface="標楷體" pitchFamily="65" charset="-120"/>
              </a:rPr>
              <a:t>後五碼全為流水號</a:t>
            </a:r>
          </a:p>
        </p:txBody>
      </p:sp>
      <p:sp>
        <p:nvSpPr>
          <p:cNvPr id="63534" name="AutoShape 46"/>
          <p:cNvSpPr>
            <a:spLocks noChangeArrowheads="1"/>
          </p:cNvSpPr>
          <p:nvPr/>
        </p:nvSpPr>
        <p:spPr bwMode="auto">
          <a:xfrm>
            <a:off x="2987675" y="5516563"/>
            <a:ext cx="2952750" cy="647700"/>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marL="365125">
              <a:defRPr/>
            </a:pPr>
            <a:r>
              <a:rPr lang="en-US" altLang="zh-TW" sz="2000" dirty="0">
                <a:effectLst>
                  <a:outerShdw blurRad="38100" dist="38100" dir="2700000" algn="tl">
                    <a:srgbClr val="FFFFFF"/>
                  </a:outerShdw>
                </a:effectLst>
                <a:ea typeface="標楷體" pitchFamily="65" charset="-120"/>
              </a:rPr>
              <a:t>1 </a:t>
            </a:r>
            <a:r>
              <a:rPr lang="zh-TW" altLang="en-US" sz="2000">
                <a:effectLst>
                  <a:outerShdw blurRad="38100" dist="38100" dir="2700000" algn="tl">
                    <a:srgbClr val="FFFFFF"/>
                  </a:outerShdw>
                </a:effectLst>
                <a:ea typeface="標楷體" pitchFamily="65" charset="-120"/>
              </a:rPr>
              <a:t>數位相機</a:t>
            </a:r>
            <a:r>
              <a:rPr lang="en-US" altLang="zh-TW" sz="2000" dirty="0">
                <a:effectLst>
                  <a:outerShdw blurRad="38100" dist="38100" dir="2700000" algn="tl">
                    <a:srgbClr val="FFFFFF"/>
                  </a:outerShdw>
                </a:effectLst>
                <a:ea typeface="標楷體" pitchFamily="65" charset="-120"/>
              </a:rPr>
              <a:t>RF</a:t>
            </a:r>
            <a:r>
              <a:rPr lang="zh-TW" altLang="en-US" sz="2000">
                <a:effectLst>
                  <a:outerShdw blurRad="38100" dist="38100" dir="2700000" algn="tl">
                    <a:srgbClr val="FFFFFF"/>
                  </a:outerShdw>
                </a:effectLst>
                <a:ea typeface="標楷體" pitchFamily="65" charset="-120"/>
              </a:rPr>
              <a:t>系列</a:t>
            </a:r>
          </a:p>
          <a:p>
            <a:pPr marL="365125">
              <a:defRPr/>
            </a:pPr>
            <a:r>
              <a:rPr lang="en-US" altLang="zh-TW" sz="2000" dirty="0">
                <a:effectLst>
                  <a:outerShdw blurRad="38100" dist="38100" dir="2700000" algn="tl">
                    <a:srgbClr val="FFFFFF"/>
                  </a:outerShdw>
                </a:effectLst>
                <a:ea typeface="標楷體" pitchFamily="65" charset="-120"/>
              </a:rPr>
              <a:t>2 </a:t>
            </a:r>
            <a:r>
              <a:rPr lang="zh-TW" altLang="en-US" sz="2000">
                <a:effectLst>
                  <a:outerShdw blurRad="38100" dist="38100" dir="2700000" algn="tl">
                    <a:srgbClr val="FFFFFF"/>
                  </a:outerShdw>
                </a:effectLst>
                <a:ea typeface="標楷體" pitchFamily="65" charset="-120"/>
              </a:rPr>
              <a:t>機械相機</a:t>
            </a:r>
          </a:p>
        </p:txBody>
      </p:sp>
      <p:sp>
        <p:nvSpPr>
          <p:cNvPr id="63535" name="AutoShape 47"/>
          <p:cNvSpPr>
            <a:spLocks noChangeArrowheads="1"/>
          </p:cNvSpPr>
          <p:nvPr/>
        </p:nvSpPr>
        <p:spPr bwMode="auto">
          <a:xfrm>
            <a:off x="6804025" y="5013325"/>
            <a:ext cx="1944688" cy="431800"/>
          </a:xfrm>
          <a:prstGeom prst="roundRect">
            <a:avLst>
              <a:gd name="adj" fmla="val 16667"/>
            </a:avLst>
          </a:prstGeom>
          <a:gradFill rotWithShape="1">
            <a:gsLst>
              <a:gs pos="0">
                <a:srgbClr val="99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ea typeface="標楷體" pitchFamily="65" charset="-120"/>
              </a:rPr>
              <a:t>流水號</a:t>
            </a:r>
          </a:p>
        </p:txBody>
      </p:sp>
      <p:sp>
        <p:nvSpPr>
          <p:cNvPr id="63536" name="AutoShape 48"/>
          <p:cNvSpPr>
            <a:spLocks noChangeArrowheads="1"/>
          </p:cNvSpPr>
          <p:nvPr/>
        </p:nvSpPr>
        <p:spPr bwMode="auto">
          <a:xfrm>
            <a:off x="6804025" y="3716338"/>
            <a:ext cx="1944688" cy="431800"/>
          </a:xfrm>
          <a:prstGeom prst="roundRect">
            <a:avLst>
              <a:gd name="adj" fmla="val 16667"/>
            </a:avLst>
          </a:prstGeom>
          <a:gradFill rotWithShape="1">
            <a:gsLst>
              <a:gs pos="0">
                <a:srgbClr val="99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ea typeface="標楷體" pitchFamily="65" charset="-120"/>
              </a:rPr>
              <a:t>流水號</a:t>
            </a:r>
          </a:p>
        </p:txBody>
      </p:sp>
      <p:sp>
        <p:nvSpPr>
          <p:cNvPr id="63537" name="AutoShape 49"/>
          <p:cNvSpPr>
            <a:spLocks noChangeArrowheads="1"/>
          </p:cNvSpPr>
          <p:nvPr/>
        </p:nvSpPr>
        <p:spPr bwMode="auto">
          <a:xfrm>
            <a:off x="6804025" y="4437063"/>
            <a:ext cx="1944688" cy="431800"/>
          </a:xfrm>
          <a:prstGeom prst="roundRect">
            <a:avLst>
              <a:gd name="adj" fmla="val 16667"/>
            </a:avLst>
          </a:prstGeom>
          <a:gradFill rotWithShape="1">
            <a:gsLst>
              <a:gs pos="0">
                <a:srgbClr val="99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ea typeface="標楷體" pitchFamily="65" charset="-120"/>
              </a:rPr>
              <a:t>流水號</a:t>
            </a:r>
          </a:p>
        </p:txBody>
      </p:sp>
      <p:sp>
        <p:nvSpPr>
          <p:cNvPr id="63538" name="AutoShape 50"/>
          <p:cNvSpPr>
            <a:spLocks noChangeArrowheads="1"/>
          </p:cNvSpPr>
          <p:nvPr/>
        </p:nvSpPr>
        <p:spPr bwMode="auto">
          <a:xfrm>
            <a:off x="6804025" y="5589588"/>
            <a:ext cx="1944688" cy="431800"/>
          </a:xfrm>
          <a:prstGeom prst="roundRect">
            <a:avLst>
              <a:gd name="adj" fmla="val 16667"/>
            </a:avLst>
          </a:prstGeom>
          <a:gradFill rotWithShape="1">
            <a:gsLst>
              <a:gs pos="0">
                <a:srgbClr val="99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ea typeface="標楷體" pitchFamily="65" charset="-120"/>
              </a:rPr>
              <a:t>流水號</a:t>
            </a:r>
          </a:p>
        </p:txBody>
      </p:sp>
      <p:sp>
        <p:nvSpPr>
          <p:cNvPr id="2" name="Line 31"/>
          <p:cNvSpPr>
            <a:spLocks noChangeShapeType="1"/>
          </p:cNvSpPr>
          <p:nvPr/>
        </p:nvSpPr>
        <p:spPr bwMode="auto">
          <a:xfrm flipH="1">
            <a:off x="2339975" y="5229225"/>
            <a:ext cx="647700" cy="158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 name="Line 31"/>
          <p:cNvSpPr>
            <a:spLocks noChangeShapeType="1"/>
          </p:cNvSpPr>
          <p:nvPr/>
        </p:nvSpPr>
        <p:spPr bwMode="auto">
          <a:xfrm flipH="1">
            <a:off x="2339975" y="5805488"/>
            <a:ext cx="647700" cy="1587"/>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 name="Line 31"/>
          <p:cNvSpPr>
            <a:spLocks noChangeShapeType="1"/>
          </p:cNvSpPr>
          <p:nvPr/>
        </p:nvSpPr>
        <p:spPr bwMode="auto">
          <a:xfrm flipH="1">
            <a:off x="2339975" y="6453188"/>
            <a:ext cx="647700" cy="1587"/>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5" name="Line 31"/>
          <p:cNvSpPr>
            <a:spLocks noChangeShapeType="1"/>
          </p:cNvSpPr>
          <p:nvPr/>
        </p:nvSpPr>
        <p:spPr bwMode="auto">
          <a:xfrm flipH="1">
            <a:off x="5867400" y="2492375"/>
            <a:ext cx="936625" cy="158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Line 31"/>
          <p:cNvSpPr>
            <a:spLocks noChangeShapeType="1"/>
          </p:cNvSpPr>
          <p:nvPr/>
        </p:nvSpPr>
        <p:spPr bwMode="auto">
          <a:xfrm flipH="1">
            <a:off x="5940425" y="3933825"/>
            <a:ext cx="863600" cy="158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 name="Line 31"/>
          <p:cNvSpPr>
            <a:spLocks noChangeShapeType="1"/>
          </p:cNvSpPr>
          <p:nvPr/>
        </p:nvSpPr>
        <p:spPr bwMode="auto">
          <a:xfrm flipH="1">
            <a:off x="5940425" y="4652963"/>
            <a:ext cx="863600" cy="1587"/>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8" name="Line 31"/>
          <p:cNvSpPr>
            <a:spLocks noChangeShapeType="1"/>
          </p:cNvSpPr>
          <p:nvPr/>
        </p:nvSpPr>
        <p:spPr bwMode="auto">
          <a:xfrm flipH="1">
            <a:off x="5940425" y="5229225"/>
            <a:ext cx="863600" cy="158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9" name="Line 31"/>
          <p:cNvSpPr>
            <a:spLocks noChangeShapeType="1"/>
          </p:cNvSpPr>
          <p:nvPr/>
        </p:nvSpPr>
        <p:spPr bwMode="auto">
          <a:xfrm flipH="1">
            <a:off x="5940425" y="5805488"/>
            <a:ext cx="863600" cy="1587"/>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46120" name="Text Box 40"/>
          <p:cNvSpPr txBox="1">
            <a:spLocks noChangeArrowheads="1"/>
          </p:cNvSpPr>
          <p:nvPr/>
        </p:nvSpPr>
        <p:spPr bwMode="auto">
          <a:xfrm>
            <a:off x="611188" y="836613"/>
            <a:ext cx="172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kumimoji="1" lang="zh-TW" altLang="en-US" sz="1600">
                <a:solidFill>
                  <a:srgbClr val="FF0000"/>
                </a:solidFill>
                <a:latin typeface="Arial" pitchFamily="34" charset="0"/>
                <a:ea typeface="標楷體" pitchFamily="65" charset="-120"/>
              </a:rPr>
              <a:t>會計成本分類</a:t>
            </a:r>
          </a:p>
        </p:txBody>
      </p:sp>
      <p:sp>
        <p:nvSpPr>
          <p:cNvPr id="46121" name="Text Box 41"/>
          <p:cNvSpPr txBox="1">
            <a:spLocks noChangeArrowheads="1"/>
          </p:cNvSpPr>
          <p:nvPr/>
        </p:nvSpPr>
        <p:spPr bwMode="auto">
          <a:xfrm>
            <a:off x="3851275" y="836613"/>
            <a:ext cx="136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kumimoji="1" lang="zh-TW" altLang="en-US" sz="1600">
                <a:solidFill>
                  <a:srgbClr val="FF0000"/>
                </a:solidFill>
                <a:latin typeface="Arial" pitchFamily="34" charset="0"/>
                <a:ea typeface="標楷體" pitchFamily="65" charset="-120"/>
              </a:rPr>
              <a:t>產品屬性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3508"/>
                                        </p:tgtEl>
                                        <p:attrNameLst>
                                          <p:attrName>style.visibility</p:attrName>
                                        </p:attrNameLst>
                                      </p:cBhvr>
                                      <p:to>
                                        <p:strVal val="visible"/>
                                      </p:to>
                                    </p:set>
                                    <p:animEffect transition="in" filter="blinds(horizontal)">
                                      <p:cBhvr>
                                        <p:cTn id="11" dur="500"/>
                                        <p:tgtEl>
                                          <p:spTgt spid="63508"/>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3521"/>
                                        </p:tgtEl>
                                        <p:attrNameLst>
                                          <p:attrName>style.visibility</p:attrName>
                                        </p:attrNameLst>
                                      </p:cBhvr>
                                      <p:to>
                                        <p:strVal val="visible"/>
                                      </p:to>
                                    </p:set>
                                    <p:animEffect transition="in" filter="dissolve">
                                      <p:cBhvr>
                                        <p:cTn id="15" dur="500"/>
                                        <p:tgtEl>
                                          <p:spTgt spid="63521"/>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3509"/>
                                        </p:tgtEl>
                                        <p:attrNameLst>
                                          <p:attrName>style.visibility</p:attrName>
                                        </p:attrNameLst>
                                      </p:cBhvr>
                                      <p:to>
                                        <p:strVal val="visible"/>
                                      </p:to>
                                    </p:set>
                                    <p:animEffect transition="in" filter="blinds(horizontal)">
                                      <p:cBhvr>
                                        <p:cTn id="19" dur="500"/>
                                        <p:tgtEl>
                                          <p:spTgt spid="63509"/>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63520"/>
                                        </p:tgtEl>
                                        <p:attrNameLst>
                                          <p:attrName>style.visibility</p:attrName>
                                        </p:attrNameLst>
                                      </p:cBhvr>
                                      <p:to>
                                        <p:strVal val="visible"/>
                                      </p:to>
                                    </p:set>
                                    <p:animEffect transition="in" filter="box(in)">
                                      <p:cBhvr>
                                        <p:cTn id="23" dur="500"/>
                                        <p:tgtEl>
                                          <p:spTgt spid="63520"/>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3510"/>
                                        </p:tgtEl>
                                        <p:attrNameLst>
                                          <p:attrName>style.visibility</p:attrName>
                                        </p:attrNameLst>
                                      </p:cBhvr>
                                      <p:to>
                                        <p:strVal val="visible"/>
                                      </p:to>
                                    </p:set>
                                    <p:animEffect transition="in" filter="blinds(horizontal)">
                                      <p:cBhvr>
                                        <p:cTn id="27" dur="500"/>
                                        <p:tgtEl>
                                          <p:spTgt spid="635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6120"/>
                                        </p:tgtEl>
                                        <p:attrNameLst>
                                          <p:attrName>style.visibility</p:attrName>
                                        </p:attrNameLst>
                                      </p:cBhvr>
                                      <p:to>
                                        <p:strVal val="visible"/>
                                      </p:to>
                                    </p:set>
                                    <p:animEffect transition="in" filter="blinds(horizontal)">
                                      <p:cBhvr>
                                        <p:cTn id="32" dur="500"/>
                                        <p:tgtEl>
                                          <p:spTgt spid="46120"/>
                                        </p:tgtEl>
                                      </p:cBhvr>
                                    </p:animEffect>
                                  </p:childTnLst>
                                </p:cTn>
                              </p:par>
                            </p:childTnLst>
                          </p:cTn>
                        </p:par>
                        <p:par>
                          <p:cTn id="33" fill="hold" nodeType="afterGroup">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46121"/>
                                        </p:tgtEl>
                                        <p:attrNameLst>
                                          <p:attrName>style.visibility</p:attrName>
                                        </p:attrNameLst>
                                      </p:cBhvr>
                                      <p:to>
                                        <p:strVal val="visible"/>
                                      </p:to>
                                    </p:set>
                                    <p:animEffect transition="in" filter="blinds(horizontal)">
                                      <p:cBhvr>
                                        <p:cTn id="36" dur="500"/>
                                        <p:tgtEl>
                                          <p:spTgt spid="461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63511"/>
                                        </p:tgtEl>
                                        <p:attrNameLst>
                                          <p:attrName>style.visibility</p:attrName>
                                        </p:attrNameLst>
                                      </p:cBhvr>
                                      <p:to>
                                        <p:strVal val="visible"/>
                                      </p:to>
                                    </p:set>
                                    <p:animEffect transition="in" filter="blinds(vertical)">
                                      <p:cBhvr>
                                        <p:cTn id="41" dur="2000"/>
                                        <p:tgtEl>
                                          <p:spTgt spid="63511"/>
                                        </p:tgtEl>
                                      </p:cBhvr>
                                    </p:animEffect>
                                  </p:childTnLst>
                                </p:cTn>
                              </p:par>
                            </p:childTnLst>
                          </p:cTn>
                        </p:par>
                        <p:par>
                          <p:cTn id="42" fill="hold" nodeType="afterGroup">
                            <p:stCondLst>
                              <p:cond delay="2000"/>
                            </p:stCondLst>
                            <p:childTnLst>
                              <p:par>
                                <p:cTn id="43" presetID="3" presetClass="entr" presetSubtype="5" fill="hold" grpId="0" nodeType="afterEffect">
                                  <p:stCondLst>
                                    <p:cond delay="0"/>
                                  </p:stCondLst>
                                  <p:childTnLst>
                                    <p:set>
                                      <p:cBhvr>
                                        <p:cTn id="44" dur="1" fill="hold">
                                          <p:stCondLst>
                                            <p:cond delay="0"/>
                                          </p:stCondLst>
                                        </p:cTn>
                                        <p:tgtEl>
                                          <p:spTgt spid="63512"/>
                                        </p:tgtEl>
                                        <p:attrNameLst>
                                          <p:attrName>style.visibility</p:attrName>
                                        </p:attrNameLst>
                                      </p:cBhvr>
                                      <p:to>
                                        <p:strVal val="visible"/>
                                      </p:to>
                                    </p:set>
                                    <p:animEffect transition="in" filter="blinds(vertical)">
                                      <p:cBhvr>
                                        <p:cTn id="45" dur="2000"/>
                                        <p:tgtEl>
                                          <p:spTgt spid="63512"/>
                                        </p:tgtEl>
                                      </p:cBhvr>
                                    </p:animEffect>
                                  </p:childTnLst>
                                </p:cTn>
                              </p:par>
                            </p:childTnLst>
                          </p:cTn>
                        </p:par>
                        <p:par>
                          <p:cTn id="46" fill="hold" nodeType="afterGroup">
                            <p:stCondLst>
                              <p:cond delay="4000"/>
                            </p:stCondLst>
                            <p:childTnLst>
                              <p:par>
                                <p:cTn id="47" presetID="3" presetClass="entr" presetSubtype="5" fill="hold" grpId="0" nodeType="afterEffect">
                                  <p:stCondLst>
                                    <p:cond delay="0"/>
                                  </p:stCondLst>
                                  <p:childTnLst>
                                    <p:set>
                                      <p:cBhvr>
                                        <p:cTn id="48" dur="1" fill="hold">
                                          <p:stCondLst>
                                            <p:cond delay="0"/>
                                          </p:stCondLst>
                                        </p:cTn>
                                        <p:tgtEl>
                                          <p:spTgt spid="63523"/>
                                        </p:tgtEl>
                                        <p:attrNameLst>
                                          <p:attrName>style.visibility</p:attrName>
                                        </p:attrNameLst>
                                      </p:cBhvr>
                                      <p:to>
                                        <p:strVal val="visible"/>
                                      </p:to>
                                    </p:set>
                                    <p:animEffect transition="in" filter="blinds(vertical)">
                                      <p:cBhvr>
                                        <p:cTn id="49" dur="2000"/>
                                        <p:tgtEl>
                                          <p:spTgt spid="63523"/>
                                        </p:tgtEl>
                                      </p:cBhvr>
                                    </p:animEffect>
                                  </p:childTnLst>
                                </p:cTn>
                              </p:par>
                            </p:childTnLst>
                          </p:cTn>
                        </p:par>
                        <p:par>
                          <p:cTn id="50" fill="hold" nodeType="afterGroup">
                            <p:stCondLst>
                              <p:cond delay="6000"/>
                            </p:stCondLst>
                            <p:childTnLst>
                              <p:par>
                                <p:cTn id="51" presetID="3" presetClass="entr" presetSubtype="5" fill="hold" grpId="0" nodeType="afterEffect">
                                  <p:stCondLst>
                                    <p:cond delay="0"/>
                                  </p:stCondLst>
                                  <p:childTnLst>
                                    <p:set>
                                      <p:cBhvr>
                                        <p:cTn id="52" dur="1" fill="hold">
                                          <p:stCondLst>
                                            <p:cond delay="0"/>
                                          </p:stCondLst>
                                        </p:cTn>
                                        <p:tgtEl>
                                          <p:spTgt spid="63524"/>
                                        </p:tgtEl>
                                        <p:attrNameLst>
                                          <p:attrName>style.visibility</p:attrName>
                                        </p:attrNameLst>
                                      </p:cBhvr>
                                      <p:to>
                                        <p:strVal val="visible"/>
                                      </p:to>
                                    </p:set>
                                    <p:animEffect transition="in" filter="blinds(vertical)">
                                      <p:cBhvr>
                                        <p:cTn id="53" dur="2000"/>
                                        <p:tgtEl>
                                          <p:spTgt spid="63524"/>
                                        </p:tgtEl>
                                      </p:cBhvr>
                                    </p:animEffect>
                                  </p:childTnLst>
                                </p:cTn>
                              </p:par>
                            </p:childTnLst>
                          </p:cTn>
                        </p:par>
                        <p:par>
                          <p:cTn id="54" fill="hold" nodeType="afterGroup">
                            <p:stCondLst>
                              <p:cond delay="8000"/>
                            </p:stCondLst>
                            <p:childTnLst>
                              <p:par>
                                <p:cTn id="55" presetID="3" presetClass="entr" presetSubtype="5" fill="hold" grpId="0" nodeType="afterEffect">
                                  <p:stCondLst>
                                    <p:cond delay="0"/>
                                  </p:stCondLst>
                                  <p:childTnLst>
                                    <p:set>
                                      <p:cBhvr>
                                        <p:cTn id="56" dur="1" fill="hold">
                                          <p:stCondLst>
                                            <p:cond delay="0"/>
                                          </p:stCondLst>
                                        </p:cTn>
                                        <p:tgtEl>
                                          <p:spTgt spid="63525"/>
                                        </p:tgtEl>
                                        <p:attrNameLst>
                                          <p:attrName>style.visibility</p:attrName>
                                        </p:attrNameLst>
                                      </p:cBhvr>
                                      <p:to>
                                        <p:strVal val="visible"/>
                                      </p:to>
                                    </p:set>
                                    <p:animEffect transition="in" filter="blinds(vertical)">
                                      <p:cBhvr>
                                        <p:cTn id="57" dur="2000"/>
                                        <p:tgtEl>
                                          <p:spTgt spid="63525"/>
                                        </p:tgtEl>
                                      </p:cBhvr>
                                    </p:animEffect>
                                  </p:childTnLst>
                                </p:cTn>
                              </p:par>
                            </p:childTnLst>
                          </p:cTn>
                        </p:par>
                        <p:par>
                          <p:cTn id="58" fill="hold" nodeType="afterGroup">
                            <p:stCondLst>
                              <p:cond delay="10000"/>
                            </p:stCondLst>
                            <p:childTnLst>
                              <p:par>
                                <p:cTn id="59" presetID="3" presetClass="entr" presetSubtype="5" fill="hold" grpId="0" nodeType="afterEffect">
                                  <p:stCondLst>
                                    <p:cond delay="0"/>
                                  </p:stCondLst>
                                  <p:childTnLst>
                                    <p:set>
                                      <p:cBhvr>
                                        <p:cTn id="60" dur="1" fill="hold">
                                          <p:stCondLst>
                                            <p:cond delay="0"/>
                                          </p:stCondLst>
                                        </p:cTn>
                                        <p:tgtEl>
                                          <p:spTgt spid="63526"/>
                                        </p:tgtEl>
                                        <p:attrNameLst>
                                          <p:attrName>style.visibility</p:attrName>
                                        </p:attrNameLst>
                                      </p:cBhvr>
                                      <p:to>
                                        <p:strVal val="visible"/>
                                      </p:to>
                                    </p:set>
                                    <p:animEffect transition="in" filter="blinds(vertical)">
                                      <p:cBhvr>
                                        <p:cTn id="61" dur="2000"/>
                                        <p:tgtEl>
                                          <p:spTgt spid="63526"/>
                                        </p:tgtEl>
                                      </p:cBhvr>
                                    </p:animEffect>
                                  </p:childTnLst>
                                </p:cTn>
                              </p:par>
                            </p:childTnLst>
                          </p:cTn>
                        </p:par>
                        <p:par>
                          <p:cTn id="62" fill="hold" nodeType="afterGroup">
                            <p:stCondLst>
                              <p:cond delay="12000"/>
                            </p:stCondLst>
                            <p:childTnLst>
                              <p:par>
                                <p:cTn id="63" presetID="3" presetClass="entr" presetSubtype="5" fill="hold" grpId="0" nodeType="afterEffect">
                                  <p:stCondLst>
                                    <p:cond delay="0"/>
                                  </p:stCondLst>
                                  <p:childTnLst>
                                    <p:set>
                                      <p:cBhvr>
                                        <p:cTn id="64" dur="1" fill="hold">
                                          <p:stCondLst>
                                            <p:cond delay="0"/>
                                          </p:stCondLst>
                                        </p:cTn>
                                        <p:tgtEl>
                                          <p:spTgt spid="63527"/>
                                        </p:tgtEl>
                                        <p:attrNameLst>
                                          <p:attrName>style.visibility</p:attrName>
                                        </p:attrNameLst>
                                      </p:cBhvr>
                                      <p:to>
                                        <p:strVal val="visible"/>
                                      </p:to>
                                    </p:set>
                                    <p:animEffect transition="in" filter="blinds(vertical)">
                                      <p:cBhvr>
                                        <p:cTn id="65" dur="2000"/>
                                        <p:tgtEl>
                                          <p:spTgt spid="6352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5" fill="hold" grpId="0" nodeType="clickEffect">
                                  <p:stCondLst>
                                    <p:cond delay="0"/>
                                  </p:stCondLst>
                                  <p:childTnLst>
                                    <p:set>
                                      <p:cBhvr>
                                        <p:cTn id="69" dur="1" fill="hold">
                                          <p:stCondLst>
                                            <p:cond delay="0"/>
                                          </p:stCondLst>
                                        </p:cTn>
                                        <p:tgtEl>
                                          <p:spTgt spid="63517"/>
                                        </p:tgtEl>
                                        <p:attrNameLst>
                                          <p:attrName>style.visibility</p:attrName>
                                        </p:attrNameLst>
                                      </p:cBhvr>
                                      <p:to>
                                        <p:strVal val="visible"/>
                                      </p:to>
                                    </p:set>
                                    <p:animEffect transition="in" filter="blinds(vertical)">
                                      <p:cBhvr>
                                        <p:cTn id="70" dur="500"/>
                                        <p:tgtEl>
                                          <p:spTgt spid="63517"/>
                                        </p:tgtEl>
                                      </p:cBhvr>
                                    </p:animEffect>
                                  </p:childTnLst>
                                </p:cTn>
                              </p:par>
                            </p:childTnLst>
                          </p:cTn>
                        </p:par>
                        <p:par>
                          <p:cTn id="71" fill="hold" nodeType="afterGroup">
                            <p:stCondLst>
                              <p:cond delay="500"/>
                            </p:stCondLst>
                            <p:childTnLst>
                              <p:par>
                                <p:cTn id="72" presetID="3" presetClass="entr" presetSubtype="10" fill="hold" grpId="0" nodeType="afterEffect">
                                  <p:stCondLst>
                                    <p:cond delay="0"/>
                                  </p:stCondLst>
                                  <p:childTnLst>
                                    <p:set>
                                      <p:cBhvr>
                                        <p:cTn id="73" dur="1" fill="hold">
                                          <p:stCondLst>
                                            <p:cond delay="0"/>
                                          </p:stCondLst>
                                        </p:cTn>
                                        <p:tgtEl>
                                          <p:spTgt spid="63528"/>
                                        </p:tgtEl>
                                        <p:attrNameLst>
                                          <p:attrName>style.visibility</p:attrName>
                                        </p:attrNameLst>
                                      </p:cBhvr>
                                      <p:to>
                                        <p:strVal val="visible"/>
                                      </p:to>
                                    </p:set>
                                    <p:animEffect transition="in" filter="blinds(horizontal)">
                                      <p:cBhvr>
                                        <p:cTn id="74" dur="2000"/>
                                        <p:tgtEl>
                                          <p:spTgt spid="63528"/>
                                        </p:tgtEl>
                                      </p:cBhvr>
                                    </p:animEffect>
                                  </p:childTnLst>
                                </p:cTn>
                              </p:par>
                            </p:childTnLst>
                          </p:cTn>
                        </p:par>
                        <p:par>
                          <p:cTn id="75" fill="hold" nodeType="afterGroup">
                            <p:stCondLst>
                              <p:cond delay="2500"/>
                            </p:stCondLst>
                            <p:childTnLst>
                              <p:par>
                                <p:cTn id="76" presetID="3" presetClass="entr" presetSubtype="5" fill="hold" grpId="0" nodeType="afterEffect">
                                  <p:stCondLst>
                                    <p:cond delay="0"/>
                                  </p:stCondLst>
                                  <p:childTnLst>
                                    <p:set>
                                      <p:cBhvr>
                                        <p:cTn id="77" dur="1" fill="hold">
                                          <p:stCondLst>
                                            <p:cond delay="0"/>
                                          </p:stCondLst>
                                        </p:cTn>
                                        <p:tgtEl>
                                          <p:spTgt spid="63522"/>
                                        </p:tgtEl>
                                        <p:attrNameLst>
                                          <p:attrName>style.visibility</p:attrName>
                                        </p:attrNameLst>
                                      </p:cBhvr>
                                      <p:to>
                                        <p:strVal val="visible"/>
                                      </p:to>
                                    </p:set>
                                    <p:animEffect transition="in" filter="blinds(vertical)">
                                      <p:cBhvr>
                                        <p:cTn id="78" dur="500"/>
                                        <p:tgtEl>
                                          <p:spTgt spid="63522"/>
                                        </p:tgtEl>
                                      </p:cBhvr>
                                    </p:animEffect>
                                  </p:childTnLst>
                                </p:cTn>
                              </p:par>
                            </p:childTnLst>
                          </p:cTn>
                        </p:par>
                        <p:par>
                          <p:cTn id="79" fill="hold" nodeType="afterGroup">
                            <p:stCondLst>
                              <p:cond delay="3000"/>
                            </p:stCondLst>
                            <p:childTnLst>
                              <p:par>
                                <p:cTn id="80" presetID="3" presetClass="entr" presetSubtype="10" fill="hold" grpId="0" nodeType="afterEffect">
                                  <p:stCondLst>
                                    <p:cond delay="0"/>
                                  </p:stCondLst>
                                  <p:childTnLst>
                                    <p:set>
                                      <p:cBhvr>
                                        <p:cTn id="81" dur="1" fill="hold">
                                          <p:stCondLst>
                                            <p:cond delay="0"/>
                                          </p:stCondLst>
                                        </p:cTn>
                                        <p:tgtEl>
                                          <p:spTgt spid="63533"/>
                                        </p:tgtEl>
                                        <p:attrNameLst>
                                          <p:attrName>style.visibility</p:attrName>
                                        </p:attrNameLst>
                                      </p:cBhvr>
                                      <p:to>
                                        <p:strVal val="visible"/>
                                      </p:to>
                                    </p:set>
                                    <p:animEffect transition="in" filter="blinds(horizontal)">
                                      <p:cBhvr>
                                        <p:cTn id="82" dur="2000"/>
                                        <p:tgtEl>
                                          <p:spTgt spid="63533"/>
                                        </p:tgtEl>
                                      </p:cBhvr>
                                    </p:animEffect>
                                  </p:childTnLst>
                                </p:cTn>
                              </p:par>
                            </p:childTnLst>
                          </p:cTn>
                        </p:par>
                        <p:par>
                          <p:cTn id="83" fill="hold" nodeType="afterGroup">
                            <p:stCondLst>
                              <p:cond delay="5000"/>
                            </p:stCondLst>
                            <p:childTnLst>
                              <p:par>
                                <p:cTn id="84" presetID="3" presetClass="entr" presetSubtype="5" fill="hold" grpId="0" nodeType="afterEffect">
                                  <p:stCondLst>
                                    <p:cond delay="0"/>
                                  </p:stCondLst>
                                  <p:childTnLst>
                                    <p:set>
                                      <p:cBhvr>
                                        <p:cTn id="85" dur="1" fill="hold">
                                          <p:stCondLst>
                                            <p:cond delay="0"/>
                                          </p:stCondLst>
                                        </p:cTn>
                                        <p:tgtEl>
                                          <p:spTgt spid="63518"/>
                                        </p:tgtEl>
                                        <p:attrNameLst>
                                          <p:attrName>style.visibility</p:attrName>
                                        </p:attrNameLst>
                                      </p:cBhvr>
                                      <p:to>
                                        <p:strVal val="visible"/>
                                      </p:to>
                                    </p:set>
                                    <p:animEffect transition="in" filter="blinds(vertical)">
                                      <p:cBhvr>
                                        <p:cTn id="86" dur="500"/>
                                        <p:tgtEl>
                                          <p:spTgt spid="63518"/>
                                        </p:tgtEl>
                                      </p:cBhvr>
                                    </p:animEffect>
                                  </p:childTnLst>
                                </p:cTn>
                              </p:par>
                            </p:childTnLst>
                          </p:cTn>
                        </p:par>
                        <p:par>
                          <p:cTn id="87" fill="hold" nodeType="afterGroup">
                            <p:stCondLst>
                              <p:cond delay="5500"/>
                            </p:stCondLst>
                            <p:childTnLst>
                              <p:par>
                                <p:cTn id="88" presetID="3" presetClass="entr" presetSubtype="10" fill="hold" grpId="0" nodeType="afterEffect">
                                  <p:stCondLst>
                                    <p:cond delay="0"/>
                                  </p:stCondLst>
                                  <p:childTnLst>
                                    <p:set>
                                      <p:cBhvr>
                                        <p:cTn id="89" dur="1" fill="hold">
                                          <p:stCondLst>
                                            <p:cond delay="0"/>
                                          </p:stCondLst>
                                        </p:cTn>
                                        <p:tgtEl>
                                          <p:spTgt spid="63514"/>
                                        </p:tgtEl>
                                        <p:attrNameLst>
                                          <p:attrName>style.visibility</p:attrName>
                                        </p:attrNameLst>
                                      </p:cBhvr>
                                      <p:to>
                                        <p:strVal val="visible"/>
                                      </p:to>
                                    </p:set>
                                    <p:animEffect transition="in" filter="blinds(horizontal)">
                                      <p:cBhvr>
                                        <p:cTn id="90" dur="2000"/>
                                        <p:tgtEl>
                                          <p:spTgt spid="63514"/>
                                        </p:tgtEl>
                                      </p:cBhvr>
                                    </p:animEffect>
                                  </p:childTnLst>
                                </p:cTn>
                              </p:par>
                            </p:childTnLst>
                          </p:cTn>
                        </p:par>
                        <p:par>
                          <p:cTn id="91" fill="hold" nodeType="afterGroup">
                            <p:stCondLst>
                              <p:cond delay="7500"/>
                            </p:stCondLst>
                            <p:childTnLst>
                              <p:par>
                                <p:cTn id="92" presetID="3" presetClass="entr" presetSubtype="5" fill="hold" grpId="0" nodeType="afterEffect">
                                  <p:stCondLst>
                                    <p:cond delay="0"/>
                                  </p:stCondLst>
                                  <p:childTnLst>
                                    <p:set>
                                      <p:cBhvr>
                                        <p:cTn id="93" dur="1" fill="hold">
                                          <p:stCondLst>
                                            <p:cond delay="0"/>
                                          </p:stCondLst>
                                        </p:cTn>
                                        <p:tgtEl>
                                          <p:spTgt spid="63519"/>
                                        </p:tgtEl>
                                        <p:attrNameLst>
                                          <p:attrName>style.visibility</p:attrName>
                                        </p:attrNameLst>
                                      </p:cBhvr>
                                      <p:to>
                                        <p:strVal val="visible"/>
                                      </p:to>
                                    </p:set>
                                    <p:animEffect transition="in" filter="blinds(vertical)">
                                      <p:cBhvr>
                                        <p:cTn id="94" dur="500"/>
                                        <p:tgtEl>
                                          <p:spTgt spid="63519"/>
                                        </p:tgtEl>
                                      </p:cBhvr>
                                    </p:animEffect>
                                  </p:childTnLst>
                                </p:cTn>
                              </p:par>
                            </p:childTnLst>
                          </p:cTn>
                        </p:par>
                        <p:par>
                          <p:cTn id="95" fill="hold" nodeType="afterGroup">
                            <p:stCondLst>
                              <p:cond delay="8000"/>
                            </p:stCondLst>
                            <p:childTnLst>
                              <p:par>
                                <p:cTn id="96" presetID="3" presetClass="entr" presetSubtype="10" fill="hold" grpId="0" nodeType="afterEffect">
                                  <p:stCondLst>
                                    <p:cond delay="0"/>
                                  </p:stCondLst>
                                  <p:childTnLst>
                                    <p:set>
                                      <p:cBhvr>
                                        <p:cTn id="97" dur="1" fill="hold">
                                          <p:stCondLst>
                                            <p:cond delay="0"/>
                                          </p:stCondLst>
                                        </p:cTn>
                                        <p:tgtEl>
                                          <p:spTgt spid="63530"/>
                                        </p:tgtEl>
                                        <p:attrNameLst>
                                          <p:attrName>style.visibility</p:attrName>
                                        </p:attrNameLst>
                                      </p:cBhvr>
                                      <p:to>
                                        <p:strVal val="visible"/>
                                      </p:to>
                                    </p:set>
                                    <p:animEffect transition="in" filter="blinds(horizontal)">
                                      <p:cBhvr>
                                        <p:cTn id="98" dur="2000"/>
                                        <p:tgtEl>
                                          <p:spTgt spid="63530"/>
                                        </p:tgtEl>
                                      </p:cBhvr>
                                    </p:animEffect>
                                  </p:childTnLst>
                                </p:cTn>
                              </p:par>
                            </p:childTnLst>
                          </p:cTn>
                        </p:par>
                        <p:par>
                          <p:cTn id="99" fill="hold" nodeType="afterGroup">
                            <p:stCondLst>
                              <p:cond delay="10000"/>
                            </p:stCondLst>
                            <p:childTnLst>
                              <p:par>
                                <p:cTn id="100" presetID="3" presetClass="entr" presetSubtype="5" fill="hold" grpId="0" nodeType="afterEffect">
                                  <p:stCondLst>
                                    <p:cond delay="0"/>
                                  </p:stCondLst>
                                  <p:childTnLst>
                                    <p:set>
                                      <p:cBhvr>
                                        <p:cTn id="101" dur="1" fill="hold">
                                          <p:stCondLst>
                                            <p:cond delay="0"/>
                                          </p:stCondLst>
                                        </p:cTn>
                                        <p:tgtEl>
                                          <p:spTgt spid="2"/>
                                        </p:tgtEl>
                                        <p:attrNameLst>
                                          <p:attrName>style.visibility</p:attrName>
                                        </p:attrNameLst>
                                      </p:cBhvr>
                                      <p:to>
                                        <p:strVal val="visible"/>
                                      </p:to>
                                    </p:set>
                                    <p:animEffect transition="in" filter="blinds(vertical)">
                                      <p:cBhvr>
                                        <p:cTn id="102" dur="500"/>
                                        <p:tgtEl>
                                          <p:spTgt spid="2"/>
                                        </p:tgtEl>
                                      </p:cBhvr>
                                    </p:animEffect>
                                  </p:childTnLst>
                                </p:cTn>
                              </p:par>
                            </p:childTnLst>
                          </p:cTn>
                        </p:par>
                        <p:par>
                          <p:cTn id="103" fill="hold" nodeType="afterGroup">
                            <p:stCondLst>
                              <p:cond delay="10500"/>
                            </p:stCondLst>
                            <p:childTnLst>
                              <p:par>
                                <p:cTn id="104" presetID="3" presetClass="entr" presetSubtype="10" fill="hold" grpId="0" nodeType="afterEffect">
                                  <p:stCondLst>
                                    <p:cond delay="0"/>
                                  </p:stCondLst>
                                  <p:childTnLst>
                                    <p:set>
                                      <p:cBhvr>
                                        <p:cTn id="105" dur="1" fill="hold">
                                          <p:stCondLst>
                                            <p:cond delay="0"/>
                                          </p:stCondLst>
                                        </p:cTn>
                                        <p:tgtEl>
                                          <p:spTgt spid="63531"/>
                                        </p:tgtEl>
                                        <p:attrNameLst>
                                          <p:attrName>style.visibility</p:attrName>
                                        </p:attrNameLst>
                                      </p:cBhvr>
                                      <p:to>
                                        <p:strVal val="visible"/>
                                      </p:to>
                                    </p:set>
                                    <p:animEffect transition="in" filter="blinds(horizontal)">
                                      <p:cBhvr>
                                        <p:cTn id="106" dur="2000"/>
                                        <p:tgtEl>
                                          <p:spTgt spid="63531"/>
                                        </p:tgtEl>
                                      </p:cBhvr>
                                    </p:animEffect>
                                  </p:childTnLst>
                                </p:cTn>
                              </p:par>
                            </p:childTnLst>
                          </p:cTn>
                        </p:par>
                        <p:par>
                          <p:cTn id="107" fill="hold" nodeType="afterGroup">
                            <p:stCondLst>
                              <p:cond delay="12500"/>
                            </p:stCondLst>
                            <p:childTnLst>
                              <p:par>
                                <p:cTn id="108" presetID="3" presetClass="entr" presetSubtype="5" fill="hold" grpId="0" nodeType="after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blinds(vertical)">
                                      <p:cBhvr>
                                        <p:cTn id="110" dur="500"/>
                                        <p:tgtEl>
                                          <p:spTgt spid="3"/>
                                        </p:tgtEl>
                                      </p:cBhvr>
                                    </p:animEffect>
                                  </p:childTnLst>
                                </p:cTn>
                              </p:par>
                            </p:childTnLst>
                          </p:cTn>
                        </p:par>
                        <p:par>
                          <p:cTn id="111" fill="hold" nodeType="afterGroup">
                            <p:stCondLst>
                              <p:cond delay="13000"/>
                            </p:stCondLst>
                            <p:childTnLst>
                              <p:par>
                                <p:cTn id="112" presetID="3" presetClass="entr" presetSubtype="10" fill="hold" grpId="0" nodeType="afterEffect">
                                  <p:stCondLst>
                                    <p:cond delay="0"/>
                                  </p:stCondLst>
                                  <p:childTnLst>
                                    <p:set>
                                      <p:cBhvr>
                                        <p:cTn id="113" dur="1" fill="hold">
                                          <p:stCondLst>
                                            <p:cond delay="0"/>
                                          </p:stCondLst>
                                        </p:cTn>
                                        <p:tgtEl>
                                          <p:spTgt spid="63534"/>
                                        </p:tgtEl>
                                        <p:attrNameLst>
                                          <p:attrName>style.visibility</p:attrName>
                                        </p:attrNameLst>
                                      </p:cBhvr>
                                      <p:to>
                                        <p:strVal val="visible"/>
                                      </p:to>
                                    </p:set>
                                    <p:animEffect transition="in" filter="blinds(horizontal)">
                                      <p:cBhvr>
                                        <p:cTn id="114" dur="2000"/>
                                        <p:tgtEl>
                                          <p:spTgt spid="63534"/>
                                        </p:tgtEl>
                                      </p:cBhvr>
                                    </p:animEffect>
                                  </p:childTnLst>
                                </p:cTn>
                              </p:par>
                            </p:childTnLst>
                          </p:cTn>
                        </p:par>
                        <p:par>
                          <p:cTn id="115" fill="hold" nodeType="afterGroup">
                            <p:stCondLst>
                              <p:cond delay="15000"/>
                            </p:stCondLst>
                            <p:childTnLst>
                              <p:par>
                                <p:cTn id="116" presetID="3" presetClass="entr" presetSubtype="5" fill="hold" grpId="0" nodeType="afterEffect">
                                  <p:stCondLst>
                                    <p:cond delay="0"/>
                                  </p:stCondLst>
                                  <p:childTnLst>
                                    <p:set>
                                      <p:cBhvr>
                                        <p:cTn id="117" dur="1" fill="hold">
                                          <p:stCondLst>
                                            <p:cond delay="0"/>
                                          </p:stCondLst>
                                        </p:cTn>
                                        <p:tgtEl>
                                          <p:spTgt spid="4"/>
                                        </p:tgtEl>
                                        <p:attrNameLst>
                                          <p:attrName>style.visibility</p:attrName>
                                        </p:attrNameLst>
                                      </p:cBhvr>
                                      <p:to>
                                        <p:strVal val="visible"/>
                                      </p:to>
                                    </p:set>
                                    <p:animEffect transition="in" filter="blinds(vertical)">
                                      <p:cBhvr>
                                        <p:cTn id="118" dur="500"/>
                                        <p:tgtEl>
                                          <p:spTgt spid="4"/>
                                        </p:tgtEl>
                                      </p:cBhvr>
                                    </p:animEffect>
                                  </p:childTnLst>
                                </p:cTn>
                              </p:par>
                            </p:childTnLst>
                          </p:cTn>
                        </p:par>
                        <p:par>
                          <p:cTn id="119" fill="hold" nodeType="afterGroup">
                            <p:stCondLst>
                              <p:cond delay="15500"/>
                            </p:stCondLst>
                            <p:childTnLst>
                              <p:par>
                                <p:cTn id="120" presetID="3" presetClass="entr" presetSubtype="10" fill="hold" grpId="0" nodeType="afterEffect">
                                  <p:stCondLst>
                                    <p:cond delay="0"/>
                                  </p:stCondLst>
                                  <p:childTnLst>
                                    <p:set>
                                      <p:cBhvr>
                                        <p:cTn id="121" dur="1" fill="hold">
                                          <p:stCondLst>
                                            <p:cond delay="0"/>
                                          </p:stCondLst>
                                        </p:cTn>
                                        <p:tgtEl>
                                          <p:spTgt spid="63532"/>
                                        </p:tgtEl>
                                        <p:attrNameLst>
                                          <p:attrName>style.visibility</p:attrName>
                                        </p:attrNameLst>
                                      </p:cBhvr>
                                      <p:to>
                                        <p:strVal val="visible"/>
                                      </p:to>
                                    </p:set>
                                    <p:animEffect transition="in" filter="blinds(horizontal)">
                                      <p:cBhvr>
                                        <p:cTn id="122" dur="2000"/>
                                        <p:tgtEl>
                                          <p:spTgt spid="6353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5" fill="hold" grpId="0" nodeType="clickEffect">
                                  <p:stCondLst>
                                    <p:cond delay="0"/>
                                  </p:stCondLst>
                                  <p:childTnLst>
                                    <p:set>
                                      <p:cBhvr>
                                        <p:cTn id="126" dur="1" fill="hold">
                                          <p:stCondLst>
                                            <p:cond delay="0"/>
                                          </p:stCondLst>
                                        </p:cTn>
                                        <p:tgtEl>
                                          <p:spTgt spid="5"/>
                                        </p:tgtEl>
                                        <p:attrNameLst>
                                          <p:attrName>style.visibility</p:attrName>
                                        </p:attrNameLst>
                                      </p:cBhvr>
                                      <p:to>
                                        <p:strVal val="visible"/>
                                      </p:to>
                                    </p:set>
                                    <p:animEffect transition="in" filter="blinds(vertical)">
                                      <p:cBhvr>
                                        <p:cTn id="127" dur="500"/>
                                        <p:tgtEl>
                                          <p:spTgt spid="5"/>
                                        </p:tgtEl>
                                      </p:cBhvr>
                                    </p:animEffect>
                                  </p:childTnLst>
                                </p:cTn>
                              </p:par>
                            </p:childTnLst>
                          </p:cTn>
                        </p:par>
                        <p:par>
                          <p:cTn id="128" fill="hold" nodeType="afterGroup">
                            <p:stCondLst>
                              <p:cond delay="500"/>
                            </p:stCondLst>
                            <p:childTnLst>
                              <p:par>
                                <p:cTn id="129" presetID="3" presetClass="entr" presetSubtype="5" fill="hold" grpId="0" nodeType="afterEffect">
                                  <p:stCondLst>
                                    <p:cond delay="0"/>
                                  </p:stCondLst>
                                  <p:childTnLst>
                                    <p:set>
                                      <p:cBhvr>
                                        <p:cTn id="130" dur="1" fill="hold">
                                          <p:stCondLst>
                                            <p:cond delay="0"/>
                                          </p:stCondLst>
                                        </p:cTn>
                                        <p:tgtEl>
                                          <p:spTgt spid="63515"/>
                                        </p:tgtEl>
                                        <p:attrNameLst>
                                          <p:attrName>style.visibility</p:attrName>
                                        </p:attrNameLst>
                                      </p:cBhvr>
                                      <p:to>
                                        <p:strVal val="visible"/>
                                      </p:to>
                                    </p:set>
                                    <p:animEffect transition="in" filter="blinds(vertical)">
                                      <p:cBhvr>
                                        <p:cTn id="131" dur="2000"/>
                                        <p:tgtEl>
                                          <p:spTgt spid="63515"/>
                                        </p:tgtEl>
                                      </p:cBhvr>
                                    </p:animEffect>
                                  </p:childTnLst>
                                </p:cTn>
                              </p:par>
                            </p:childTnLst>
                          </p:cTn>
                        </p:par>
                        <p:par>
                          <p:cTn id="132" fill="hold" nodeType="afterGroup">
                            <p:stCondLst>
                              <p:cond delay="2500"/>
                            </p:stCondLst>
                            <p:childTnLst>
                              <p:par>
                                <p:cTn id="133" presetID="3" presetClass="entr" presetSubtype="5" fill="hold" grpId="0" nodeType="afterEffect">
                                  <p:stCondLst>
                                    <p:cond delay="0"/>
                                  </p:stCondLst>
                                  <p:childTnLst>
                                    <p:set>
                                      <p:cBhvr>
                                        <p:cTn id="134" dur="1" fill="hold">
                                          <p:stCondLst>
                                            <p:cond delay="0"/>
                                          </p:stCondLst>
                                        </p:cTn>
                                        <p:tgtEl>
                                          <p:spTgt spid="6"/>
                                        </p:tgtEl>
                                        <p:attrNameLst>
                                          <p:attrName>style.visibility</p:attrName>
                                        </p:attrNameLst>
                                      </p:cBhvr>
                                      <p:to>
                                        <p:strVal val="visible"/>
                                      </p:to>
                                    </p:set>
                                    <p:animEffect transition="in" filter="blinds(vertical)">
                                      <p:cBhvr>
                                        <p:cTn id="135" dur="500"/>
                                        <p:tgtEl>
                                          <p:spTgt spid="6"/>
                                        </p:tgtEl>
                                      </p:cBhvr>
                                    </p:animEffect>
                                  </p:childTnLst>
                                </p:cTn>
                              </p:par>
                            </p:childTnLst>
                          </p:cTn>
                        </p:par>
                        <p:par>
                          <p:cTn id="136" fill="hold" nodeType="afterGroup">
                            <p:stCondLst>
                              <p:cond delay="3000"/>
                            </p:stCondLst>
                            <p:childTnLst>
                              <p:par>
                                <p:cTn id="137" presetID="3" presetClass="entr" presetSubtype="5" fill="hold" grpId="0" nodeType="afterEffect">
                                  <p:stCondLst>
                                    <p:cond delay="0"/>
                                  </p:stCondLst>
                                  <p:childTnLst>
                                    <p:set>
                                      <p:cBhvr>
                                        <p:cTn id="138" dur="1" fill="hold">
                                          <p:stCondLst>
                                            <p:cond delay="0"/>
                                          </p:stCondLst>
                                        </p:cTn>
                                        <p:tgtEl>
                                          <p:spTgt spid="63536"/>
                                        </p:tgtEl>
                                        <p:attrNameLst>
                                          <p:attrName>style.visibility</p:attrName>
                                        </p:attrNameLst>
                                      </p:cBhvr>
                                      <p:to>
                                        <p:strVal val="visible"/>
                                      </p:to>
                                    </p:set>
                                    <p:animEffect transition="in" filter="blinds(vertical)">
                                      <p:cBhvr>
                                        <p:cTn id="139" dur="2000"/>
                                        <p:tgtEl>
                                          <p:spTgt spid="63536"/>
                                        </p:tgtEl>
                                      </p:cBhvr>
                                    </p:animEffect>
                                  </p:childTnLst>
                                </p:cTn>
                              </p:par>
                            </p:childTnLst>
                          </p:cTn>
                        </p:par>
                        <p:par>
                          <p:cTn id="140" fill="hold" nodeType="afterGroup">
                            <p:stCondLst>
                              <p:cond delay="5000"/>
                            </p:stCondLst>
                            <p:childTnLst>
                              <p:par>
                                <p:cTn id="141" presetID="3" presetClass="entr" presetSubtype="5" fill="hold" grpId="0" nodeType="afterEffect">
                                  <p:stCondLst>
                                    <p:cond delay="0"/>
                                  </p:stCondLst>
                                  <p:childTnLst>
                                    <p:set>
                                      <p:cBhvr>
                                        <p:cTn id="142" dur="1" fill="hold">
                                          <p:stCondLst>
                                            <p:cond delay="0"/>
                                          </p:stCondLst>
                                        </p:cTn>
                                        <p:tgtEl>
                                          <p:spTgt spid="7"/>
                                        </p:tgtEl>
                                        <p:attrNameLst>
                                          <p:attrName>style.visibility</p:attrName>
                                        </p:attrNameLst>
                                      </p:cBhvr>
                                      <p:to>
                                        <p:strVal val="visible"/>
                                      </p:to>
                                    </p:set>
                                    <p:animEffect transition="in" filter="blinds(vertical)">
                                      <p:cBhvr>
                                        <p:cTn id="143" dur="500"/>
                                        <p:tgtEl>
                                          <p:spTgt spid="7"/>
                                        </p:tgtEl>
                                      </p:cBhvr>
                                    </p:animEffect>
                                  </p:childTnLst>
                                </p:cTn>
                              </p:par>
                            </p:childTnLst>
                          </p:cTn>
                        </p:par>
                        <p:par>
                          <p:cTn id="144" fill="hold" nodeType="afterGroup">
                            <p:stCondLst>
                              <p:cond delay="5500"/>
                            </p:stCondLst>
                            <p:childTnLst>
                              <p:par>
                                <p:cTn id="145" presetID="3" presetClass="entr" presetSubtype="5" fill="hold" grpId="0" nodeType="afterEffect">
                                  <p:stCondLst>
                                    <p:cond delay="0"/>
                                  </p:stCondLst>
                                  <p:childTnLst>
                                    <p:set>
                                      <p:cBhvr>
                                        <p:cTn id="146" dur="1" fill="hold">
                                          <p:stCondLst>
                                            <p:cond delay="0"/>
                                          </p:stCondLst>
                                        </p:cTn>
                                        <p:tgtEl>
                                          <p:spTgt spid="63537"/>
                                        </p:tgtEl>
                                        <p:attrNameLst>
                                          <p:attrName>style.visibility</p:attrName>
                                        </p:attrNameLst>
                                      </p:cBhvr>
                                      <p:to>
                                        <p:strVal val="visible"/>
                                      </p:to>
                                    </p:set>
                                    <p:animEffect transition="in" filter="blinds(vertical)">
                                      <p:cBhvr>
                                        <p:cTn id="147" dur="2000"/>
                                        <p:tgtEl>
                                          <p:spTgt spid="63537"/>
                                        </p:tgtEl>
                                      </p:cBhvr>
                                    </p:animEffect>
                                  </p:childTnLst>
                                </p:cTn>
                              </p:par>
                            </p:childTnLst>
                          </p:cTn>
                        </p:par>
                        <p:par>
                          <p:cTn id="148" fill="hold" nodeType="afterGroup">
                            <p:stCondLst>
                              <p:cond delay="7500"/>
                            </p:stCondLst>
                            <p:childTnLst>
                              <p:par>
                                <p:cTn id="149" presetID="3" presetClass="entr" presetSubtype="5" fill="hold" grpId="0" nodeType="afterEffect">
                                  <p:stCondLst>
                                    <p:cond delay="0"/>
                                  </p:stCondLst>
                                  <p:childTnLst>
                                    <p:set>
                                      <p:cBhvr>
                                        <p:cTn id="150" dur="1" fill="hold">
                                          <p:stCondLst>
                                            <p:cond delay="0"/>
                                          </p:stCondLst>
                                        </p:cTn>
                                        <p:tgtEl>
                                          <p:spTgt spid="8"/>
                                        </p:tgtEl>
                                        <p:attrNameLst>
                                          <p:attrName>style.visibility</p:attrName>
                                        </p:attrNameLst>
                                      </p:cBhvr>
                                      <p:to>
                                        <p:strVal val="visible"/>
                                      </p:to>
                                    </p:set>
                                    <p:animEffect transition="in" filter="blinds(vertical)">
                                      <p:cBhvr>
                                        <p:cTn id="151" dur="500"/>
                                        <p:tgtEl>
                                          <p:spTgt spid="8"/>
                                        </p:tgtEl>
                                      </p:cBhvr>
                                    </p:animEffect>
                                  </p:childTnLst>
                                </p:cTn>
                              </p:par>
                            </p:childTnLst>
                          </p:cTn>
                        </p:par>
                        <p:par>
                          <p:cTn id="152" fill="hold" nodeType="afterGroup">
                            <p:stCondLst>
                              <p:cond delay="8000"/>
                            </p:stCondLst>
                            <p:childTnLst>
                              <p:par>
                                <p:cTn id="153" presetID="3" presetClass="entr" presetSubtype="5" fill="hold" grpId="0" nodeType="afterEffect">
                                  <p:stCondLst>
                                    <p:cond delay="0"/>
                                  </p:stCondLst>
                                  <p:childTnLst>
                                    <p:set>
                                      <p:cBhvr>
                                        <p:cTn id="154" dur="1" fill="hold">
                                          <p:stCondLst>
                                            <p:cond delay="0"/>
                                          </p:stCondLst>
                                        </p:cTn>
                                        <p:tgtEl>
                                          <p:spTgt spid="63535"/>
                                        </p:tgtEl>
                                        <p:attrNameLst>
                                          <p:attrName>style.visibility</p:attrName>
                                        </p:attrNameLst>
                                      </p:cBhvr>
                                      <p:to>
                                        <p:strVal val="visible"/>
                                      </p:to>
                                    </p:set>
                                    <p:animEffect transition="in" filter="blinds(vertical)">
                                      <p:cBhvr>
                                        <p:cTn id="155" dur="2000"/>
                                        <p:tgtEl>
                                          <p:spTgt spid="63535"/>
                                        </p:tgtEl>
                                      </p:cBhvr>
                                    </p:animEffect>
                                  </p:childTnLst>
                                </p:cTn>
                              </p:par>
                            </p:childTnLst>
                          </p:cTn>
                        </p:par>
                        <p:par>
                          <p:cTn id="156" fill="hold" nodeType="afterGroup">
                            <p:stCondLst>
                              <p:cond delay="10000"/>
                            </p:stCondLst>
                            <p:childTnLst>
                              <p:par>
                                <p:cTn id="157" presetID="3" presetClass="entr" presetSubtype="5" fill="hold" grpId="0" nodeType="afterEffect">
                                  <p:stCondLst>
                                    <p:cond delay="0"/>
                                  </p:stCondLst>
                                  <p:childTnLst>
                                    <p:set>
                                      <p:cBhvr>
                                        <p:cTn id="158" dur="1" fill="hold">
                                          <p:stCondLst>
                                            <p:cond delay="0"/>
                                          </p:stCondLst>
                                        </p:cTn>
                                        <p:tgtEl>
                                          <p:spTgt spid="9"/>
                                        </p:tgtEl>
                                        <p:attrNameLst>
                                          <p:attrName>style.visibility</p:attrName>
                                        </p:attrNameLst>
                                      </p:cBhvr>
                                      <p:to>
                                        <p:strVal val="visible"/>
                                      </p:to>
                                    </p:set>
                                    <p:animEffect transition="in" filter="blinds(vertical)">
                                      <p:cBhvr>
                                        <p:cTn id="159" dur="500"/>
                                        <p:tgtEl>
                                          <p:spTgt spid="9"/>
                                        </p:tgtEl>
                                      </p:cBhvr>
                                    </p:animEffect>
                                  </p:childTnLst>
                                </p:cTn>
                              </p:par>
                            </p:childTnLst>
                          </p:cTn>
                        </p:par>
                        <p:par>
                          <p:cTn id="160" fill="hold" nodeType="afterGroup">
                            <p:stCondLst>
                              <p:cond delay="10500"/>
                            </p:stCondLst>
                            <p:childTnLst>
                              <p:par>
                                <p:cTn id="161" presetID="3" presetClass="entr" presetSubtype="5" fill="hold" grpId="0" nodeType="afterEffect">
                                  <p:stCondLst>
                                    <p:cond delay="0"/>
                                  </p:stCondLst>
                                  <p:childTnLst>
                                    <p:set>
                                      <p:cBhvr>
                                        <p:cTn id="162" dur="1" fill="hold">
                                          <p:stCondLst>
                                            <p:cond delay="0"/>
                                          </p:stCondLst>
                                        </p:cTn>
                                        <p:tgtEl>
                                          <p:spTgt spid="63538"/>
                                        </p:tgtEl>
                                        <p:attrNameLst>
                                          <p:attrName>style.visibility</p:attrName>
                                        </p:attrNameLst>
                                      </p:cBhvr>
                                      <p:to>
                                        <p:strVal val="visible"/>
                                      </p:to>
                                    </p:set>
                                    <p:animEffect transition="in" filter="blinds(vertical)">
                                      <p:cBhvr>
                                        <p:cTn id="163" dur="2000"/>
                                        <p:tgtEl>
                                          <p:spTgt spid="63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63508" grpId="0" animBg="1"/>
      <p:bldP spid="63509" grpId="0" animBg="1"/>
      <p:bldP spid="63510" grpId="0" animBg="1"/>
      <p:bldP spid="63511" grpId="0" animBg="1"/>
      <p:bldP spid="63512" grpId="0" animBg="1"/>
      <p:bldP spid="63514" grpId="0" animBg="1"/>
      <p:bldP spid="63515" grpId="0" animBg="1"/>
      <p:bldP spid="63517" grpId="0" animBg="1"/>
      <p:bldP spid="63518" grpId="0" animBg="1"/>
      <p:bldP spid="63519" grpId="0" animBg="1"/>
      <p:bldP spid="63520" grpId="0" animBg="1"/>
      <p:bldP spid="63521" grpId="0" animBg="1"/>
      <p:bldP spid="63522" grpId="0" animBg="1"/>
      <p:bldP spid="63523" grpId="0" animBg="1"/>
      <p:bldP spid="63524" grpId="0" animBg="1"/>
      <p:bldP spid="63525" grpId="0" animBg="1"/>
      <p:bldP spid="63526" grpId="0" animBg="1"/>
      <p:bldP spid="63527" grpId="0" animBg="1"/>
      <p:bldP spid="63528" grpId="0" animBg="1"/>
      <p:bldP spid="63530" grpId="0" animBg="1"/>
      <p:bldP spid="63531" grpId="0" animBg="1"/>
      <p:bldP spid="63532" grpId="0" animBg="1"/>
      <p:bldP spid="63533" grpId="0" animBg="1"/>
      <p:bldP spid="63534" grpId="0" animBg="1"/>
      <p:bldP spid="63535" grpId="0" animBg="1"/>
      <p:bldP spid="63536" grpId="0" animBg="1"/>
      <p:bldP spid="63537" grpId="0" animBg="1"/>
      <p:bldP spid="63538" grpId="0" animBg="1"/>
      <p:bldP spid="2" grpId="0" animBg="1"/>
      <p:bldP spid="3" grpId="0" animBg="1"/>
      <p:bldP spid="4" grpId="0" animBg="1"/>
      <p:bldP spid="5" grpId="0" animBg="1"/>
      <p:bldP spid="6" grpId="0" animBg="1"/>
      <p:bldP spid="7" grpId="0" animBg="1"/>
      <p:bldP spid="8" grpId="0" animBg="1"/>
      <p:bldP spid="9" grpId="0" animBg="1"/>
      <p:bldP spid="46120" grpId="0"/>
      <p:bldP spid="461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331640" y="2492896"/>
            <a:ext cx="6552728" cy="437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投影片編號版面配置區 5"/>
          <p:cNvSpPr>
            <a:spLocks noGrp="1"/>
          </p:cNvSpPr>
          <p:nvPr>
            <p:ph type="sldNum" sz="quarter" idx="10"/>
          </p:nvPr>
        </p:nvSpPr>
        <p:spPr/>
        <p:txBody>
          <a:bodyPr/>
          <a:lstStyle/>
          <a:p>
            <a:pPr>
              <a:defRPr/>
            </a:pPr>
            <a:fld id="{84D7937E-C1E8-4ACF-8D87-380891012EA4}" type="slidenum">
              <a:rPr lang="zh-TW" altLang="en-US"/>
              <a:pPr>
                <a:defRPr/>
              </a:pPr>
              <a:t>29</a:t>
            </a:fld>
            <a:endParaRPr lang="en-US" altLang="zh-TW"/>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品號編號規則 </a:t>
            </a:r>
            <a:r>
              <a:rPr lang="en-US" altLang="zh-TW" b="1" i="1" dirty="0" smtClean="0">
                <a:effectLst>
                  <a:outerShdw blurRad="38100" dist="38100" dir="2700000" algn="tl">
                    <a:srgbClr val="C0C0C0"/>
                  </a:outerShdw>
                </a:effectLst>
              </a:rPr>
              <a:t>(Cont.)</a:t>
            </a:r>
            <a:endParaRPr lang="zh-TW" altLang="en-US" b="1" i="1" smtClean="0">
              <a:effectLst>
                <a:outerShdw blurRad="38100" dist="38100" dir="2700000" algn="tl">
                  <a:srgbClr val="C0C0C0"/>
                </a:outerShdw>
              </a:effectLst>
            </a:endParaRPr>
          </a:p>
        </p:txBody>
      </p:sp>
      <p:sp>
        <p:nvSpPr>
          <p:cNvPr id="59397" name="AutoShape 6"/>
          <p:cNvSpPr>
            <a:spLocks noChangeArrowheads="1"/>
          </p:cNvSpPr>
          <p:nvPr/>
        </p:nvSpPr>
        <p:spPr bwMode="auto">
          <a:xfrm>
            <a:off x="3683124" y="3035299"/>
            <a:ext cx="2017713" cy="792162"/>
          </a:xfrm>
          <a:prstGeom prst="wedgeRoundRectCallout">
            <a:avLst>
              <a:gd name="adj1" fmla="val -59755"/>
              <a:gd name="adj2" fmla="val -53407"/>
              <a:gd name="adj3" fmla="val 16667"/>
            </a:avLst>
          </a:prstGeom>
          <a:gradFill rotWithShape="1">
            <a:gsLst>
              <a:gs pos="0">
                <a:srgbClr val="FF99CC"/>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a:ea typeface="標楷體" pitchFamily="65" charset="-120"/>
              </a:rPr>
              <a:t>第一階</a:t>
            </a:r>
          </a:p>
          <a:p>
            <a:pPr marL="182563" indent="-182563"/>
            <a:r>
              <a:rPr kumimoji="1" lang="en-US" altLang="zh-TW">
                <a:ea typeface="標楷體" pitchFamily="65" charset="-120"/>
              </a:rPr>
              <a:t>“</a:t>
            </a:r>
            <a:r>
              <a:rPr kumimoji="1" lang="zh-TW" altLang="en-US">
                <a:ea typeface="標楷體" pitchFamily="65" charset="-120"/>
              </a:rPr>
              <a:t>會計存貨科目</a:t>
            </a:r>
            <a:r>
              <a:rPr kumimoji="1" lang="en-US" altLang="zh-TW">
                <a:ea typeface="標楷體" pitchFamily="65" charset="-120"/>
              </a:rPr>
              <a:t>”</a:t>
            </a:r>
          </a:p>
        </p:txBody>
      </p:sp>
      <p:sp>
        <p:nvSpPr>
          <p:cNvPr id="59399" name="AutoShape 6"/>
          <p:cNvSpPr>
            <a:spLocks noChangeArrowheads="1"/>
          </p:cNvSpPr>
          <p:nvPr/>
        </p:nvSpPr>
        <p:spPr bwMode="auto">
          <a:xfrm>
            <a:off x="3683124" y="4276724"/>
            <a:ext cx="1655763" cy="720725"/>
          </a:xfrm>
          <a:prstGeom prst="wedgeRoundRectCallout">
            <a:avLst>
              <a:gd name="adj1" fmla="val -77518"/>
              <a:gd name="adj2" fmla="val -104187"/>
              <a:gd name="adj3" fmla="val 16667"/>
            </a:avLst>
          </a:prstGeom>
          <a:gradFill rotWithShape="1">
            <a:gsLst>
              <a:gs pos="0">
                <a:srgbClr val="CCFF99"/>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a:ea typeface="標楷體" pitchFamily="65" charset="-120"/>
              </a:rPr>
              <a:t>第二階</a:t>
            </a:r>
          </a:p>
          <a:p>
            <a:pPr marL="182563" indent="-182563"/>
            <a:r>
              <a:rPr kumimoji="1" lang="zh-TW" altLang="en-US">
                <a:ea typeface="標楷體" pitchFamily="65" charset="-120"/>
              </a:rPr>
              <a:t>料件“屬性</a:t>
            </a:r>
            <a:r>
              <a:rPr kumimoji="1" lang="en-US" altLang="zh-TW">
                <a:ea typeface="標楷體" pitchFamily="65" charset="-120"/>
              </a:rPr>
              <a:t>”</a:t>
            </a:r>
          </a:p>
        </p:txBody>
      </p:sp>
      <p:sp>
        <p:nvSpPr>
          <p:cNvPr id="59400" name="AutoShape 6"/>
          <p:cNvSpPr>
            <a:spLocks noChangeArrowheads="1"/>
          </p:cNvSpPr>
          <p:nvPr/>
        </p:nvSpPr>
        <p:spPr bwMode="auto">
          <a:xfrm>
            <a:off x="5508103" y="2672556"/>
            <a:ext cx="1800225" cy="792163"/>
          </a:xfrm>
          <a:prstGeom prst="wedgeRoundRectCallout">
            <a:avLst>
              <a:gd name="adj1" fmla="val -58820"/>
              <a:gd name="adj2" fmla="val 66232"/>
              <a:gd name="adj3" fmla="val 16667"/>
            </a:avLst>
          </a:prstGeom>
          <a:gradFill rotWithShape="1">
            <a:gsLst>
              <a:gs pos="0">
                <a:srgbClr val="FFFF66"/>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a:ea typeface="標楷體" pitchFamily="65" charset="-120"/>
              </a:rPr>
              <a:t>流水號</a:t>
            </a:r>
            <a:r>
              <a:rPr kumimoji="1" lang="en-US" altLang="zh-TW">
                <a:ea typeface="標楷體" pitchFamily="65" charset="-120"/>
              </a:rPr>
              <a:t>3</a:t>
            </a:r>
            <a:r>
              <a:rPr kumimoji="1" lang="zh-TW" altLang="en-US">
                <a:ea typeface="標楷體" pitchFamily="65" charset="-120"/>
              </a:rPr>
              <a:t>碼就設定</a:t>
            </a:r>
            <a:r>
              <a:rPr kumimoji="1" lang="en-US" altLang="zh-TW">
                <a:ea typeface="標楷體" pitchFamily="65" charset="-120"/>
              </a:rPr>
              <a:t>4</a:t>
            </a:r>
            <a:r>
              <a:rPr kumimoji="1" lang="zh-TW" altLang="en-US">
                <a:ea typeface="標楷體" pitchFamily="65" charset="-120"/>
              </a:rPr>
              <a:t>個 </a:t>
            </a:r>
            <a:r>
              <a:rPr kumimoji="1" lang="en-US" altLang="zh-TW">
                <a:ea typeface="標楷體" pitchFamily="65" charset="-120"/>
              </a:rPr>
              <a:t>“</a:t>
            </a:r>
            <a:r>
              <a:rPr kumimoji="1" lang="zh-TW" altLang="en-US">
                <a:latin typeface="Arial" pitchFamily="34" charset="0"/>
              </a:rPr>
              <a:t>＊</a:t>
            </a:r>
            <a:r>
              <a:rPr kumimoji="1" lang="en-US" altLang="zh-TW">
                <a:ea typeface="標楷體" pitchFamily="65" charset="-120"/>
              </a:rPr>
              <a:t>”</a:t>
            </a:r>
          </a:p>
        </p:txBody>
      </p:sp>
      <p:sp>
        <p:nvSpPr>
          <p:cNvPr id="59401" name="Rectangle 9"/>
          <p:cNvSpPr>
            <a:spLocks noChangeArrowheads="1"/>
          </p:cNvSpPr>
          <p:nvPr/>
        </p:nvSpPr>
        <p:spPr bwMode="auto">
          <a:xfrm>
            <a:off x="1331640" y="2852737"/>
            <a:ext cx="2087562"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9408" name="Rectangle 16"/>
          <p:cNvSpPr>
            <a:spLocks noChangeArrowheads="1"/>
          </p:cNvSpPr>
          <p:nvPr/>
        </p:nvSpPr>
        <p:spPr bwMode="auto">
          <a:xfrm>
            <a:off x="1331640" y="4292599"/>
            <a:ext cx="2087562" cy="99060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9411" name="Rectangle 19"/>
          <p:cNvSpPr>
            <a:spLocks noChangeArrowheads="1"/>
          </p:cNvSpPr>
          <p:nvPr/>
        </p:nvSpPr>
        <p:spPr bwMode="auto">
          <a:xfrm>
            <a:off x="1511027" y="5253039"/>
            <a:ext cx="2087562" cy="2206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9412" name="Rectangle 20"/>
          <p:cNvSpPr>
            <a:spLocks noChangeArrowheads="1"/>
          </p:cNvSpPr>
          <p:nvPr/>
        </p:nvSpPr>
        <p:spPr bwMode="auto">
          <a:xfrm>
            <a:off x="1331640" y="5805488"/>
            <a:ext cx="2087562"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9413" name="Rectangle 21"/>
          <p:cNvSpPr>
            <a:spLocks noChangeArrowheads="1"/>
          </p:cNvSpPr>
          <p:nvPr/>
        </p:nvSpPr>
        <p:spPr bwMode="auto">
          <a:xfrm>
            <a:off x="1763713" y="5448301"/>
            <a:ext cx="1893887" cy="228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59414" name="Rectangle 22"/>
          <p:cNvSpPr>
            <a:spLocks noChangeArrowheads="1"/>
          </p:cNvSpPr>
          <p:nvPr/>
        </p:nvSpPr>
        <p:spPr bwMode="auto">
          <a:xfrm>
            <a:off x="1511027" y="3068638"/>
            <a:ext cx="1663973" cy="12874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17" name="AutoShape 6"/>
          <p:cNvSpPr>
            <a:spLocks noChangeArrowheads="1"/>
          </p:cNvSpPr>
          <p:nvPr/>
        </p:nvSpPr>
        <p:spPr bwMode="auto">
          <a:xfrm>
            <a:off x="3598588" y="5734051"/>
            <a:ext cx="1909515" cy="575270"/>
          </a:xfrm>
          <a:prstGeom prst="wedgeRoundRectCallout">
            <a:avLst>
              <a:gd name="adj1" fmla="val -43002"/>
              <a:gd name="adj2" fmla="val -74231"/>
              <a:gd name="adj3" fmla="val 16667"/>
            </a:avLst>
          </a:prstGeom>
          <a:gradFill rotWithShape="1">
            <a:gsLst>
              <a:gs pos="0">
                <a:srgbClr val="9999FF"/>
              </a:gs>
              <a:gs pos="100000">
                <a:schemeClr val="bg1"/>
              </a:gs>
            </a:gsLst>
            <a:lin ang="5400000" scaled="1"/>
          </a:gradFill>
          <a:ln w="9525">
            <a:solidFill>
              <a:schemeClr val="tx1"/>
            </a:solidFill>
            <a:miter lim="800000"/>
            <a:headEnd/>
            <a:tailEnd/>
          </a:ln>
          <a:effectLst>
            <a:outerShdw dist="35921" dir="2700000" algn="ctr" rotWithShape="0">
              <a:srgbClr val="808080"/>
            </a:outerShdw>
          </a:effectLst>
        </p:spPr>
        <p:txBody>
          <a:bodyPr anchor="ctr" anchorCtr="1"/>
          <a:lstStyle/>
          <a:p>
            <a:pPr marL="182563" indent="-182563"/>
            <a:r>
              <a:rPr kumimoji="1" lang="zh-TW" altLang="en-US" dirty="0">
                <a:ea typeface="標楷體" pitchFamily="65" charset="-120"/>
              </a:rPr>
              <a:t>第三</a:t>
            </a:r>
            <a:r>
              <a:rPr kumimoji="1" lang="zh-TW" altLang="en-US" dirty="0" smtClean="0">
                <a:ea typeface="標楷體" pitchFamily="65" charset="-120"/>
              </a:rPr>
              <a:t>階“流水號</a:t>
            </a:r>
            <a:r>
              <a:rPr kumimoji="1" lang="en-US" altLang="zh-TW" dirty="0" smtClean="0">
                <a:ea typeface="標楷體" pitchFamily="65" charset="-120"/>
              </a:rPr>
              <a:t>”</a:t>
            </a:r>
            <a:endParaRPr kumimoji="1" lang="en-US" altLang="zh-TW" dirty="0">
              <a:ea typeface="標楷體" pitchFamily="65" charset="-120"/>
            </a:endParaRPr>
          </a:p>
        </p:txBody>
      </p:sp>
      <p:sp>
        <p:nvSpPr>
          <p:cNvPr id="18" name="Rectangle 21"/>
          <p:cNvSpPr>
            <a:spLocks noChangeArrowheads="1"/>
          </p:cNvSpPr>
          <p:nvPr/>
        </p:nvSpPr>
        <p:spPr bwMode="auto">
          <a:xfrm>
            <a:off x="1789237" y="3954512"/>
            <a:ext cx="1893887" cy="228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19" name="Rectangle 19"/>
          <p:cNvSpPr>
            <a:spLocks noChangeArrowheads="1"/>
          </p:cNvSpPr>
          <p:nvPr/>
        </p:nvSpPr>
        <p:spPr bwMode="auto">
          <a:xfrm>
            <a:off x="1511026" y="5638802"/>
            <a:ext cx="2087562" cy="2206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ircle(in)">
                                      <p:cBhvr>
                                        <p:cTn id="11" dur="20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59401"/>
                                        </p:tgtEl>
                                        <p:attrNameLst>
                                          <p:attrName>style.visibility</p:attrName>
                                        </p:attrNameLst>
                                      </p:cBhvr>
                                      <p:to>
                                        <p:strVal val="visible"/>
                                      </p:to>
                                    </p:set>
                                    <p:animEffect transition="in" filter="checkerboard(across)">
                                      <p:cBhvr>
                                        <p:cTn id="16" dur="500"/>
                                        <p:tgtEl>
                                          <p:spTgt spid="59401"/>
                                        </p:tgtEl>
                                      </p:cBhvr>
                                    </p:animEffect>
                                  </p:childTnLst>
                                </p:cTn>
                              </p:par>
                            </p:childTnLst>
                          </p:cTn>
                        </p:par>
                        <p:par>
                          <p:cTn id="17" fill="hold" nodeType="afterGroup">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59408"/>
                                        </p:tgtEl>
                                        <p:attrNameLst>
                                          <p:attrName>style.visibility</p:attrName>
                                        </p:attrNameLst>
                                      </p:cBhvr>
                                      <p:to>
                                        <p:strVal val="visible"/>
                                      </p:to>
                                    </p:set>
                                    <p:animEffect transition="in" filter="checkerboard(across)">
                                      <p:cBhvr>
                                        <p:cTn id="20" dur="500"/>
                                        <p:tgtEl>
                                          <p:spTgt spid="59408"/>
                                        </p:tgtEl>
                                      </p:cBhvr>
                                    </p:animEffect>
                                  </p:childTnLst>
                                </p:cTn>
                              </p:par>
                            </p:childTnLst>
                          </p:cTn>
                        </p:par>
                        <p:par>
                          <p:cTn id="21" fill="hold" nodeType="afterGroup">
                            <p:stCondLst>
                              <p:cond delay="1500"/>
                            </p:stCondLst>
                            <p:childTnLst>
                              <p:par>
                                <p:cTn id="22" presetID="5" presetClass="entr" presetSubtype="10" fill="hold" grpId="0" nodeType="afterEffect">
                                  <p:stCondLst>
                                    <p:cond delay="0"/>
                                  </p:stCondLst>
                                  <p:childTnLst>
                                    <p:set>
                                      <p:cBhvr>
                                        <p:cTn id="23" dur="1" fill="hold">
                                          <p:stCondLst>
                                            <p:cond delay="0"/>
                                          </p:stCondLst>
                                        </p:cTn>
                                        <p:tgtEl>
                                          <p:spTgt spid="59412"/>
                                        </p:tgtEl>
                                        <p:attrNameLst>
                                          <p:attrName>style.visibility</p:attrName>
                                        </p:attrNameLst>
                                      </p:cBhvr>
                                      <p:to>
                                        <p:strVal val="visible"/>
                                      </p:to>
                                    </p:set>
                                    <p:animEffect transition="in" filter="checkerboard(across)">
                                      <p:cBhvr>
                                        <p:cTn id="24" dur="500"/>
                                        <p:tgtEl>
                                          <p:spTgt spid="59412"/>
                                        </p:tgtEl>
                                      </p:cBhvr>
                                    </p:animEffect>
                                  </p:childTnLst>
                                </p:cTn>
                              </p:par>
                            </p:childTnLst>
                          </p:cTn>
                        </p:par>
                        <p:par>
                          <p:cTn id="25" fill="hold" nodeType="afterGroup">
                            <p:stCondLst>
                              <p:cond delay="2500"/>
                            </p:stCondLst>
                            <p:childTnLst>
                              <p:par>
                                <p:cTn id="26" presetID="3" presetClass="entr" presetSubtype="10" fill="hold" nodeType="afterEffect">
                                  <p:stCondLst>
                                    <p:cond delay="0"/>
                                  </p:stCondLst>
                                  <p:childTnLst>
                                    <p:set>
                                      <p:cBhvr>
                                        <p:cTn id="27" dur="1" fill="hold">
                                          <p:stCondLst>
                                            <p:cond delay="0"/>
                                          </p:stCondLst>
                                        </p:cTn>
                                        <p:tgtEl>
                                          <p:spTgt spid="59397"/>
                                        </p:tgtEl>
                                        <p:attrNameLst>
                                          <p:attrName>style.visibility</p:attrName>
                                        </p:attrNameLst>
                                      </p:cBhvr>
                                      <p:to>
                                        <p:strVal val="visible"/>
                                      </p:to>
                                    </p:set>
                                    <p:animEffect transition="in" filter="blinds(horizontal)">
                                      <p:cBhvr>
                                        <p:cTn id="28" dur="500"/>
                                        <p:tgtEl>
                                          <p:spTgt spid="5939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xit" presetSubtype="16" fill="hold" grpId="1" nodeType="clickEffect">
                                  <p:stCondLst>
                                    <p:cond delay="0"/>
                                  </p:stCondLst>
                                  <p:childTnLst>
                                    <p:animEffect transition="out" filter="box(in)">
                                      <p:cBhvr>
                                        <p:cTn id="32" dur="500"/>
                                        <p:tgtEl>
                                          <p:spTgt spid="59401"/>
                                        </p:tgtEl>
                                      </p:cBhvr>
                                    </p:animEffect>
                                    <p:set>
                                      <p:cBhvr>
                                        <p:cTn id="33" dur="1" fill="hold">
                                          <p:stCondLst>
                                            <p:cond delay="499"/>
                                          </p:stCondLst>
                                        </p:cTn>
                                        <p:tgtEl>
                                          <p:spTgt spid="59401"/>
                                        </p:tgtEl>
                                        <p:attrNameLst>
                                          <p:attrName>style.visibility</p:attrName>
                                        </p:attrNameLst>
                                      </p:cBhvr>
                                      <p:to>
                                        <p:strVal val="hidden"/>
                                      </p:to>
                                    </p:set>
                                  </p:childTnLst>
                                </p:cTn>
                              </p:par>
                            </p:childTnLst>
                          </p:cTn>
                        </p:par>
                        <p:par>
                          <p:cTn id="34" fill="hold" nodeType="afterGroup">
                            <p:stCondLst>
                              <p:cond delay="500"/>
                            </p:stCondLst>
                            <p:childTnLst>
                              <p:par>
                                <p:cTn id="35" presetID="4" presetClass="exit" presetSubtype="16" fill="hold" grpId="1" nodeType="afterEffect">
                                  <p:stCondLst>
                                    <p:cond delay="0"/>
                                  </p:stCondLst>
                                  <p:childTnLst>
                                    <p:animEffect transition="out" filter="box(in)">
                                      <p:cBhvr>
                                        <p:cTn id="36" dur="500"/>
                                        <p:tgtEl>
                                          <p:spTgt spid="59408"/>
                                        </p:tgtEl>
                                      </p:cBhvr>
                                    </p:animEffect>
                                    <p:set>
                                      <p:cBhvr>
                                        <p:cTn id="37" dur="1" fill="hold">
                                          <p:stCondLst>
                                            <p:cond delay="499"/>
                                          </p:stCondLst>
                                        </p:cTn>
                                        <p:tgtEl>
                                          <p:spTgt spid="59408"/>
                                        </p:tgtEl>
                                        <p:attrNameLst>
                                          <p:attrName>style.visibility</p:attrName>
                                        </p:attrNameLst>
                                      </p:cBhvr>
                                      <p:to>
                                        <p:strVal val="hidden"/>
                                      </p:to>
                                    </p:set>
                                  </p:childTnLst>
                                </p:cTn>
                              </p:par>
                              <p:par>
                                <p:cTn id="38" presetID="4" presetClass="exit" presetSubtype="16" fill="hold" grpId="1" nodeType="withEffect">
                                  <p:stCondLst>
                                    <p:cond delay="0"/>
                                  </p:stCondLst>
                                  <p:childTnLst>
                                    <p:animEffect transition="out" filter="box(in)">
                                      <p:cBhvr>
                                        <p:cTn id="39" dur="500"/>
                                        <p:tgtEl>
                                          <p:spTgt spid="59412"/>
                                        </p:tgtEl>
                                      </p:cBhvr>
                                    </p:animEffect>
                                    <p:set>
                                      <p:cBhvr>
                                        <p:cTn id="40" dur="1" fill="hold">
                                          <p:stCondLst>
                                            <p:cond delay="499"/>
                                          </p:stCondLst>
                                        </p:cTn>
                                        <p:tgtEl>
                                          <p:spTgt spid="59412"/>
                                        </p:tgtEl>
                                        <p:attrNameLst>
                                          <p:attrName>style.visibility</p:attrName>
                                        </p:attrNameLst>
                                      </p:cBhvr>
                                      <p:to>
                                        <p:strVal val="hidden"/>
                                      </p:to>
                                    </p:set>
                                  </p:childTnLst>
                                </p:cTn>
                              </p:par>
                              <p:par>
                                <p:cTn id="41" presetID="4" presetClass="exit" presetSubtype="16" fill="hold" nodeType="withEffect">
                                  <p:stCondLst>
                                    <p:cond delay="0"/>
                                  </p:stCondLst>
                                  <p:childTnLst>
                                    <p:animEffect transition="out" filter="box(in)">
                                      <p:cBhvr>
                                        <p:cTn id="42" dur="500"/>
                                        <p:tgtEl>
                                          <p:spTgt spid="59397"/>
                                        </p:tgtEl>
                                      </p:cBhvr>
                                    </p:animEffect>
                                    <p:set>
                                      <p:cBhvr>
                                        <p:cTn id="43" dur="1" fill="hold">
                                          <p:stCondLst>
                                            <p:cond delay="499"/>
                                          </p:stCondLst>
                                        </p:cTn>
                                        <p:tgtEl>
                                          <p:spTgt spid="59397"/>
                                        </p:tgtEl>
                                        <p:attrNameLst>
                                          <p:attrName>style.visibility</p:attrName>
                                        </p:attrNameLst>
                                      </p:cBhvr>
                                      <p:to>
                                        <p:strVal val="hidden"/>
                                      </p:to>
                                    </p:set>
                                  </p:childTnLst>
                                </p:cTn>
                              </p:par>
                            </p:childTnLst>
                          </p:cTn>
                        </p:par>
                        <p:par>
                          <p:cTn id="44" fill="hold" nodeType="afterGroup">
                            <p:stCondLst>
                              <p:cond delay="1000"/>
                            </p:stCondLst>
                            <p:childTnLst>
                              <p:par>
                                <p:cTn id="45" presetID="5" presetClass="entr" presetSubtype="10" fill="hold" grpId="0" nodeType="afterEffect">
                                  <p:stCondLst>
                                    <p:cond delay="0"/>
                                  </p:stCondLst>
                                  <p:childTnLst>
                                    <p:set>
                                      <p:cBhvr>
                                        <p:cTn id="46" dur="1" fill="hold">
                                          <p:stCondLst>
                                            <p:cond delay="0"/>
                                          </p:stCondLst>
                                        </p:cTn>
                                        <p:tgtEl>
                                          <p:spTgt spid="59414"/>
                                        </p:tgtEl>
                                        <p:attrNameLst>
                                          <p:attrName>style.visibility</p:attrName>
                                        </p:attrNameLst>
                                      </p:cBhvr>
                                      <p:to>
                                        <p:strVal val="visible"/>
                                      </p:to>
                                    </p:set>
                                    <p:animEffect transition="in" filter="checkerboard(across)">
                                      <p:cBhvr>
                                        <p:cTn id="47" dur="500"/>
                                        <p:tgtEl>
                                          <p:spTgt spid="59414"/>
                                        </p:tgtEl>
                                      </p:cBhvr>
                                    </p:animEffect>
                                  </p:childTnLst>
                                </p:cTn>
                              </p:par>
                            </p:childTnLst>
                          </p:cTn>
                        </p:par>
                        <p:par>
                          <p:cTn id="48" fill="hold">
                            <p:stCondLst>
                              <p:cond delay="1500"/>
                            </p:stCondLst>
                            <p:childTnLst>
                              <p:par>
                                <p:cTn id="49" presetID="5" presetClass="entr" presetSubtype="10" fill="hold" grpId="0" nodeType="afterEffect">
                                  <p:stCondLst>
                                    <p:cond delay="0"/>
                                  </p:stCondLst>
                                  <p:childTnLst>
                                    <p:set>
                                      <p:cBhvr>
                                        <p:cTn id="50" dur="1" fill="hold">
                                          <p:stCondLst>
                                            <p:cond delay="0"/>
                                          </p:stCondLst>
                                        </p:cTn>
                                        <p:tgtEl>
                                          <p:spTgt spid="59411"/>
                                        </p:tgtEl>
                                        <p:attrNameLst>
                                          <p:attrName>style.visibility</p:attrName>
                                        </p:attrNameLst>
                                      </p:cBhvr>
                                      <p:to>
                                        <p:strVal val="visible"/>
                                      </p:to>
                                    </p:set>
                                    <p:animEffect transition="in" filter="checkerboard(across)">
                                      <p:cBhvr>
                                        <p:cTn id="51" dur="500"/>
                                        <p:tgtEl>
                                          <p:spTgt spid="59411"/>
                                        </p:tgtEl>
                                      </p:cBhvr>
                                    </p:animEffect>
                                  </p:childTnLst>
                                </p:cTn>
                              </p:par>
                            </p:childTnLst>
                          </p:cTn>
                        </p:par>
                        <p:par>
                          <p:cTn id="52" fill="hold" nodeType="afterGroup">
                            <p:stCondLst>
                              <p:cond delay="2000"/>
                            </p:stCondLst>
                            <p:childTnLst>
                              <p:par>
                                <p:cTn id="53" presetID="5" presetClass="entr" presetSubtype="1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checkerboard(across)">
                                      <p:cBhvr>
                                        <p:cTn id="55" dur="500"/>
                                        <p:tgtEl>
                                          <p:spTgt spid="19"/>
                                        </p:tgtEl>
                                      </p:cBhvr>
                                    </p:animEffect>
                                  </p:childTnLst>
                                </p:cTn>
                              </p:par>
                            </p:childTnLst>
                          </p:cTn>
                        </p:par>
                        <p:par>
                          <p:cTn id="56" fill="hold">
                            <p:stCondLst>
                              <p:cond delay="2500"/>
                            </p:stCondLst>
                            <p:childTnLst>
                              <p:par>
                                <p:cTn id="57" presetID="3" presetClass="entr" presetSubtype="10" fill="hold" grpId="0" nodeType="afterEffect">
                                  <p:stCondLst>
                                    <p:cond delay="0"/>
                                  </p:stCondLst>
                                  <p:childTnLst>
                                    <p:set>
                                      <p:cBhvr>
                                        <p:cTn id="58" dur="1" fill="hold">
                                          <p:stCondLst>
                                            <p:cond delay="0"/>
                                          </p:stCondLst>
                                        </p:cTn>
                                        <p:tgtEl>
                                          <p:spTgt spid="59399"/>
                                        </p:tgtEl>
                                        <p:attrNameLst>
                                          <p:attrName>style.visibility</p:attrName>
                                        </p:attrNameLst>
                                      </p:cBhvr>
                                      <p:to>
                                        <p:strVal val="visible"/>
                                      </p:to>
                                    </p:set>
                                    <p:animEffect transition="in" filter="blinds(horizontal)">
                                      <p:cBhvr>
                                        <p:cTn id="59" dur="500"/>
                                        <p:tgtEl>
                                          <p:spTgt spid="59399"/>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xit" presetSubtype="21" fill="hold" grpId="1" nodeType="clickEffect">
                                  <p:stCondLst>
                                    <p:cond delay="0"/>
                                  </p:stCondLst>
                                  <p:childTnLst>
                                    <p:animEffect transition="out" filter="barn(inVertical)">
                                      <p:cBhvr>
                                        <p:cTn id="63" dur="500"/>
                                        <p:tgtEl>
                                          <p:spTgt spid="59414"/>
                                        </p:tgtEl>
                                      </p:cBhvr>
                                    </p:animEffect>
                                    <p:set>
                                      <p:cBhvr>
                                        <p:cTn id="64" dur="1" fill="hold">
                                          <p:stCondLst>
                                            <p:cond delay="499"/>
                                          </p:stCondLst>
                                        </p:cTn>
                                        <p:tgtEl>
                                          <p:spTgt spid="59414"/>
                                        </p:tgtEl>
                                        <p:attrNameLst>
                                          <p:attrName>style.visibility</p:attrName>
                                        </p:attrNameLst>
                                      </p:cBhvr>
                                      <p:to>
                                        <p:strVal val="hidden"/>
                                      </p:to>
                                    </p:set>
                                  </p:childTnLst>
                                </p:cTn>
                              </p:par>
                              <p:par>
                                <p:cTn id="65" presetID="16" presetClass="exit" presetSubtype="21" fill="hold" grpId="1" nodeType="withEffect">
                                  <p:stCondLst>
                                    <p:cond delay="0"/>
                                  </p:stCondLst>
                                  <p:childTnLst>
                                    <p:animEffect transition="out" filter="barn(inVertical)">
                                      <p:cBhvr>
                                        <p:cTn id="66" dur="500"/>
                                        <p:tgtEl>
                                          <p:spTgt spid="59411"/>
                                        </p:tgtEl>
                                      </p:cBhvr>
                                    </p:animEffect>
                                    <p:set>
                                      <p:cBhvr>
                                        <p:cTn id="67" dur="1" fill="hold">
                                          <p:stCondLst>
                                            <p:cond delay="499"/>
                                          </p:stCondLst>
                                        </p:cTn>
                                        <p:tgtEl>
                                          <p:spTgt spid="59411"/>
                                        </p:tgtEl>
                                        <p:attrNameLst>
                                          <p:attrName>style.visibility</p:attrName>
                                        </p:attrNameLst>
                                      </p:cBhvr>
                                      <p:to>
                                        <p:strVal val="hidden"/>
                                      </p:to>
                                    </p:set>
                                  </p:childTnLst>
                                </p:cTn>
                              </p:par>
                              <p:par>
                                <p:cTn id="68" presetID="16" presetClass="exit" presetSubtype="21" fill="hold" grpId="1" nodeType="withEffect">
                                  <p:stCondLst>
                                    <p:cond delay="0"/>
                                  </p:stCondLst>
                                  <p:childTnLst>
                                    <p:animEffect transition="out" filter="barn(inVertical)">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par>
                                <p:cTn id="71" presetID="16" presetClass="exit" presetSubtype="21" fill="hold" grpId="1" nodeType="withEffect">
                                  <p:stCondLst>
                                    <p:cond delay="0"/>
                                  </p:stCondLst>
                                  <p:childTnLst>
                                    <p:animEffect transition="out" filter="barn(inVertical)">
                                      <p:cBhvr>
                                        <p:cTn id="72" dur="500"/>
                                        <p:tgtEl>
                                          <p:spTgt spid="59399"/>
                                        </p:tgtEl>
                                      </p:cBhvr>
                                    </p:animEffect>
                                    <p:set>
                                      <p:cBhvr>
                                        <p:cTn id="73" dur="1" fill="hold">
                                          <p:stCondLst>
                                            <p:cond delay="499"/>
                                          </p:stCondLst>
                                        </p:cTn>
                                        <p:tgtEl>
                                          <p:spTgt spid="59399"/>
                                        </p:tgtEl>
                                        <p:attrNameLst>
                                          <p:attrName>style.visibility</p:attrName>
                                        </p:attrNameLst>
                                      </p:cBhvr>
                                      <p:to>
                                        <p:strVal val="hidden"/>
                                      </p:to>
                                    </p:set>
                                  </p:childTnLst>
                                </p:cTn>
                              </p:par>
                            </p:childTnLst>
                          </p:cTn>
                        </p:par>
                        <p:par>
                          <p:cTn id="74" fill="hold">
                            <p:stCondLst>
                              <p:cond delay="500"/>
                            </p:stCondLst>
                            <p:childTnLst>
                              <p:par>
                                <p:cTn id="75" presetID="5" presetClass="entr" presetSubtype="1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checkerboard(across)">
                                      <p:cBhvr>
                                        <p:cTn id="77" dur="500"/>
                                        <p:tgtEl>
                                          <p:spTgt spid="18"/>
                                        </p:tgtEl>
                                      </p:cBhvr>
                                    </p:animEffect>
                                  </p:childTnLst>
                                </p:cTn>
                              </p:par>
                            </p:childTnLst>
                          </p:cTn>
                        </p:par>
                        <p:par>
                          <p:cTn id="78" fill="hold">
                            <p:stCondLst>
                              <p:cond delay="1000"/>
                            </p:stCondLst>
                            <p:childTnLst>
                              <p:par>
                                <p:cTn id="79" presetID="5" presetClass="entr" presetSubtype="10" fill="hold" grpId="0" nodeType="afterEffect">
                                  <p:stCondLst>
                                    <p:cond delay="0"/>
                                  </p:stCondLst>
                                  <p:childTnLst>
                                    <p:set>
                                      <p:cBhvr>
                                        <p:cTn id="80" dur="1" fill="hold">
                                          <p:stCondLst>
                                            <p:cond delay="0"/>
                                          </p:stCondLst>
                                        </p:cTn>
                                        <p:tgtEl>
                                          <p:spTgt spid="59413"/>
                                        </p:tgtEl>
                                        <p:attrNameLst>
                                          <p:attrName>style.visibility</p:attrName>
                                        </p:attrNameLst>
                                      </p:cBhvr>
                                      <p:to>
                                        <p:strVal val="visible"/>
                                      </p:to>
                                    </p:set>
                                    <p:animEffect transition="in" filter="checkerboard(across)">
                                      <p:cBhvr>
                                        <p:cTn id="81" dur="500"/>
                                        <p:tgtEl>
                                          <p:spTgt spid="59413"/>
                                        </p:tgtEl>
                                      </p:cBhvr>
                                    </p:animEffect>
                                  </p:childTnLst>
                                </p:cTn>
                              </p:par>
                            </p:childTnLst>
                          </p:cTn>
                        </p:par>
                        <p:par>
                          <p:cTn id="82" fill="hold">
                            <p:stCondLst>
                              <p:cond delay="1500"/>
                            </p:stCondLst>
                            <p:childTnLst>
                              <p:par>
                                <p:cTn id="83" presetID="3" presetClass="entr" presetSubtype="10"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blinds(horizontal)">
                                      <p:cBhvr>
                                        <p:cTn id="85" dur="500"/>
                                        <p:tgtEl>
                                          <p:spTgt spid="17"/>
                                        </p:tgtEl>
                                      </p:cBhvr>
                                    </p:animEffect>
                                  </p:childTnLst>
                                </p:cTn>
                              </p:par>
                            </p:childTnLst>
                          </p:cTn>
                        </p:par>
                        <p:par>
                          <p:cTn id="86" fill="hold">
                            <p:stCondLst>
                              <p:cond delay="2000"/>
                            </p:stCondLst>
                            <p:childTnLst>
                              <p:par>
                                <p:cTn id="87" presetID="3" presetClass="entr" presetSubtype="10" fill="hold" grpId="0" nodeType="afterEffect">
                                  <p:stCondLst>
                                    <p:cond delay="0"/>
                                  </p:stCondLst>
                                  <p:childTnLst>
                                    <p:set>
                                      <p:cBhvr>
                                        <p:cTn id="88" dur="1" fill="hold">
                                          <p:stCondLst>
                                            <p:cond delay="0"/>
                                          </p:stCondLst>
                                        </p:cTn>
                                        <p:tgtEl>
                                          <p:spTgt spid="59400"/>
                                        </p:tgtEl>
                                        <p:attrNameLst>
                                          <p:attrName>style.visibility</p:attrName>
                                        </p:attrNameLst>
                                      </p:cBhvr>
                                      <p:to>
                                        <p:strVal val="visible"/>
                                      </p:to>
                                    </p:set>
                                    <p:animEffect transition="in" filter="blinds(horizontal)">
                                      <p:cBhvr>
                                        <p:cTn id="89" dur="500"/>
                                        <p:tgtEl>
                                          <p:spTgt spid="5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59399" grpId="0" animBg="1"/>
      <p:bldP spid="59399" grpId="1" animBg="1"/>
      <p:bldP spid="59400" grpId="0" animBg="1"/>
      <p:bldP spid="59401" grpId="0" animBg="1"/>
      <p:bldP spid="59401" grpId="1" animBg="1"/>
      <p:bldP spid="59408" grpId="0" animBg="1"/>
      <p:bldP spid="59408" grpId="1" animBg="1"/>
      <p:bldP spid="59411" grpId="0" animBg="1"/>
      <p:bldP spid="59411" grpId="1" animBg="1"/>
      <p:bldP spid="59412" grpId="0" animBg="1"/>
      <p:bldP spid="59412" grpId="1" animBg="1"/>
      <p:bldP spid="59413" grpId="0" animBg="1"/>
      <p:bldP spid="59414" grpId="0" animBg="1"/>
      <p:bldP spid="59414" grpId="1" animBg="1"/>
      <p:bldP spid="17" grpId="0" animBg="1"/>
      <p:bldP spid="18" grpId="0" animBg="1"/>
      <p:bldP spid="19" grpId="0" animBg="1"/>
      <p:bldP spid="1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F3162441-9A64-449B-B546-9780DC404C39}" type="slidenum">
              <a:rPr lang="zh-TW" altLang="en-US"/>
              <a:pPr>
                <a:defRPr/>
              </a:pPr>
              <a:t>3</a:t>
            </a:fld>
            <a:endParaRPr lang="en-US" altLang="zh-TW"/>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課程目標</a:t>
            </a:r>
            <a:endParaRPr lang="zh-TW" altLang="en-US" smtClean="0">
              <a:effectLst>
                <a:outerShdw blurRad="38100" dist="38100" dir="2700000" algn="tl">
                  <a:srgbClr val="C0C0C0"/>
                </a:outerShdw>
              </a:effectLst>
            </a:endParaRPr>
          </a:p>
        </p:txBody>
      </p:sp>
      <p:sp>
        <p:nvSpPr>
          <p:cNvPr id="410629" name="Rectangle 5"/>
          <p:cNvSpPr>
            <a:spLocks noGrp="1" noChangeArrowheads="1"/>
          </p:cNvSpPr>
          <p:nvPr>
            <p:ph type="subTitle" idx="4294967295"/>
          </p:nvPr>
        </p:nvSpPr>
        <p:spPr>
          <a:xfrm>
            <a:off x="900113" y="2708275"/>
            <a:ext cx="7559675" cy="2801938"/>
          </a:xfrm>
        </p:spPr>
        <p:txBody>
          <a:bodyPr/>
          <a:lstStyle/>
          <a:p>
            <a:pPr marL="447675" indent="-447675">
              <a:defRPr/>
            </a:pPr>
            <a:r>
              <a:rPr lang="zh-TW" altLang="en-US" smtClean="0">
                <a:solidFill>
                  <a:schemeClr val="tx1"/>
                </a:solidFill>
                <a:effectLst>
                  <a:outerShdw blurRad="38100" dist="38100" dir="2700000" algn="tl">
                    <a:srgbClr val="C0C0C0"/>
                  </a:outerShdw>
                </a:effectLst>
              </a:rPr>
              <a:t>清楚基本資料的</a:t>
            </a:r>
            <a:r>
              <a:rPr lang="zh-TW" altLang="en-US" smtClean="0">
                <a:solidFill>
                  <a:srgbClr val="0000FF"/>
                </a:solidFill>
                <a:effectLst>
                  <a:outerShdw blurRad="38100" dist="38100" dir="2700000" algn="tl">
                    <a:srgbClr val="C0C0C0"/>
                  </a:outerShdw>
                </a:effectLst>
              </a:rPr>
              <a:t>重要性</a:t>
            </a:r>
            <a:r>
              <a:rPr lang="zh-TW" altLang="en-US" smtClean="0">
                <a:solidFill>
                  <a:schemeClr val="tx1"/>
                </a:solidFill>
                <a:effectLst>
                  <a:outerShdw blurRad="38100" dist="38100" dir="2700000" algn="tl">
                    <a:srgbClr val="C0C0C0"/>
                  </a:outerShdw>
                </a:effectLst>
              </a:rPr>
              <a:t>及</a:t>
            </a:r>
            <a:r>
              <a:rPr lang="zh-TW" altLang="en-US" smtClean="0">
                <a:solidFill>
                  <a:srgbClr val="0000FF"/>
                </a:solidFill>
                <a:effectLst>
                  <a:outerShdw blurRad="38100" dist="38100" dir="2700000" algn="tl">
                    <a:srgbClr val="C0C0C0"/>
                  </a:outerShdw>
                </a:effectLst>
              </a:rPr>
              <a:t>必要性</a:t>
            </a:r>
          </a:p>
          <a:p>
            <a:pPr marL="447675" indent="-447675">
              <a:defRPr/>
            </a:pPr>
            <a:r>
              <a:rPr lang="zh-TW" altLang="en-US" smtClean="0">
                <a:solidFill>
                  <a:schemeClr val="tx1"/>
                </a:solidFill>
                <a:effectLst>
                  <a:outerShdw blurRad="38100" dist="38100" dir="2700000" algn="tl">
                    <a:srgbClr val="C0C0C0"/>
                  </a:outerShdw>
                </a:effectLst>
              </a:rPr>
              <a:t>描述「配銷模組」</a:t>
            </a:r>
            <a:r>
              <a:rPr lang="zh-TW" altLang="en-US" smtClean="0">
                <a:solidFill>
                  <a:srgbClr val="0000FF"/>
                </a:solidFill>
                <a:effectLst>
                  <a:outerShdw blurRad="38100" dist="38100" dir="2700000" algn="tl">
                    <a:srgbClr val="C0C0C0"/>
                  </a:outerShdw>
                </a:effectLst>
              </a:rPr>
              <a:t>上線前</a:t>
            </a:r>
            <a:r>
              <a:rPr lang="zh-TW" altLang="en-US" smtClean="0">
                <a:solidFill>
                  <a:schemeClr val="tx1"/>
                </a:solidFill>
                <a:effectLst>
                  <a:outerShdw blurRad="38100" dist="38100" dir="2700000" algn="tl">
                    <a:srgbClr val="C0C0C0"/>
                  </a:outerShdw>
                </a:effectLst>
              </a:rPr>
              <a:t>應該設定完成的</a:t>
            </a:r>
            <a:r>
              <a:rPr lang="zh-TW" altLang="en-US" smtClean="0">
                <a:solidFill>
                  <a:srgbClr val="0000FF"/>
                </a:solidFill>
                <a:effectLst>
                  <a:outerShdw blurRad="38100" dist="38100" dir="2700000" algn="tl">
                    <a:srgbClr val="C0C0C0"/>
                  </a:outerShdw>
                </a:effectLst>
              </a:rPr>
              <a:t>基本資料</a:t>
            </a:r>
            <a:r>
              <a:rPr lang="zh-TW" altLang="en-US" smtClean="0">
                <a:solidFill>
                  <a:schemeClr val="tx1"/>
                </a:solidFill>
                <a:effectLst>
                  <a:outerShdw blurRad="38100" dist="38100" dir="2700000" algn="tl">
                    <a:srgbClr val="C0C0C0"/>
                  </a:outerShdw>
                </a:effectLst>
              </a:rPr>
              <a:t>有哪些</a:t>
            </a:r>
          </a:p>
          <a:p>
            <a:pPr marL="447675" indent="-447675">
              <a:defRPr/>
            </a:pPr>
            <a:r>
              <a:rPr lang="zh-TW" altLang="en-US" smtClean="0">
                <a:solidFill>
                  <a:schemeClr val="tx1"/>
                </a:solidFill>
                <a:effectLst>
                  <a:outerShdw blurRad="38100" dist="38100" dir="2700000" algn="tl">
                    <a:srgbClr val="C0C0C0"/>
                  </a:outerShdw>
                </a:effectLst>
              </a:rPr>
              <a:t>清楚如何</a:t>
            </a:r>
            <a:r>
              <a:rPr lang="zh-TW" altLang="en-US" smtClean="0">
                <a:solidFill>
                  <a:srgbClr val="0000FF"/>
                </a:solidFill>
                <a:effectLst>
                  <a:outerShdw blurRad="38100" dist="38100" dir="2700000" algn="tl">
                    <a:srgbClr val="C0C0C0"/>
                  </a:outerShdw>
                </a:effectLst>
              </a:rPr>
              <a:t>建立</a:t>
            </a:r>
            <a:r>
              <a:rPr lang="zh-TW" altLang="en-US" smtClean="0">
                <a:solidFill>
                  <a:schemeClr val="tx1"/>
                </a:solidFill>
                <a:effectLst>
                  <a:outerShdw blurRad="38100" dist="38100" dir="2700000" algn="tl">
                    <a:srgbClr val="C0C0C0"/>
                  </a:outerShdw>
                </a:effectLst>
              </a:rPr>
              <a:t>基本資料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10629">
                                            <p:txEl>
                                              <p:pRg st="0" end="0"/>
                                            </p:txEl>
                                          </p:spTgt>
                                        </p:tgtEl>
                                        <p:attrNameLst>
                                          <p:attrName>style.visibility</p:attrName>
                                        </p:attrNameLst>
                                      </p:cBhvr>
                                      <p:to>
                                        <p:strVal val="visible"/>
                                      </p:to>
                                    </p:set>
                                    <p:animEffect transition="in" filter="blinds(horizontal)">
                                      <p:cBhvr>
                                        <p:cTn id="11" dur="500"/>
                                        <p:tgtEl>
                                          <p:spTgt spid="410629">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10629">
                                            <p:txEl>
                                              <p:pRg st="1" end="1"/>
                                            </p:txEl>
                                          </p:spTgt>
                                        </p:tgtEl>
                                        <p:attrNameLst>
                                          <p:attrName>style.visibility</p:attrName>
                                        </p:attrNameLst>
                                      </p:cBhvr>
                                      <p:to>
                                        <p:strVal val="visible"/>
                                      </p:to>
                                    </p:set>
                                    <p:animEffect transition="in" filter="blinds(horizontal)">
                                      <p:cBhvr>
                                        <p:cTn id="15" dur="500"/>
                                        <p:tgtEl>
                                          <p:spTgt spid="410629">
                                            <p:txEl>
                                              <p:pRg st="1" end="1"/>
                                            </p:txEl>
                                          </p:spTgt>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410629">
                                            <p:txEl>
                                              <p:pRg st="2" end="2"/>
                                            </p:txEl>
                                          </p:spTgt>
                                        </p:tgtEl>
                                        <p:attrNameLst>
                                          <p:attrName>style.visibility</p:attrName>
                                        </p:attrNameLst>
                                      </p:cBhvr>
                                      <p:to>
                                        <p:strVal val="visible"/>
                                      </p:to>
                                    </p:set>
                                    <p:animEffect transition="in" filter="blinds(horizontal)">
                                      <p:cBhvr>
                                        <p:cTn id="19" dur="500"/>
                                        <p:tgtEl>
                                          <p:spTgt spid="4106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0250EE1A-CBAF-43AC-AEC2-BB98BA8D066E}" type="slidenum">
              <a:rPr lang="zh-TW" altLang="en-US"/>
              <a:pPr>
                <a:defRPr/>
              </a:pPr>
              <a:t>30</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zh-TW" altLang="en-US" dirty="0" smtClean="0">
                <a:effectLst>
                  <a:outerShdw blurRad="38100" dist="38100" dir="2700000" algn="tl">
                    <a:srgbClr val="000000">
                      <a:alpha val="43137"/>
                    </a:srgbClr>
                  </a:outerShdw>
                </a:effectLst>
              </a:rPr>
              <a:t>三、交易對象分類建立作業</a:t>
            </a:r>
          </a:p>
        </p:txBody>
      </p:sp>
      <p:sp>
        <p:nvSpPr>
          <p:cNvPr id="31748" name="Rectangle 5"/>
          <p:cNvSpPr>
            <a:spLocks noGrp="1"/>
          </p:cNvSpPr>
          <p:nvPr>
            <p:ph type="subTitle" idx="4294967295"/>
          </p:nvPr>
        </p:nvSpPr>
        <p:spPr>
          <a:xfrm>
            <a:off x="1371600" y="3886200"/>
            <a:ext cx="6400800" cy="1752600"/>
          </a:xfrm>
        </p:spPr>
        <p:txBody>
          <a:bodyPr/>
          <a:lstStyle/>
          <a:p>
            <a:pPr marL="0" indent="0" algn="ctr" eaLnBrk="1" hangingPunct="1">
              <a:buFont typeface="Wingdings" pitchFamily="2" charset="2"/>
              <a:buNone/>
            </a:pPr>
            <a:endParaRPr lang="zh-TW"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7E0B20DB-83AF-4A58-AA36-779A364FDE88}" type="slidenum">
              <a:rPr lang="zh-TW" altLang="en-US"/>
              <a:pPr>
                <a:defRPr/>
              </a:pPr>
              <a:t>31</a:t>
            </a:fld>
            <a:endParaRPr lang="en-US" altLang="zh-TW"/>
          </a:p>
        </p:txBody>
      </p:sp>
      <p:sp>
        <p:nvSpPr>
          <p:cNvPr id="64514" name="Rectangle 2"/>
          <p:cNvSpPr>
            <a:spLocks noGrp="1"/>
          </p:cNvSpPr>
          <p:nvPr>
            <p:ph type="title" idx="4294967295"/>
          </p:nvPr>
        </p:nvSpPr>
        <p:spPr>
          <a:xfrm>
            <a:off x="428625" y="1357313"/>
            <a:ext cx="8391525" cy="1143000"/>
          </a:xfrm>
        </p:spPr>
        <p:txBody>
          <a:bodyPr/>
          <a:lstStyle/>
          <a:p>
            <a:pPr>
              <a:defRPr/>
            </a:pPr>
            <a:r>
              <a:rPr lang="zh-TW" altLang="en-US" dirty="0">
                <a:effectLst>
                  <a:outerShdw blurRad="38100" dist="38100" dir="2700000" algn="tl">
                    <a:srgbClr val="000000">
                      <a:alpha val="43137"/>
                    </a:srgbClr>
                  </a:outerShdw>
                </a:effectLst>
              </a:rPr>
              <a:t>交易對象分類建立</a:t>
            </a:r>
            <a:r>
              <a:rPr lang="zh-TW" altLang="en-US" dirty="0" smtClean="0">
                <a:effectLst>
                  <a:outerShdw blurRad="38100" dist="38100" dir="2700000" algn="tl">
                    <a:srgbClr val="000000">
                      <a:alpha val="43137"/>
                    </a:srgbClr>
                  </a:outerShdw>
                </a:effectLst>
              </a:rPr>
              <a:t>作業</a:t>
            </a:r>
            <a:endParaRPr lang="zh-TW" altLang="en-US" dirty="0">
              <a:effectLst>
                <a:outerShdw blurRad="38100" dist="38100" dir="2700000" algn="tl">
                  <a:srgbClr val="C0C0C0"/>
                </a:outerShdw>
              </a:effectLst>
            </a:endParaRPr>
          </a:p>
        </p:txBody>
      </p:sp>
      <p:sp>
        <p:nvSpPr>
          <p:cNvPr id="64515" name="Rectangle 3"/>
          <p:cNvSpPr>
            <a:spLocks noGrp="1"/>
          </p:cNvSpPr>
          <p:nvPr>
            <p:ph type="body" idx="4294967295"/>
          </p:nvPr>
        </p:nvSpPr>
        <p:spPr/>
        <p:txBody>
          <a:bodyPr/>
          <a:lstStyle/>
          <a:p>
            <a:pPr>
              <a:defRPr/>
            </a:pPr>
            <a:r>
              <a:rPr lang="zh-TW" altLang="en-US" dirty="0" smtClean="0">
                <a:effectLst>
                  <a:outerShdw blurRad="38100" dist="38100" dir="2700000" algn="tl">
                    <a:srgbClr val="C0C0C0"/>
                  </a:outerShdw>
                </a:effectLst>
              </a:rPr>
              <a:t>目的</a:t>
            </a:r>
          </a:p>
          <a:p>
            <a:pPr lvl="1">
              <a:defRPr/>
            </a:pPr>
            <a:r>
              <a:rPr lang="zh-TW" altLang="en-US" sz="1800" dirty="0" smtClean="0">
                <a:effectLst>
                  <a:outerShdw blurRad="38100" dist="38100" dir="2700000" algn="tl">
                    <a:srgbClr val="C0C0C0"/>
                  </a:outerShdw>
                </a:effectLst>
              </a:rPr>
              <a:t>為了強化「</a:t>
            </a:r>
            <a:r>
              <a:rPr lang="zh-TW" altLang="en-US" sz="1800" dirty="0" smtClean="0">
                <a:solidFill>
                  <a:srgbClr val="0000FF"/>
                </a:solidFill>
                <a:effectLst>
                  <a:outerShdw blurRad="38100" dist="38100" dir="2700000" algn="tl">
                    <a:srgbClr val="C0C0C0"/>
                  </a:outerShdw>
                </a:effectLst>
              </a:rPr>
              <a:t>客戶</a:t>
            </a:r>
            <a:r>
              <a:rPr lang="zh-TW" altLang="en-US" sz="1800" dirty="0" smtClean="0">
                <a:effectLst>
                  <a:outerShdw blurRad="38100" dist="38100" dir="2700000" algn="tl">
                    <a:srgbClr val="C0C0C0"/>
                  </a:outerShdw>
                </a:effectLst>
              </a:rPr>
              <a:t>」、「</a:t>
            </a:r>
            <a:r>
              <a:rPr lang="zh-TW" altLang="en-US" sz="1800" dirty="0" smtClean="0">
                <a:solidFill>
                  <a:srgbClr val="0000FF"/>
                </a:solidFill>
                <a:effectLst>
                  <a:outerShdw blurRad="38100" dist="38100" dir="2700000" algn="tl">
                    <a:srgbClr val="C0C0C0"/>
                  </a:outerShdw>
                </a:effectLst>
              </a:rPr>
              <a:t>廠商</a:t>
            </a:r>
            <a:r>
              <a:rPr lang="zh-TW" altLang="en-US" sz="1800" dirty="0" smtClean="0">
                <a:effectLst>
                  <a:outerShdw blurRad="38100" dist="38100" dir="2700000" algn="tl">
                    <a:srgbClr val="C0C0C0"/>
                  </a:outerShdw>
                </a:effectLst>
              </a:rPr>
              <a:t>」分類及型態管理</a:t>
            </a:r>
            <a:endParaRPr lang="en-US" altLang="zh-TW" sz="1800" dirty="0" smtClean="0">
              <a:effectLst>
                <a:outerShdw blurRad="38100" dist="38100" dir="2700000" algn="tl">
                  <a:srgbClr val="C0C0C0"/>
                </a:outerShdw>
              </a:effectLst>
            </a:endParaRPr>
          </a:p>
          <a:p>
            <a:pPr lvl="1">
              <a:defRPr/>
            </a:pPr>
            <a:r>
              <a:rPr lang="zh-TW" altLang="en-US" sz="1800" dirty="0" smtClean="0">
                <a:effectLst>
                  <a:outerShdw blurRad="38100" dist="38100" dir="2700000" algn="tl">
                    <a:srgbClr val="C0C0C0"/>
                  </a:outerShdw>
                </a:effectLst>
              </a:rPr>
              <a:t>可先於交易對象分類建立作業定義各分類方式的細目；以做為將來銷售分析或相關統計報表的篩選條件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blinds(horizontal)">
                                      <p:cBhvr>
                                        <p:cTn id="7" dur="500"/>
                                        <p:tgtEl>
                                          <p:spTgt spid="64514"/>
                                        </p:tgtEl>
                                      </p:cBhvr>
                                    </p:animEffect>
                                  </p:childTnLst>
                                </p:cTn>
                              </p:par>
                            </p:childTnLst>
                          </p:cTn>
                        </p:par>
                        <p:par>
                          <p:cTn id="8" fill="hold" nodeType="afterGroup">
                            <p:stCondLst>
                              <p:cond delay="500"/>
                            </p:stCondLst>
                            <p:childTnLst>
                              <p:par>
                                <p:cTn id="9" presetID="5" presetClass="entr" presetSubtype="5" fill="hold" grpId="0" nodeType="afterEffect">
                                  <p:stCondLst>
                                    <p:cond delay="0"/>
                                  </p:stCondLst>
                                  <p:childTnLst>
                                    <p:set>
                                      <p:cBhvr>
                                        <p:cTn id="10" dur="1" fill="hold">
                                          <p:stCondLst>
                                            <p:cond delay="0"/>
                                          </p:stCondLst>
                                        </p:cTn>
                                        <p:tgtEl>
                                          <p:spTgt spid="64515">
                                            <p:txEl>
                                              <p:pRg st="0" end="0"/>
                                            </p:txEl>
                                          </p:spTgt>
                                        </p:tgtEl>
                                        <p:attrNameLst>
                                          <p:attrName>style.visibility</p:attrName>
                                        </p:attrNameLst>
                                      </p:cBhvr>
                                      <p:to>
                                        <p:strVal val="visible"/>
                                      </p:to>
                                    </p:set>
                                    <p:animEffect transition="in" filter="checkerboard(down)">
                                      <p:cBhvr>
                                        <p:cTn id="11" dur="500"/>
                                        <p:tgtEl>
                                          <p:spTgt spid="64515">
                                            <p:txEl>
                                              <p:pRg st="0" end="0"/>
                                            </p:txEl>
                                          </p:spTgt>
                                        </p:tgtEl>
                                      </p:cBhvr>
                                    </p:animEffect>
                                  </p:childTnLst>
                                </p:cTn>
                              </p:par>
                            </p:childTnLst>
                          </p:cTn>
                        </p:par>
                        <p:par>
                          <p:cTn id="12" fill="hold" nodeType="afterGroup">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64515">
                                            <p:txEl>
                                              <p:pRg st="1" end="1"/>
                                            </p:txEl>
                                          </p:spTgt>
                                        </p:tgtEl>
                                        <p:attrNameLst>
                                          <p:attrName>style.visibility</p:attrName>
                                        </p:attrNameLst>
                                      </p:cBhvr>
                                      <p:to>
                                        <p:strVal val="visible"/>
                                      </p:to>
                                    </p:set>
                                    <p:animEffect transition="in" filter="checkerboard(down)">
                                      <p:cBhvr>
                                        <p:cTn id="15" dur="500"/>
                                        <p:tgtEl>
                                          <p:spTgt spid="64515">
                                            <p:txEl>
                                              <p:pRg st="1" end="1"/>
                                            </p:txEl>
                                          </p:spTgt>
                                        </p:tgtEl>
                                      </p:cBhvr>
                                    </p:animEffect>
                                  </p:childTnLst>
                                </p:cTn>
                              </p:par>
                            </p:childTnLst>
                          </p:cTn>
                        </p:par>
                        <p:par>
                          <p:cTn id="16" fill="hold">
                            <p:stCondLst>
                              <p:cond delay="1500"/>
                            </p:stCondLst>
                            <p:childTnLst>
                              <p:par>
                                <p:cTn id="17" presetID="5" presetClass="entr" presetSubtype="5" fill="hold" grpId="0" nodeType="afterEffect">
                                  <p:stCondLst>
                                    <p:cond delay="0"/>
                                  </p:stCondLst>
                                  <p:childTnLst>
                                    <p:set>
                                      <p:cBhvr>
                                        <p:cTn id="18" dur="1" fill="hold">
                                          <p:stCondLst>
                                            <p:cond delay="0"/>
                                          </p:stCondLst>
                                        </p:cTn>
                                        <p:tgtEl>
                                          <p:spTgt spid="64515">
                                            <p:txEl>
                                              <p:pRg st="2" end="2"/>
                                            </p:txEl>
                                          </p:spTgt>
                                        </p:tgtEl>
                                        <p:attrNameLst>
                                          <p:attrName>style.visibility</p:attrName>
                                        </p:attrNameLst>
                                      </p:cBhvr>
                                      <p:to>
                                        <p:strVal val="visible"/>
                                      </p:to>
                                    </p:set>
                                    <p:animEffect transition="in" filter="checkerboard(down)">
                                      <p:cBhvr>
                                        <p:cTn id="19" dur="500"/>
                                        <p:tgtEl>
                                          <p:spTgt spid="645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P spid="6451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259631" y="2477700"/>
            <a:ext cx="6285549" cy="438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投影片編號版面配置區 5"/>
          <p:cNvSpPr>
            <a:spLocks noGrp="1"/>
          </p:cNvSpPr>
          <p:nvPr>
            <p:ph type="sldNum" sz="quarter" idx="10"/>
          </p:nvPr>
        </p:nvSpPr>
        <p:spPr/>
        <p:txBody>
          <a:bodyPr/>
          <a:lstStyle/>
          <a:p>
            <a:pPr>
              <a:defRPr/>
            </a:pPr>
            <a:fld id="{731F15D4-1ADC-41D6-81EE-552060F27F65}" type="slidenum">
              <a:rPr lang="zh-TW" altLang="en-US"/>
              <a:pPr>
                <a:defRPr/>
              </a:pPr>
              <a:t>32</a:t>
            </a:fld>
            <a:endParaRPr lang="en-US" altLang="zh-TW"/>
          </a:p>
        </p:txBody>
      </p:sp>
      <p:sp>
        <p:nvSpPr>
          <p:cNvPr id="65541" name="Rectangle 5"/>
          <p:cNvSpPr>
            <a:spLocks/>
          </p:cNvSpPr>
          <p:nvPr/>
        </p:nvSpPr>
        <p:spPr bwMode="auto">
          <a:xfrm>
            <a:off x="428625" y="1357313"/>
            <a:ext cx="8391525" cy="1143000"/>
          </a:xfrm>
          <a:prstGeom prst="rect">
            <a:avLst/>
          </a:prstGeom>
          <a:noFill/>
          <a:ln w="9525">
            <a:noFill/>
            <a:miter lim="800000"/>
            <a:headEnd/>
            <a:tailEnd/>
          </a:ln>
        </p:spPr>
        <p:txBody>
          <a:bodyPr anchor="ctr"/>
          <a:lstStyle/>
          <a:p>
            <a:pPr algn="ctr" eaLnBrk="0" hangingPunct="0">
              <a:defRPr/>
            </a:pPr>
            <a:r>
              <a:rPr lang="zh-TW" altLang="en-US" sz="3600" b="0"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rPr>
              <a:t>交易對象分類建立作業 </a:t>
            </a:r>
            <a:r>
              <a:rPr lang="en-US" altLang="zh-TW" sz="3600" dirty="0">
                <a:solidFill>
                  <a:srgbClr val="0000FF"/>
                </a:solidFill>
                <a:effectLst>
                  <a:outerShdw blurRad="38100" dist="38100" dir="2700000" algn="tl">
                    <a:srgbClr val="C0C0C0"/>
                  </a:outerShdw>
                </a:effectLst>
                <a:ea typeface="書法家顏楷體" pitchFamily="49" charset="-120"/>
                <a:cs typeface="Times New Roman" pitchFamily="18" charset="0"/>
              </a:rPr>
              <a:t>(</a:t>
            </a:r>
            <a:r>
              <a:rPr lang="en-US" altLang="zh-TW" sz="3600" i="1" dirty="0">
                <a:solidFill>
                  <a:srgbClr val="0000FF"/>
                </a:solidFill>
                <a:effectLst>
                  <a:outerShdw blurRad="38100" dist="38100" dir="2700000" algn="tl">
                    <a:srgbClr val="C0C0C0"/>
                  </a:outerShdw>
                </a:effectLst>
                <a:ea typeface="書法家顏楷體" pitchFamily="49" charset="-120"/>
                <a:cs typeface="Times New Roman" pitchFamily="18" charset="0"/>
              </a:rPr>
              <a:t>Cont</a:t>
            </a:r>
            <a:r>
              <a:rPr lang="en-US" altLang="zh-TW" sz="3600" dirty="0">
                <a:solidFill>
                  <a:srgbClr val="0000FF"/>
                </a:solidFill>
                <a:effectLst>
                  <a:outerShdw blurRad="38100" dist="38100" dir="2700000" algn="tl">
                    <a:srgbClr val="C0C0C0"/>
                  </a:outerShdw>
                </a:effectLst>
                <a:ea typeface="書法家顏楷體" pitchFamily="49" charset="-120"/>
                <a:cs typeface="Times New Roman" pitchFamily="18" charset="0"/>
              </a:rPr>
              <a:t>.)</a:t>
            </a:r>
            <a:endParaRPr lang="zh-TW" altLang="en-US" sz="3600" dirty="0">
              <a:solidFill>
                <a:srgbClr val="0000FF"/>
              </a:solidFill>
              <a:effectLst>
                <a:outerShdw blurRad="38100" dist="38100" dir="2700000" algn="tl">
                  <a:srgbClr val="C0C0C0"/>
                </a:outerShdw>
              </a:effectLst>
              <a:ea typeface="書法家顏楷體" pitchFamily="49" charset="-120"/>
              <a:cs typeface="Times New Roman" pitchFamily="18" charset="0"/>
            </a:endParaRPr>
          </a:p>
        </p:txBody>
      </p:sp>
      <p:sp>
        <p:nvSpPr>
          <p:cNvPr id="22531" name="Rectangle 5"/>
          <p:cNvSpPr>
            <a:spLocks noChangeArrowheads="1"/>
          </p:cNvSpPr>
          <p:nvPr/>
        </p:nvSpPr>
        <p:spPr bwMode="auto">
          <a:xfrm>
            <a:off x="2915816" y="4235872"/>
            <a:ext cx="1152525" cy="11525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5543" name="AutoShape 7"/>
          <p:cNvSpPr>
            <a:spLocks noChangeArrowheads="1"/>
          </p:cNvSpPr>
          <p:nvPr/>
        </p:nvSpPr>
        <p:spPr bwMode="auto">
          <a:xfrm>
            <a:off x="4211960" y="4873626"/>
            <a:ext cx="4176713" cy="576262"/>
          </a:xfrm>
          <a:prstGeom prst="roundRect">
            <a:avLst>
              <a:gd name="adj" fmla="val 16667"/>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kumimoji="1" lang="zh-TW" altLang="en-US" dirty="0">
                <a:latin typeface="Arial" charset="0"/>
                <a:ea typeface="標楷體" pitchFamily="65" charset="-120"/>
              </a:rPr>
              <a:t>對客戶可從</a:t>
            </a:r>
            <a:r>
              <a:rPr kumimoji="1" lang="zh-TW" altLang="en-US" dirty="0">
                <a:ea typeface="標楷體" pitchFamily="65" charset="-120"/>
              </a:rPr>
              <a:t>這</a:t>
            </a:r>
            <a:r>
              <a:rPr kumimoji="1" lang="en-US" altLang="zh-TW" dirty="0">
                <a:solidFill>
                  <a:srgbClr val="0000FF"/>
                </a:solidFill>
                <a:ea typeface="標楷體" pitchFamily="65" charset="-120"/>
              </a:rPr>
              <a:t>6</a:t>
            </a:r>
            <a:r>
              <a:rPr kumimoji="1" lang="zh-TW" altLang="en-US" dirty="0">
                <a:solidFill>
                  <a:srgbClr val="0000FF"/>
                </a:solidFill>
                <a:ea typeface="標楷體" pitchFamily="65" charset="-120"/>
              </a:rPr>
              <a:t>種</a:t>
            </a:r>
            <a:r>
              <a:rPr kumimoji="1" lang="zh-TW" altLang="en-US" dirty="0">
                <a:latin typeface="Arial" charset="0"/>
                <a:ea typeface="標楷體" pitchFamily="65" charset="-120"/>
              </a:rPr>
              <a:t>分類方式來進行分類</a:t>
            </a:r>
          </a:p>
        </p:txBody>
      </p:sp>
      <p:sp>
        <p:nvSpPr>
          <p:cNvPr id="64518" name="AutoShape 6"/>
          <p:cNvSpPr>
            <a:spLocks noChangeArrowheads="1"/>
          </p:cNvSpPr>
          <p:nvPr/>
        </p:nvSpPr>
        <p:spPr bwMode="auto">
          <a:xfrm>
            <a:off x="707604" y="3947741"/>
            <a:ext cx="1871662" cy="576262"/>
          </a:xfrm>
          <a:prstGeom prst="wedgeRoundRectCallout">
            <a:avLst>
              <a:gd name="adj1" fmla="val 64759"/>
              <a:gd name="adj2" fmla="val 36776"/>
              <a:gd name="adj3" fmla="val 16667"/>
            </a:avLst>
          </a:prstGeom>
          <a:gradFill rotWithShape="1">
            <a:gsLst>
              <a:gs pos="0">
                <a:srgbClr val="FFFF99"/>
              </a:gs>
              <a:gs pos="50000">
                <a:schemeClr val="bg1"/>
              </a:gs>
              <a:gs pos="100000">
                <a:srgbClr val="FFFF99"/>
              </a:gs>
            </a:gsLst>
            <a:lin ang="5400000" scaled="1"/>
          </a:gradFill>
          <a:ln w="9525">
            <a:solidFill>
              <a:schemeClr val="tx1"/>
            </a:solidFill>
            <a:miter lim="800000"/>
            <a:headEnd/>
            <a:tailEnd/>
          </a:ln>
          <a:effectLst/>
        </p:spPr>
        <p:txBody>
          <a:bodyPr anchor="ctr" anchorCtr="1"/>
          <a:lstStyle/>
          <a:p>
            <a:pPr algn="ctr">
              <a:defRPr/>
            </a:pPr>
            <a:r>
              <a:rPr lang="zh-TW" altLang="en-US">
                <a:ea typeface="標楷體" pitchFamily="65" charset="-120"/>
              </a:rPr>
              <a:t>分類方式共</a:t>
            </a:r>
            <a:r>
              <a:rPr lang="en-US" altLang="zh-TW">
                <a:ea typeface="標楷體" pitchFamily="65" charset="-120"/>
              </a:rPr>
              <a:t>9</a:t>
            </a:r>
            <a:r>
              <a:rPr lang="zh-TW" altLang="en-US">
                <a:ea typeface="標楷體" pitchFamily="65" charset="-120"/>
              </a:rPr>
              <a:t>種</a:t>
            </a:r>
            <a:endParaRPr lang="en-US" altLang="zh-TW">
              <a:ea typeface="標楷體" pitchFamily="65" charset="-120"/>
            </a:endParaRPr>
          </a:p>
        </p:txBody>
      </p:sp>
      <p:sp>
        <p:nvSpPr>
          <p:cNvPr id="2" name="Rectangle 5"/>
          <p:cNvSpPr>
            <a:spLocks noChangeArrowheads="1"/>
          </p:cNvSpPr>
          <p:nvPr/>
        </p:nvSpPr>
        <p:spPr bwMode="auto">
          <a:xfrm>
            <a:off x="1187450" y="3500438"/>
            <a:ext cx="1367780"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strips(downRight)">
                                      <p:cBhvr>
                                        <p:cTn id="7" dur="500"/>
                                        <p:tgtEl>
                                          <p:spTgt spid="6554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down)">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4518"/>
                                        </p:tgtEl>
                                        <p:attrNameLst>
                                          <p:attrName>style.visibility</p:attrName>
                                        </p:attrNameLst>
                                      </p:cBhvr>
                                      <p:to>
                                        <p:strVal val="visible"/>
                                      </p:to>
                                    </p:set>
                                    <p:animEffect transition="in" filter="blinds(horizontal)">
                                      <p:cBhvr>
                                        <p:cTn id="20" dur="500"/>
                                        <p:tgtEl>
                                          <p:spTgt spid="645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par>
                          <p:cTn id="26" fill="hold">
                            <p:stCondLst>
                              <p:cond delay="500"/>
                            </p:stCondLst>
                            <p:childTnLst>
                              <p:par>
                                <p:cTn id="27" presetID="4" presetClass="exit" presetSubtype="16" fill="hold" grpId="1" nodeType="afterEffect">
                                  <p:stCondLst>
                                    <p:cond delay="0"/>
                                  </p:stCondLst>
                                  <p:childTnLst>
                                    <p:animEffect transition="out" filter="box(in)">
                                      <p:cBhvr>
                                        <p:cTn id="28" dur="500"/>
                                        <p:tgtEl>
                                          <p:spTgt spid="64518"/>
                                        </p:tgtEl>
                                      </p:cBhvr>
                                    </p:animEffect>
                                    <p:set>
                                      <p:cBhvr>
                                        <p:cTn id="29" dur="1" fill="hold">
                                          <p:stCondLst>
                                            <p:cond delay="499"/>
                                          </p:stCondLst>
                                        </p:cTn>
                                        <p:tgtEl>
                                          <p:spTgt spid="64518"/>
                                        </p:tgtEl>
                                        <p:attrNameLst>
                                          <p:attrName>style.visibility</p:attrName>
                                        </p:attrNameLst>
                                      </p:cBhvr>
                                      <p:to>
                                        <p:strVal val="hidden"/>
                                      </p:to>
                                    </p:set>
                                  </p:childTnLst>
                                </p:cTn>
                              </p:par>
                            </p:childTnLst>
                          </p:cTn>
                        </p:par>
                        <p:par>
                          <p:cTn id="30" fill="hold" nodeType="afterGroup">
                            <p:stCondLst>
                              <p:cond delay="1000"/>
                            </p:stCondLst>
                            <p:childTnLst>
                              <p:par>
                                <p:cTn id="31" presetID="5" presetClass="entr" presetSubtype="5" fill="hold" grpId="0" nodeType="afterEffect">
                                  <p:stCondLst>
                                    <p:cond delay="0"/>
                                  </p:stCondLst>
                                  <p:childTnLst>
                                    <p:set>
                                      <p:cBhvr>
                                        <p:cTn id="32" dur="1" fill="hold">
                                          <p:stCondLst>
                                            <p:cond delay="0"/>
                                          </p:stCondLst>
                                        </p:cTn>
                                        <p:tgtEl>
                                          <p:spTgt spid="22531"/>
                                        </p:tgtEl>
                                        <p:attrNameLst>
                                          <p:attrName>style.visibility</p:attrName>
                                        </p:attrNameLst>
                                      </p:cBhvr>
                                      <p:to>
                                        <p:strVal val="visible"/>
                                      </p:to>
                                    </p:set>
                                    <p:animEffect transition="in" filter="checkerboard(down)">
                                      <p:cBhvr>
                                        <p:cTn id="33" dur="500"/>
                                        <p:tgtEl>
                                          <p:spTgt spid="22531"/>
                                        </p:tgtEl>
                                      </p:cBhvr>
                                    </p:animEffect>
                                  </p:childTnLst>
                                </p:cTn>
                              </p:par>
                            </p:childTnLst>
                          </p:cTn>
                        </p:par>
                        <p:par>
                          <p:cTn id="34" fill="hold" nodeType="afterGroup">
                            <p:stCondLst>
                              <p:cond delay="1500"/>
                            </p:stCondLst>
                            <p:childTnLst>
                              <p:par>
                                <p:cTn id="35" presetID="5" presetClass="entr" presetSubtype="10" fill="hold" grpId="0" nodeType="afterEffect">
                                  <p:stCondLst>
                                    <p:cond delay="0"/>
                                  </p:stCondLst>
                                  <p:childTnLst>
                                    <p:set>
                                      <p:cBhvr>
                                        <p:cTn id="36" dur="1" fill="hold">
                                          <p:stCondLst>
                                            <p:cond delay="0"/>
                                          </p:stCondLst>
                                        </p:cTn>
                                        <p:tgtEl>
                                          <p:spTgt spid="65543"/>
                                        </p:tgtEl>
                                        <p:attrNameLst>
                                          <p:attrName>style.visibility</p:attrName>
                                        </p:attrNameLst>
                                      </p:cBhvr>
                                      <p:to>
                                        <p:strVal val="visible"/>
                                      </p:to>
                                    </p:set>
                                    <p:animEffect transition="in" filter="checkerboard(across)">
                                      <p:cBhvr>
                                        <p:cTn id="37" dur="500"/>
                                        <p:tgtEl>
                                          <p:spTgt spid="65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22531" grpId="0" animBg="1"/>
      <p:bldP spid="65543" grpId="0" animBg="1"/>
      <p:bldP spid="64518" grpId="0" animBg="1"/>
      <p:bldP spid="64518" grpId="1" animBg="1"/>
      <p:bldP spid="2" grpId="0" animBg="1"/>
      <p:bldP spid="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6"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61280" y="180156"/>
            <a:ext cx="8875216" cy="660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投影片編號版面配置區 5"/>
          <p:cNvSpPr>
            <a:spLocks noGrp="1"/>
          </p:cNvSpPr>
          <p:nvPr>
            <p:ph type="sldNum" sz="quarter" idx="10"/>
          </p:nvPr>
        </p:nvSpPr>
        <p:spPr/>
        <p:txBody>
          <a:bodyPr/>
          <a:lstStyle/>
          <a:p>
            <a:pPr>
              <a:defRPr/>
            </a:pPr>
            <a:fld id="{E98085D0-671A-49B7-810A-D42068DEEC82}" type="slidenum">
              <a:rPr lang="zh-TW" altLang="en-US"/>
              <a:pPr>
                <a:defRPr/>
              </a:pPr>
              <a:t>33</a:t>
            </a:fld>
            <a:endParaRPr lang="en-US" altLang="zh-TW"/>
          </a:p>
        </p:txBody>
      </p:sp>
      <p:sp>
        <p:nvSpPr>
          <p:cNvPr id="22531" name="Rectangle 5"/>
          <p:cNvSpPr>
            <a:spLocks noChangeArrowheads="1"/>
          </p:cNvSpPr>
          <p:nvPr/>
        </p:nvSpPr>
        <p:spPr bwMode="auto">
          <a:xfrm>
            <a:off x="539749" y="2638425"/>
            <a:ext cx="3095625" cy="208671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6566" name="AutoShape 6"/>
          <p:cNvSpPr>
            <a:spLocks noChangeArrowheads="1"/>
          </p:cNvSpPr>
          <p:nvPr/>
        </p:nvSpPr>
        <p:spPr bwMode="auto">
          <a:xfrm>
            <a:off x="1250056" y="4869160"/>
            <a:ext cx="6697663" cy="576262"/>
          </a:xfrm>
          <a:prstGeom prst="roundRect">
            <a:avLst>
              <a:gd name="adj" fmla="val 16667"/>
            </a:avLst>
          </a:prstGeom>
          <a:gradFill rotWithShape="1">
            <a:gsLst>
              <a:gs pos="0">
                <a:srgbClr val="FF99FF"/>
              </a:gs>
              <a:gs pos="50000">
                <a:schemeClr val="bg1"/>
              </a:gs>
              <a:gs pos="100000">
                <a:srgbClr val="FF99FF"/>
              </a:gs>
            </a:gsLst>
            <a:lin ang="5400000" scaled="1"/>
          </a:gra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kumimoji="1" lang="zh-TW" altLang="en-US">
                <a:ea typeface="標楷體" pitchFamily="65" charset="-120"/>
              </a:rPr>
              <a:t>在「客戶資料建立作業」中，設定各家客戶的交易對象分類方式</a:t>
            </a:r>
          </a:p>
        </p:txBody>
      </p:sp>
      <p:sp>
        <p:nvSpPr>
          <p:cNvPr id="3" name="Rectangle 5"/>
          <p:cNvSpPr>
            <a:spLocks noChangeArrowheads="1"/>
          </p:cNvSpPr>
          <p:nvPr/>
        </p:nvSpPr>
        <p:spPr bwMode="auto">
          <a:xfrm>
            <a:off x="3491880" y="2349500"/>
            <a:ext cx="1296988"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34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6566"/>
                                        </p:tgtEl>
                                        <p:attrNameLst>
                                          <p:attrName>style.visibility</p:attrName>
                                        </p:attrNameLst>
                                      </p:cBhvr>
                                      <p:to>
                                        <p:strVal val="visible"/>
                                      </p:to>
                                    </p:set>
                                    <p:animEffect transition="in" filter="blinds(horizontal)">
                                      <p:cBhvr>
                                        <p:cTn id="11" dur="500"/>
                                        <p:tgtEl>
                                          <p:spTgt spid="66566"/>
                                        </p:tgtEl>
                                      </p:cBhvr>
                                    </p:animEffect>
                                  </p:childTnLst>
                                </p:cTn>
                              </p:par>
                            </p:childTnLst>
                          </p:cTn>
                        </p:par>
                        <p:par>
                          <p:cTn id="12" fill="hold" nodeType="afterGroup">
                            <p:stCondLst>
                              <p:cond delay="500"/>
                            </p:stCondLst>
                            <p:childTnLst>
                              <p:par>
                                <p:cTn id="13" presetID="5" presetClass="entr" presetSubtype="5"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down)">
                                      <p:cBhvr>
                                        <p:cTn id="15" dur="500"/>
                                        <p:tgtEl>
                                          <p:spTgt spid="3"/>
                                        </p:tgtEl>
                                      </p:cBhvr>
                                    </p:animEffect>
                                  </p:childTnLst>
                                </p:cTn>
                              </p:par>
                            </p:childTnLst>
                          </p:cTn>
                        </p:par>
                        <p:par>
                          <p:cTn id="16" fill="hold" nodeType="afterGroup">
                            <p:stCondLst>
                              <p:cond delay="1000"/>
                            </p:stCondLst>
                            <p:childTnLst>
                              <p:par>
                                <p:cTn id="17" presetID="5" presetClass="entr" presetSubtype="5" fill="hold" grpId="0" nodeType="afterEffect">
                                  <p:stCondLst>
                                    <p:cond delay="0"/>
                                  </p:stCondLst>
                                  <p:childTnLst>
                                    <p:set>
                                      <p:cBhvr>
                                        <p:cTn id="18" dur="1" fill="hold">
                                          <p:stCondLst>
                                            <p:cond delay="0"/>
                                          </p:stCondLst>
                                        </p:cTn>
                                        <p:tgtEl>
                                          <p:spTgt spid="22531"/>
                                        </p:tgtEl>
                                        <p:attrNameLst>
                                          <p:attrName>style.visibility</p:attrName>
                                        </p:attrNameLst>
                                      </p:cBhvr>
                                      <p:to>
                                        <p:strVal val="visible"/>
                                      </p:to>
                                    </p:set>
                                    <p:animEffect transition="in" filter="checkerboard(down)">
                                      <p:cBhvr>
                                        <p:cTn id="19"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66566"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259631" y="2477700"/>
            <a:ext cx="6285549" cy="438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pPr>
              <a:defRPr/>
            </a:pPr>
            <a:fld id="{BA4D9AC3-7C44-4DFA-92C1-F21D7141E472}" type="slidenum">
              <a:rPr lang="zh-TW" altLang="en-US"/>
              <a:pPr>
                <a:defRPr/>
              </a:pPr>
              <a:t>34</a:t>
            </a:fld>
            <a:endParaRPr lang="en-US" altLang="zh-TW"/>
          </a:p>
        </p:txBody>
      </p:sp>
      <p:sp>
        <p:nvSpPr>
          <p:cNvPr id="67587" name="Rectangle 3"/>
          <p:cNvSpPr>
            <a:spLocks/>
          </p:cNvSpPr>
          <p:nvPr/>
        </p:nvSpPr>
        <p:spPr bwMode="auto">
          <a:xfrm>
            <a:off x="428625" y="1357313"/>
            <a:ext cx="8391525" cy="1143000"/>
          </a:xfrm>
          <a:prstGeom prst="rect">
            <a:avLst/>
          </a:prstGeom>
          <a:noFill/>
          <a:ln w="9525">
            <a:noFill/>
            <a:miter lim="800000"/>
            <a:headEnd/>
            <a:tailEnd/>
          </a:ln>
        </p:spPr>
        <p:txBody>
          <a:bodyPr anchor="ctr"/>
          <a:lstStyle/>
          <a:p>
            <a:pPr algn="ctr" eaLnBrk="0" hangingPunct="0">
              <a:defRPr/>
            </a:pPr>
            <a:r>
              <a:rPr lang="zh-TW" altLang="en-US" sz="3600" b="0"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rPr>
              <a:t>交易對象分類建立作業 </a:t>
            </a:r>
            <a:r>
              <a:rPr lang="en-US" altLang="zh-TW" sz="3600" dirty="0">
                <a:solidFill>
                  <a:srgbClr val="0000FF"/>
                </a:solidFill>
                <a:effectLst>
                  <a:outerShdw blurRad="38100" dist="38100" dir="2700000" algn="tl">
                    <a:srgbClr val="C0C0C0"/>
                  </a:outerShdw>
                </a:effectLst>
                <a:ea typeface="書法家顏楷體" pitchFamily="49" charset="-120"/>
                <a:cs typeface="Times New Roman" pitchFamily="18" charset="0"/>
              </a:rPr>
              <a:t>(</a:t>
            </a:r>
            <a:r>
              <a:rPr lang="en-US" altLang="zh-TW" sz="3600" i="1" dirty="0">
                <a:solidFill>
                  <a:srgbClr val="0000FF"/>
                </a:solidFill>
                <a:effectLst>
                  <a:outerShdw blurRad="38100" dist="38100" dir="2700000" algn="tl">
                    <a:srgbClr val="C0C0C0"/>
                  </a:outerShdw>
                </a:effectLst>
                <a:ea typeface="書法家顏楷體" pitchFamily="49" charset="-120"/>
                <a:cs typeface="Times New Roman" pitchFamily="18" charset="0"/>
              </a:rPr>
              <a:t>Cont</a:t>
            </a:r>
            <a:r>
              <a:rPr lang="en-US" altLang="zh-TW" sz="3600" dirty="0">
                <a:solidFill>
                  <a:srgbClr val="0000FF"/>
                </a:solidFill>
                <a:effectLst>
                  <a:outerShdw blurRad="38100" dist="38100" dir="2700000" algn="tl">
                    <a:srgbClr val="C0C0C0"/>
                  </a:outerShdw>
                </a:effectLst>
                <a:ea typeface="書法家顏楷體" pitchFamily="49" charset="-120"/>
                <a:cs typeface="Times New Roman" pitchFamily="18" charset="0"/>
              </a:rPr>
              <a:t>.)</a:t>
            </a:r>
            <a:endParaRPr lang="zh-TW" altLang="en-US" sz="3600" dirty="0">
              <a:solidFill>
                <a:srgbClr val="0000FF"/>
              </a:solidFill>
              <a:effectLst>
                <a:outerShdw blurRad="38100" dist="38100" dir="2700000" algn="tl">
                  <a:srgbClr val="C0C0C0"/>
                </a:outerShdw>
              </a:effectLst>
              <a:ea typeface="書法家顏楷體" pitchFamily="49" charset="-120"/>
              <a:cs typeface="Times New Roman" pitchFamily="18" charset="0"/>
            </a:endParaRPr>
          </a:p>
        </p:txBody>
      </p:sp>
      <p:sp>
        <p:nvSpPr>
          <p:cNvPr id="22531" name="Rectangle 5"/>
          <p:cNvSpPr>
            <a:spLocks noChangeArrowheads="1"/>
          </p:cNvSpPr>
          <p:nvPr/>
        </p:nvSpPr>
        <p:spPr bwMode="auto">
          <a:xfrm>
            <a:off x="2916237" y="4581525"/>
            <a:ext cx="1152525" cy="4318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7589" name="AutoShape 5"/>
          <p:cNvSpPr>
            <a:spLocks noChangeArrowheads="1"/>
          </p:cNvSpPr>
          <p:nvPr/>
        </p:nvSpPr>
        <p:spPr bwMode="auto">
          <a:xfrm>
            <a:off x="2314048" y="6021288"/>
            <a:ext cx="4176713" cy="576262"/>
          </a:xfrm>
          <a:prstGeom prst="roundRect">
            <a:avLst>
              <a:gd name="adj" fmla="val 16667"/>
            </a:avLst>
          </a:prstGeom>
          <a:gradFill rotWithShape="1">
            <a:gsLst>
              <a:gs pos="0">
                <a:srgbClr val="99FFCC"/>
              </a:gs>
              <a:gs pos="50000">
                <a:schemeClr val="bg1"/>
              </a:gs>
              <a:gs pos="100000">
                <a:srgbClr val="99FFCC"/>
              </a:gs>
            </a:gsLst>
            <a:lin ang="5400000" scaled="1"/>
          </a:gradFill>
          <a:ln w="9525">
            <a:solidFill>
              <a:schemeClr val="tx1"/>
            </a:solidFill>
            <a:round/>
            <a:headEnd/>
            <a:tailEnd/>
          </a:ln>
          <a:effectLst>
            <a:outerShdw dist="107763" dir="2700000" algn="ctr" rotWithShape="0">
              <a:schemeClr val="bg2">
                <a:alpha val="50000"/>
              </a:schemeClr>
            </a:outerShdw>
          </a:effectLst>
        </p:spPr>
        <p:txBody>
          <a:bodyPr wrap="none" anchor="ctr"/>
          <a:lstStyle/>
          <a:p>
            <a:pPr algn="ctr">
              <a:defRPr/>
            </a:pPr>
            <a:r>
              <a:rPr kumimoji="1" lang="zh-TW" altLang="en-US" dirty="0">
                <a:latin typeface="Arial" charset="0"/>
                <a:ea typeface="標楷體" pitchFamily="65" charset="-120"/>
              </a:rPr>
              <a:t>對廠商可從</a:t>
            </a:r>
            <a:r>
              <a:rPr kumimoji="1" lang="zh-TW" altLang="en-US" dirty="0" smtClean="0">
                <a:latin typeface="Arial" charset="0"/>
                <a:ea typeface="標楷體" pitchFamily="65" charset="-120"/>
              </a:rPr>
              <a:t>這</a:t>
            </a:r>
            <a:r>
              <a:rPr kumimoji="1" lang="zh-TW" altLang="en-US" dirty="0" smtClean="0">
                <a:solidFill>
                  <a:srgbClr val="0000FF"/>
                </a:solidFill>
                <a:latin typeface="Arial" charset="0"/>
                <a:ea typeface="標楷體" pitchFamily="65" charset="-120"/>
              </a:rPr>
              <a:t>三</a:t>
            </a:r>
            <a:r>
              <a:rPr kumimoji="1" lang="zh-TW" altLang="en-US" dirty="0">
                <a:solidFill>
                  <a:srgbClr val="0000FF"/>
                </a:solidFill>
                <a:latin typeface="Arial" charset="0"/>
                <a:ea typeface="標楷體" pitchFamily="65" charset="-120"/>
              </a:rPr>
              <a:t>種</a:t>
            </a:r>
            <a:r>
              <a:rPr kumimoji="1" lang="zh-TW" altLang="en-US" dirty="0">
                <a:latin typeface="Arial" charset="0"/>
                <a:ea typeface="標楷體" pitchFamily="65" charset="-120"/>
              </a:rPr>
              <a:t>分類方式來進行分類</a:t>
            </a:r>
          </a:p>
        </p:txBody>
      </p:sp>
      <p:sp>
        <p:nvSpPr>
          <p:cNvPr id="2" name="Rectangle 5"/>
          <p:cNvSpPr>
            <a:spLocks noChangeArrowheads="1"/>
          </p:cNvSpPr>
          <p:nvPr/>
        </p:nvSpPr>
        <p:spPr bwMode="auto">
          <a:xfrm>
            <a:off x="2916236" y="5694363"/>
            <a:ext cx="1152525" cy="2333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dissolve">
                                      <p:cBhvr>
                                        <p:cTn id="7" dur="500"/>
                                        <p:tgtEl>
                                          <p:spTgt spid="6758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22531"/>
                                        </p:tgtEl>
                                        <p:attrNameLst>
                                          <p:attrName>style.visibility</p:attrName>
                                        </p:attrNameLst>
                                      </p:cBhvr>
                                      <p:to>
                                        <p:strVal val="visible"/>
                                      </p:to>
                                    </p:set>
                                    <p:animEffect transition="in" filter="checkerboard(down)">
                                      <p:cBhvr>
                                        <p:cTn id="16" dur="500"/>
                                        <p:tgtEl>
                                          <p:spTgt spid="22531"/>
                                        </p:tgtEl>
                                      </p:cBhvr>
                                    </p:animEffect>
                                  </p:childTnLst>
                                </p:cTn>
                              </p:par>
                            </p:childTnLst>
                          </p:cTn>
                        </p:par>
                        <p:par>
                          <p:cTn id="17" fill="hold" nodeType="afterGroup">
                            <p:stCondLst>
                              <p:cond delay="500"/>
                            </p:stCondLst>
                            <p:childTnLst>
                              <p:par>
                                <p:cTn id="18" presetID="5" presetClass="entr" presetSubtype="5"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heckerboard(down)">
                                      <p:cBhvr>
                                        <p:cTn id="20" dur="500"/>
                                        <p:tgtEl>
                                          <p:spTgt spid="2"/>
                                        </p:tgtEl>
                                      </p:cBhvr>
                                    </p:animEffect>
                                  </p:childTnLst>
                                </p:cTn>
                              </p:par>
                            </p:childTnLst>
                          </p:cTn>
                        </p:par>
                        <p:par>
                          <p:cTn id="21" fill="hold" nodeType="afterGroup">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67589"/>
                                        </p:tgtEl>
                                        <p:attrNameLst>
                                          <p:attrName>style.visibility</p:attrName>
                                        </p:attrNameLst>
                                      </p:cBhvr>
                                      <p:to>
                                        <p:strVal val="visible"/>
                                      </p:to>
                                    </p:set>
                                    <p:animEffect transition="in" filter="blinds(horizontal)">
                                      <p:cBhvr>
                                        <p:cTn id="24" dur="500"/>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P spid="22531" grpId="0" animBg="1"/>
      <p:bldP spid="67589"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07704" y="2329610"/>
            <a:ext cx="5259872" cy="4498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投影片編號版面配置區 5"/>
          <p:cNvSpPr>
            <a:spLocks noGrp="1"/>
          </p:cNvSpPr>
          <p:nvPr>
            <p:ph type="sldNum" sz="quarter" idx="10"/>
          </p:nvPr>
        </p:nvSpPr>
        <p:spPr/>
        <p:txBody>
          <a:bodyPr/>
          <a:lstStyle/>
          <a:p>
            <a:pPr>
              <a:defRPr/>
            </a:pPr>
            <a:fld id="{20361C21-16F1-4F36-B31B-EDCC0883BB67}" type="slidenum">
              <a:rPr lang="zh-TW" altLang="en-US"/>
              <a:pPr>
                <a:defRPr/>
              </a:pPr>
              <a:t>35</a:t>
            </a:fld>
            <a:endParaRPr lang="en-US" altLang="zh-TW"/>
          </a:p>
        </p:txBody>
      </p:sp>
      <p:sp>
        <p:nvSpPr>
          <p:cNvPr id="68613" name="Rectangle 5"/>
          <p:cNvSpPr>
            <a:spLocks/>
          </p:cNvSpPr>
          <p:nvPr/>
        </p:nvSpPr>
        <p:spPr bwMode="auto">
          <a:xfrm>
            <a:off x="395288" y="1341438"/>
            <a:ext cx="8391525" cy="1143000"/>
          </a:xfrm>
          <a:prstGeom prst="rect">
            <a:avLst/>
          </a:prstGeom>
          <a:noFill/>
          <a:ln w="9525">
            <a:noFill/>
            <a:miter lim="800000"/>
            <a:headEnd/>
            <a:tailEnd/>
          </a:ln>
        </p:spPr>
        <p:txBody>
          <a:bodyPr anchor="ctr"/>
          <a:lstStyle/>
          <a:p>
            <a:pPr algn="ctr" eaLnBrk="0" hangingPunct="0">
              <a:defRPr/>
            </a:pPr>
            <a:r>
              <a:rPr lang="zh-TW" altLang="en-US" sz="3600" b="0"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rPr>
              <a:t>交易對象分類建立作業 </a:t>
            </a:r>
            <a:r>
              <a:rPr lang="en-US" altLang="zh-TW" sz="3600"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rPr>
              <a:t>(</a:t>
            </a:r>
            <a:r>
              <a:rPr lang="en-US" altLang="zh-TW" sz="3600" i="1"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rPr>
              <a:t>Cont</a:t>
            </a:r>
            <a:r>
              <a:rPr lang="en-US" altLang="zh-TW" sz="3600"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rPr>
              <a:t>.)</a:t>
            </a:r>
            <a:endParaRPr lang="zh-TW" altLang="en-US" sz="3600"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endParaRPr>
          </a:p>
        </p:txBody>
      </p:sp>
      <p:sp>
        <p:nvSpPr>
          <p:cNvPr id="22531" name="Rectangle 5"/>
          <p:cNvSpPr>
            <a:spLocks noChangeArrowheads="1"/>
          </p:cNvSpPr>
          <p:nvPr/>
        </p:nvSpPr>
        <p:spPr bwMode="auto">
          <a:xfrm>
            <a:off x="1935560" y="4256088"/>
            <a:ext cx="3816350" cy="9731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8615" name="AutoShape 7"/>
          <p:cNvSpPr>
            <a:spLocks noChangeArrowheads="1"/>
          </p:cNvSpPr>
          <p:nvPr/>
        </p:nvSpPr>
        <p:spPr bwMode="auto">
          <a:xfrm>
            <a:off x="2699792" y="5388769"/>
            <a:ext cx="4608512" cy="1081087"/>
          </a:xfrm>
          <a:prstGeom prst="roundRect">
            <a:avLst>
              <a:gd name="adj" fmla="val 16667"/>
            </a:avLst>
          </a:prstGeom>
          <a:gradFill rotWithShape="1">
            <a:gsLst>
              <a:gs pos="0">
                <a:srgbClr val="FF99FF"/>
              </a:gs>
              <a:gs pos="50000">
                <a:schemeClr val="bg1"/>
              </a:gs>
              <a:gs pos="100000">
                <a:srgbClr val="FF99FF"/>
              </a:gs>
            </a:gsLst>
            <a:lin ang="5400000" scaled="1"/>
          </a:gradFill>
          <a:ln w="9525">
            <a:solidFill>
              <a:schemeClr val="tx1"/>
            </a:solidFill>
            <a:round/>
            <a:headEnd/>
            <a:tailEnd/>
          </a:ln>
          <a:effectLst>
            <a:outerShdw dist="107763" dir="2700000" algn="ctr" rotWithShape="0">
              <a:schemeClr val="bg2">
                <a:alpha val="50000"/>
              </a:schemeClr>
            </a:outerShdw>
          </a:effectLst>
        </p:spPr>
        <p:txBody>
          <a:bodyPr lIns="54000" rIns="54000" anchor="ctr"/>
          <a:lstStyle/>
          <a:p>
            <a:pPr>
              <a:defRPr/>
            </a:pPr>
            <a:r>
              <a:rPr kumimoji="1" lang="zh-TW" altLang="en-US">
                <a:ea typeface="標楷體" pitchFamily="65" charset="-120"/>
              </a:rPr>
              <a:t>如果針對分類方式為「地區」的方式，設定了大台北區、桃竹苗、大台中區、雲嘉南、台南區、高屏區等細目</a:t>
            </a:r>
          </a:p>
        </p:txBody>
      </p:sp>
      <p:sp>
        <p:nvSpPr>
          <p:cNvPr id="2" name="Rectangle 5"/>
          <p:cNvSpPr>
            <a:spLocks noChangeArrowheads="1"/>
          </p:cNvSpPr>
          <p:nvPr/>
        </p:nvSpPr>
        <p:spPr bwMode="auto">
          <a:xfrm>
            <a:off x="2727524" y="3078164"/>
            <a:ext cx="863600"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7592" name="AutoShape 8"/>
          <p:cNvSpPr>
            <a:spLocks noChangeArrowheads="1"/>
          </p:cNvSpPr>
          <p:nvPr/>
        </p:nvSpPr>
        <p:spPr bwMode="auto">
          <a:xfrm>
            <a:off x="4537640" y="2484438"/>
            <a:ext cx="2160588" cy="792163"/>
          </a:xfrm>
          <a:prstGeom prst="wedgeRoundRectCallout">
            <a:avLst>
              <a:gd name="adj1" fmla="val -79096"/>
              <a:gd name="adj2" fmla="val 39979"/>
              <a:gd name="adj3" fmla="val 16667"/>
            </a:avLst>
          </a:prstGeom>
          <a:gradFill rotWithShape="1">
            <a:gsLst>
              <a:gs pos="0">
                <a:srgbClr val="FFCC99"/>
              </a:gs>
              <a:gs pos="50000">
                <a:schemeClr val="bg1"/>
              </a:gs>
              <a:gs pos="100000">
                <a:srgbClr val="FFCC99"/>
              </a:gs>
            </a:gsLst>
            <a:lin ang="5400000" scaled="1"/>
          </a:gradFill>
          <a:ln w="9525">
            <a:solidFill>
              <a:schemeClr val="tx1"/>
            </a:solidFill>
            <a:miter lim="800000"/>
            <a:headEnd/>
            <a:tailEnd/>
          </a:ln>
          <a:effectLst/>
        </p:spPr>
        <p:txBody>
          <a:bodyPr anchor="ctr" anchorCtr="1"/>
          <a:lstStyle/>
          <a:p>
            <a:pPr algn="ctr">
              <a:defRPr/>
            </a:pPr>
            <a:r>
              <a:rPr lang="zh-TW" altLang="en-US">
                <a:ea typeface="標楷體" pitchFamily="65" charset="-120"/>
              </a:rPr>
              <a:t>可針對各個分類方式再予以細分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withEffect">
                                  <p:stCondLst>
                                    <p:cond delay="0"/>
                                  </p:stCondLst>
                                  <p:childTnLst>
                                    <p:set>
                                      <p:cBhvr>
                                        <p:cTn id="6" dur="1" fill="hold">
                                          <p:stCondLst>
                                            <p:cond delay="0"/>
                                          </p:stCondLst>
                                        </p:cTn>
                                        <p:tgtEl>
                                          <p:spTgt spid="68613"/>
                                        </p:tgtEl>
                                        <p:attrNameLst>
                                          <p:attrName>style.visibility</p:attrName>
                                        </p:attrNameLst>
                                      </p:cBhvr>
                                      <p:to>
                                        <p:strVal val="visible"/>
                                      </p:to>
                                    </p:set>
                                    <p:animEffect transition="in" filter="strips(downRight)">
                                      <p:cBhvr>
                                        <p:cTn id="7" dur="500"/>
                                        <p:tgtEl>
                                          <p:spTgt spid="686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7592"/>
                                        </p:tgtEl>
                                        <p:attrNameLst>
                                          <p:attrName>style.visibility</p:attrName>
                                        </p:attrNameLst>
                                      </p:cBhvr>
                                      <p:to>
                                        <p:strVal val="visible"/>
                                      </p:to>
                                    </p:set>
                                    <p:animEffect transition="in" filter="blinds(horizontal)">
                                      <p:cBhvr>
                                        <p:cTn id="16" dur="500"/>
                                        <p:tgtEl>
                                          <p:spTgt spid="675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xit" presetSubtype="16" fill="hold" grpId="1" nodeType="clickEffect">
                                  <p:stCondLst>
                                    <p:cond delay="0"/>
                                  </p:stCondLst>
                                  <p:childTnLst>
                                    <p:animEffect transition="out" filter="box(in)">
                                      <p:cBhvr>
                                        <p:cTn id="20" dur="500"/>
                                        <p:tgtEl>
                                          <p:spTgt spid="67592"/>
                                        </p:tgtEl>
                                      </p:cBhvr>
                                    </p:animEffect>
                                    <p:set>
                                      <p:cBhvr>
                                        <p:cTn id="21" dur="1" fill="hold">
                                          <p:stCondLst>
                                            <p:cond delay="499"/>
                                          </p:stCondLst>
                                        </p:cTn>
                                        <p:tgtEl>
                                          <p:spTgt spid="67592"/>
                                        </p:tgtEl>
                                        <p:attrNameLst>
                                          <p:attrName>style.visibility</p:attrName>
                                        </p:attrNameLst>
                                      </p:cBhvr>
                                      <p:to>
                                        <p:strVal val="hidden"/>
                                      </p:to>
                                    </p:set>
                                  </p:childTnLst>
                                </p:cTn>
                              </p:par>
                            </p:childTnLst>
                          </p:cTn>
                        </p:par>
                        <p:par>
                          <p:cTn id="22" fill="hold" nodeType="afterGroup">
                            <p:stCondLst>
                              <p:cond delay="500"/>
                            </p:stCondLst>
                            <p:childTnLst>
                              <p:par>
                                <p:cTn id="23" presetID="5" presetClass="entr" presetSubtype="5"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heckerboard(down)">
                                      <p:cBhvr>
                                        <p:cTn id="25" dur="500"/>
                                        <p:tgtEl>
                                          <p:spTgt spid="2"/>
                                        </p:tgtEl>
                                      </p:cBhvr>
                                    </p:animEffect>
                                  </p:childTnLst>
                                </p:cTn>
                              </p:par>
                            </p:childTnLst>
                          </p:cTn>
                        </p:par>
                        <p:par>
                          <p:cTn id="26" fill="hold" nodeType="afterGroup">
                            <p:stCondLst>
                              <p:cond delay="1000"/>
                            </p:stCondLst>
                            <p:childTnLst>
                              <p:par>
                                <p:cTn id="27" presetID="5" presetClass="entr" presetSubtype="5" fill="hold" grpId="0" nodeType="afterEffect">
                                  <p:stCondLst>
                                    <p:cond delay="0"/>
                                  </p:stCondLst>
                                  <p:childTnLst>
                                    <p:set>
                                      <p:cBhvr>
                                        <p:cTn id="28" dur="1" fill="hold">
                                          <p:stCondLst>
                                            <p:cond delay="0"/>
                                          </p:stCondLst>
                                        </p:cTn>
                                        <p:tgtEl>
                                          <p:spTgt spid="22531"/>
                                        </p:tgtEl>
                                        <p:attrNameLst>
                                          <p:attrName>style.visibility</p:attrName>
                                        </p:attrNameLst>
                                      </p:cBhvr>
                                      <p:to>
                                        <p:strVal val="visible"/>
                                      </p:to>
                                    </p:set>
                                    <p:animEffect transition="in" filter="checkerboard(down)">
                                      <p:cBhvr>
                                        <p:cTn id="29" dur="500"/>
                                        <p:tgtEl>
                                          <p:spTgt spid="22531"/>
                                        </p:tgtEl>
                                      </p:cBhvr>
                                    </p:animEffect>
                                  </p:childTnLst>
                                </p:cTn>
                              </p:par>
                            </p:childTnLst>
                          </p:cTn>
                        </p:par>
                        <p:par>
                          <p:cTn id="30" fill="hold" nodeType="afterGroup">
                            <p:stCondLst>
                              <p:cond delay="1500"/>
                            </p:stCondLst>
                            <p:childTnLst>
                              <p:par>
                                <p:cTn id="31" presetID="3" presetClass="entr" presetSubtype="10" fill="hold" grpId="0" nodeType="afterEffect">
                                  <p:stCondLst>
                                    <p:cond delay="0"/>
                                  </p:stCondLst>
                                  <p:childTnLst>
                                    <p:set>
                                      <p:cBhvr>
                                        <p:cTn id="32" dur="1" fill="hold">
                                          <p:stCondLst>
                                            <p:cond delay="0"/>
                                          </p:stCondLst>
                                        </p:cTn>
                                        <p:tgtEl>
                                          <p:spTgt spid="68615"/>
                                        </p:tgtEl>
                                        <p:attrNameLst>
                                          <p:attrName>style.visibility</p:attrName>
                                        </p:attrNameLst>
                                      </p:cBhvr>
                                      <p:to>
                                        <p:strVal val="visible"/>
                                      </p:to>
                                    </p:set>
                                    <p:animEffect transition="in" filter="blinds(horizontal)">
                                      <p:cBhvr>
                                        <p:cTn id="33" dur="500"/>
                                        <p:tgtEl>
                                          <p:spTgt spid="68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 grpId="0"/>
      <p:bldP spid="22531" grpId="0" animBg="1"/>
      <p:bldP spid="68615" grpId="0" animBg="1"/>
      <p:bldP spid="2" grpId="0" animBg="1"/>
      <p:bldP spid="67592" grpId="0" animBg="1"/>
      <p:bldP spid="6759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475656" y="2301958"/>
            <a:ext cx="6336704" cy="4556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fld id="{154E14E0-5F47-468D-A51E-456354C68F55}" type="slidenum">
              <a:rPr lang="zh-TW" altLang="en-US"/>
              <a:pPr/>
              <a:t>36</a:t>
            </a:fld>
            <a:endParaRPr lang="en-US" altLang="zh-TW"/>
          </a:p>
        </p:txBody>
      </p:sp>
      <p:sp>
        <p:nvSpPr>
          <p:cNvPr id="55298" name="Rectangle 2"/>
          <p:cNvSpPr>
            <a:spLocks noGrp="1"/>
          </p:cNvSpPr>
          <p:nvPr>
            <p:ph type="title" idx="4294967295"/>
          </p:nvPr>
        </p:nvSpPr>
        <p:spPr>
          <a:xfrm>
            <a:off x="428625" y="1357313"/>
            <a:ext cx="8229600" cy="919559"/>
          </a:xfrm>
        </p:spPr>
        <p:txBody>
          <a:bodyPr/>
          <a:lstStyle/>
          <a:p>
            <a:pPr>
              <a:defRPr/>
            </a:pPr>
            <a:r>
              <a:rPr lang="zh-TW" altLang="en-US" b="1" dirty="0">
                <a:solidFill>
                  <a:schemeClr val="hlink"/>
                </a:solidFill>
                <a:effectLst>
                  <a:outerShdw blurRad="38100" dist="38100" dir="2700000" algn="tl">
                    <a:srgbClr val="C0C0C0"/>
                  </a:outerShdw>
                </a:effectLst>
              </a:rPr>
              <a:t>四</a:t>
            </a:r>
            <a:r>
              <a:rPr lang="en-US" altLang="zh-TW" b="1" dirty="0" smtClean="0">
                <a:solidFill>
                  <a:schemeClr val="hlink"/>
                </a:solidFill>
                <a:effectLst>
                  <a:outerShdw blurRad="38100" dist="38100" dir="2700000" algn="tl">
                    <a:srgbClr val="C0C0C0"/>
                  </a:outerShdw>
                </a:effectLst>
              </a:rPr>
              <a:t>.</a:t>
            </a:r>
            <a:r>
              <a:rPr lang="en-US" altLang="zh-TW" b="1" dirty="0" smtClean="0">
                <a:solidFill>
                  <a:schemeClr val="hlink"/>
                </a:solidFill>
              </a:rPr>
              <a:t> </a:t>
            </a:r>
            <a:r>
              <a:rPr lang="zh-TW" altLang="en-US" dirty="0" smtClean="0">
                <a:solidFill>
                  <a:schemeClr val="hlink"/>
                </a:solidFill>
                <a:effectLst>
                  <a:outerShdw blurRad="38100" dist="38100" dir="2700000" algn="tl">
                    <a:srgbClr val="C0C0C0"/>
                  </a:outerShdw>
                </a:effectLst>
              </a:rPr>
              <a:t>付款條件資料建立</a:t>
            </a:r>
          </a:p>
        </p:txBody>
      </p:sp>
      <p:sp>
        <p:nvSpPr>
          <p:cNvPr id="37893" name="AutoShape 5"/>
          <p:cNvSpPr>
            <a:spLocks noChangeArrowheads="1"/>
          </p:cNvSpPr>
          <p:nvPr/>
        </p:nvSpPr>
        <p:spPr bwMode="auto">
          <a:xfrm>
            <a:off x="4427984" y="2301958"/>
            <a:ext cx="3816350" cy="1224136"/>
          </a:xfrm>
          <a:prstGeom prst="wedgeRoundRectCallout">
            <a:avLst>
              <a:gd name="adj1" fmla="val -58209"/>
              <a:gd name="adj2" fmla="val -33749"/>
              <a:gd name="adj3" fmla="val 16667"/>
            </a:avLst>
          </a:prstGeom>
          <a:gradFill rotWithShape="1">
            <a:gsLst>
              <a:gs pos="0">
                <a:srgbClr val="FFCC99"/>
              </a:gs>
              <a:gs pos="50000">
                <a:schemeClr val="bg1"/>
              </a:gs>
              <a:gs pos="100000">
                <a:srgbClr val="FFCC99"/>
              </a:gs>
            </a:gsLst>
            <a:lin ang="5400000" scaled="1"/>
          </a:gradFill>
          <a:ln w="9525">
            <a:solidFill>
              <a:schemeClr val="tx1"/>
            </a:solidFill>
            <a:miter lim="800000"/>
            <a:headEnd/>
            <a:tailEnd/>
          </a:ln>
        </p:spPr>
        <p:txBody>
          <a:bodyPr anchor="ctr" anchorCtr="1"/>
          <a:lstStyle/>
          <a:p>
            <a:pPr>
              <a:defRPr/>
            </a:pPr>
            <a:r>
              <a:rPr lang="zh-TW" altLang="en-US" sz="1600" b="1" dirty="0">
                <a:latin typeface="Times New Roman" pitchFamily="18" charset="0"/>
                <a:ea typeface="標楷體" pitchFamily="65" charset="-120"/>
              </a:rPr>
              <a:t>跟企業</a:t>
            </a:r>
            <a:r>
              <a:rPr lang="zh-TW" altLang="en-US" sz="1600" b="1" dirty="0">
                <a:solidFill>
                  <a:schemeClr val="hlink"/>
                </a:solidFill>
                <a:latin typeface="Times New Roman" pitchFamily="18" charset="0"/>
                <a:ea typeface="標楷體" pitchFamily="65" charset="-120"/>
              </a:rPr>
              <a:t>資金預估</a:t>
            </a:r>
            <a:r>
              <a:rPr lang="zh-TW" altLang="en-US" sz="1600" b="1" dirty="0">
                <a:latin typeface="Times New Roman" pitchFamily="18" charset="0"/>
                <a:ea typeface="標楷體" pitchFamily="65" charset="-120"/>
              </a:rPr>
              <a:t>有關係，當發生應收帳款及應付帳款，該帳款</a:t>
            </a:r>
            <a:r>
              <a:rPr lang="zh-TW" altLang="en-US" sz="1600" b="1" dirty="0">
                <a:solidFill>
                  <a:schemeClr val="hlink"/>
                </a:solidFill>
                <a:latin typeface="Times New Roman" pitchFamily="18" charset="0"/>
                <a:ea typeface="標楷體" pitchFamily="65" charset="-120"/>
              </a:rPr>
              <a:t>何時可以預計收款、付款</a:t>
            </a:r>
            <a:r>
              <a:rPr lang="zh-TW" altLang="en-US" sz="1600" b="1" dirty="0">
                <a:latin typeface="Times New Roman" pitchFamily="18" charset="0"/>
                <a:ea typeface="標楷體" pitchFamily="65" charset="-120"/>
              </a:rPr>
              <a:t>以及</a:t>
            </a:r>
            <a:r>
              <a:rPr lang="zh-TW" altLang="en-US" sz="1600" b="1" dirty="0">
                <a:solidFill>
                  <a:schemeClr val="hlink"/>
                </a:solidFill>
                <a:latin typeface="Times New Roman" pitchFamily="18" charset="0"/>
                <a:ea typeface="標楷體" pitchFamily="65" charset="-120"/>
              </a:rPr>
              <a:t>資金何時實現、兌現</a:t>
            </a:r>
            <a:r>
              <a:rPr lang="zh-TW" altLang="en-US" sz="1600" b="1" dirty="0">
                <a:latin typeface="Times New Roman" pitchFamily="18" charset="0"/>
                <a:ea typeface="標楷體" pitchFamily="65" charset="-120"/>
              </a:rPr>
              <a:t>，會用在本條件之設定來</a:t>
            </a:r>
            <a:r>
              <a:rPr lang="zh-TW" altLang="en-US" sz="1600" b="1" u="sng" dirty="0">
                <a:latin typeface="Times New Roman" pitchFamily="18" charset="0"/>
                <a:ea typeface="標楷體" pitchFamily="65" charset="-120"/>
              </a:rPr>
              <a:t>推算</a:t>
            </a:r>
          </a:p>
        </p:txBody>
      </p:sp>
      <p:sp>
        <p:nvSpPr>
          <p:cNvPr id="8" name="AutoShape 5"/>
          <p:cNvSpPr>
            <a:spLocks noChangeArrowheads="1"/>
          </p:cNvSpPr>
          <p:nvPr/>
        </p:nvSpPr>
        <p:spPr bwMode="auto">
          <a:xfrm>
            <a:off x="4480644" y="2564904"/>
            <a:ext cx="3816350" cy="1296144"/>
          </a:xfrm>
          <a:prstGeom prst="wedgeRoundRectCallout">
            <a:avLst>
              <a:gd name="adj1" fmla="val -49224"/>
              <a:gd name="adj2" fmla="val -62395"/>
              <a:gd name="adj3" fmla="val 16667"/>
            </a:avLst>
          </a:prstGeom>
          <a:gradFill>
            <a:gsLst>
              <a:gs pos="28000">
                <a:srgbClr val="66CCFF"/>
              </a:gs>
              <a:gs pos="100000">
                <a:schemeClr val="bg1"/>
              </a:gs>
              <a:gs pos="100000">
                <a:srgbClr val="FFCC99"/>
              </a:gs>
            </a:gsLst>
            <a:lin ang="5400000" scaled="1"/>
          </a:gradFill>
          <a:ln w="9525">
            <a:solidFill>
              <a:schemeClr val="tx1"/>
            </a:solidFill>
            <a:miter lim="800000"/>
            <a:headEnd/>
            <a:tailEnd/>
          </a:ln>
        </p:spPr>
        <p:txBody>
          <a:bodyPr anchor="ctr" anchorCtr="1"/>
          <a:lstStyle/>
          <a:p>
            <a:pPr>
              <a:defRPr/>
            </a:pPr>
            <a:r>
              <a:rPr lang="zh-TW" altLang="en-US" sz="1600" b="1" dirty="0" smtClean="0">
                <a:latin typeface="Times New Roman" pitchFamily="18" charset="0"/>
                <a:ea typeface="標楷體" pitchFamily="65" charset="-120"/>
              </a:rPr>
              <a:t>公司對於不同交易對象可能有不同的交易付款條件，將這幾種交易付款條件建立於此作業中，後續可利於帳務跟催管理與資金預估等用途</a:t>
            </a:r>
            <a:endParaRPr lang="zh-TW" altLang="en-US" sz="1600" b="1" dirty="0">
              <a:latin typeface="Times New Roman" pitchFamily="18" charset="0"/>
              <a:ea typeface="標楷體" pitchFamily="65" charset="-120"/>
            </a:endParaRPr>
          </a:p>
        </p:txBody>
      </p:sp>
      <p:sp>
        <p:nvSpPr>
          <p:cNvPr id="9" name="AutoShape 6"/>
          <p:cNvSpPr>
            <a:spLocks noChangeArrowheads="1"/>
          </p:cNvSpPr>
          <p:nvPr/>
        </p:nvSpPr>
        <p:spPr bwMode="auto">
          <a:xfrm>
            <a:off x="3923928" y="3526095"/>
            <a:ext cx="2664295" cy="478969"/>
          </a:xfrm>
          <a:prstGeom prst="wedgeRoundRectCallout">
            <a:avLst>
              <a:gd name="adj1" fmla="val -46150"/>
              <a:gd name="adj2" fmla="val -71555"/>
              <a:gd name="adj3" fmla="val 16667"/>
            </a:avLst>
          </a:prstGeom>
          <a:gradFill rotWithShape="1">
            <a:gsLst>
              <a:gs pos="0">
                <a:srgbClr val="FFFFCC"/>
              </a:gs>
              <a:gs pos="100000">
                <a:schemeClr val="bg1"/>
              </a:gs>
            </a:gsLst>
            <a:lin ang="5400000" scaled="1"/>
          </a:gradFill>
          <a:ln w="9525">
            <a:solidFill>
              <a:schemeClr val="tx1"/>
            </a:solidFill>
            <a:miter lim="800000"/>
            <a:headEnd/>
            <a:tailEnd/>
          </a:ln>
        </p:spPr>
        <p:txBody>
          <a:bodyPr anchor="ctr" anchorCtr="1"/>
          <a:lstStyle/>
          <a:p>
            <a:r>
              <a:rPr lang="zh-TW" altLang="en-US" b="1" dirty="0" smtClean="0">
                <a:effectLst>
                  <a:outerShdw blurRad="38100" dist="38100" dir="2700000" algn="tl">
                    <a:srgbClr val="FFFFFF"/>
                  </a:outerShdw>
                </a:effectLst>
                <a:latin typeface="Times New Roman" pitchFamily="18" charset="0"/>
                <a:ea typeface="標楷體" pitchFamily="65" charset="-120"/>
              </a:rPr>
              <a:t>固定、不可新增或刪除</a:t>
            </a:r>
            <a:endParaRPr lang="zh-TW" altLang="en-US" b="1" dirty="0">
              <a:effectLst>
                <a:outerShdw blurRad="38100" dist="38100" dir="2700000" algn="tl">
                  <a:srgbClr val="FFFFFF"/>
                </a:outerShdw>
              </a:effectLst>
              <a:latin typeface="Times New Roman" pitchFamily="18" charset="0"/>
              <a:ea typeface="標楷體" pitchFamily="65" charset="-120"/>
            </a:endParaRPr>
          </a:p>
        </p:txBody>
      </p:sp>
    </p:spTree>
    <p:extLst>
      <p:ext uri="{BB962C8B-B14F-4D97-AF65-F5344CB8AC3E}">
        <p14:creationId xmlns:p14="http://schemas.microsoft.com/office/powerpoint/2010/main" val="1213277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additive="base">
                                        <p:cTn id="7" dur="500" fill="hold"/>
                                        <p:tgtEl>
                                          <p:spTgt spid="55298"/>
                                        </p:tgtEl>
                                        <p:attrNameLst>
                                          <p:attrName>ppt_x</p:attrName>
                                        </p:attrNameLst>
                                      </p:cBhvr>
                                      <p:tavLst>
                                        <p:tav tm="0">
                                          <p:val>
                                            <p:strVal val="#ppt_x"/>
                                          </p:val>
                                        </p:tav>
                                        <p:tav tm="100000">
                                          <p:val>
                                            <p:strVal val="#ppt_x"/>
                                          </p:val>
                                        </p:tav>
                                      </p:tavLst>
                                    </p:anim>
                                    <p:anim calcmode="lin" valueType="num">
                                      <p:cBhvr additive="base">
                                        <p:cTn id="8" dur="500" fill="hold"/>
                                        <p:tgtEl>
                                          <p:spTgt spid="5529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circle(in)">
                                      <p:cBhvr>
                                        <p:cTn id="12" dur="900"/>
                                        <p:tgtEl>
                                          <p:spTgt spid="12290"/>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893"/>
                                        </p:tgtEl>
                                        <p:attrNameLst>
                                          <p:attrName>style.visibility</p:attrName>
                                        </p:attrNameLst>
                                      </p:cBhvr>
                                      <p:to>
                                        <p:strVal val="visible"/>
                                      </p:to>
                                    </p:set>
                                    <p:animEffect transition="in" filter="strips(downRight)">
                                      <p:cBhvr>
                                        <p:cTn id="17" dur="500"/>
                                        <p:tgtEl>
                                          <p:spTgt spid="378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7893"/>
                                        </p:tgtEl>
                                      </p:cBhvr>
                                    </p:animEffect>
                                    <p:set>
                                      <p:cBhvr>
                                        <p:cTn id="22" dur="1" fill="hold">
                                          <p:stCondLst>
                                            <p:cond delay="499"/>
                                          </p:stCondLst>
                                        </p:cTn>
                                        <p:tgtEl>
                                          <p:spTgt spid="37893"/>
                                        </p:tgtEl>
                                        <p:attrNameLst>
                                          <p:attrName>style.visibility</p:attrName>
                                        </p:attrNameLst>
                                      </p:cBhvr>
                                      <p:to>
                                        <p:strVal val="hidden"/>
                                      </p:to>
                                    </p:set>
                                  </p:childTnLst>
                                </p:cTn>
                              </p:par>
                            </p:childTnLst>
                          </p:cTn>
                        </p:par>
                        <p:par>
                          <p:cTn id="23" fill="hold">
                            <p:stCondLst>
                              <p:cond delay="500"/>
                            </p:stCondLst>
                            <p:childTnLst>
                              <p:par>
                                <p:cTn id="24" presetID="18" presetClass="entr" presetSubtype="6"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trips(downRigh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par>
                          <p:cTn id="32" fill="hold">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37893" grpId="0" animBg="1"/>
      <p:bldP spid="37893" grpId="1" animBg="1"/>
      <p:bldP spid="8" grpId="0" animBg="1"/>
      <p:bldP spid="8" grpId="1"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p:cNvGraphicFramePr>
            <a:graphicFrameLocks noGrp="1"/>
          </p:cNvGraphicFramePr>
          <p:nvPr>
            <p:ph idx="1"/>
            <p:extLst>
              <p:ext uri="{D42A27DB-BD31-4B8C-83A1-F6EECF244321}">
                <p14:modId xmlns:p14="http://schemas.microsoft.com/office/powerpoint/2010/main" val="1577800878"/>
              </p:ext>
            </p:extLst>
          </p:nvPr>
        </p:nvGraphicFramePr>
        <p:xfrm>
          <a:off x="457200" y="2643188"/>
          <a:ext cx="8229600" cy="2658020"/>
        </p:xfrm>
        <a:graphic>
          <a:graphicData uri="http://schemas.openxmlformats.org/drawingml/2006/table">
            <a:tbl>
              <a:tblPr firstRow="1" bandRow="1">
                <a:tableStyleId>{5C22544A-7EE6-4342-B048-85BDC9FD1C3A}</a:tableStyleId>
              </a:tblPr>
              <a:tblGrid>
                <a:gridCol w="2746648"/>
                <a:gridCol w="2376264"/>
                <a:gridCol w="1584176"/>
                <a:gridCol w="1522512"/>
              </a:tblGrid>
              <a:tr h="370840">
                <a:tc>
                  <a:txBody>
                    <a:bodyPr/>
                    <a:lstStyle/>
                    <a:p>
                      <a:r>
                        <a:rPr lang="zh-TW" altLang="en-US" sz="2000" b="1" dirty="0" smtClean="0">
                          <a:latin typeface="Times New Roman" pitchFamily="18" charset="0"/>
                          <a:ea typeface="標楷體" pitchFamily="65" charset="-120"/>
                          <a:cs typeface="Times New Roman" pitchFamily="18" charset="0"/>
                        </a:rPr>
                        <a:t>範例</a:t>
                      </a:r>
                      <a:endParaRPr lang="zh-TW" altLang="en-US" sz="2000" b="1" dirty="0">
                        <a:latin typeface="Times New Roman" pitchFamily="18" charset="0"/>
                        <a:ea typeface="標楷體" pitchFamily="65" charset="-120"/>
                        <a:cs typeface="Times New Roman" pitchFamily="18" charset="0"/>
                      </a:endParaRPr>
                    </a:p>
                  </a:txBody>
                  <a:tcPr anchor="ctr"/>
                </a:tc>
                <a:tc>
                  <a:txBody>
                    <a:bodyPr/>
                    <a:lstStyle/>
                    <a:p>
                      <a:pPr algn="ctr"/>
                      <a:r>
                        <a:rPr lang="zh-TW" altLang="en-US" sz="2000" b="1" dirty="0" smtClean="0">
                          <a:latin typeface="Times New Roman" pitchFamily="18" charset="0"/>
                          <a:ea typeface="標楷體" pitchFamily="65" charset="-120"/>
                          <a:cs typeface="Times New Roman" pitchFamily="18" charset="0"/>
                        </a:rPr>
                        <a:t>客戶結帳日</a:t>
                      </a:r>
                      <a:endParaRPr lang="en-US" altLang="zh-TW" sz="2000" b="1" dirty="0" smtClean="0">
                        <a:latin typeface="Times New Roman" pitchFamily="18" charset="0"/>
                        <a:ea typeface="標楷體" pitchFamily="65" charset="-120"/>
                        <a:cs typeface="Times New Roman" pitchFamily="18" charset="0"/>
                      </a:endParaRPr>
                    </a:p>
                    <a:p>
                      <a:r>
                        <a:rPr lang="en-US" altLang="zh-TW" sz="2000" b="1" dirty="0" smtClean="0">
                          <a:latin typeface="Times New Roman" pitchFamily="18" charset="0"/>
                          <a:ea typeface="標楷體" pitchFamily="65" charset="-120"/>
                          <a:cs typeface="Times New Roman" pitchFamily="18" charset="0"/>
                        </a:rPr>
                        <a:t>(</a:t>
                      </a:r>
                      <a:r>
                        <a:rPr lang="zh-TW" altLang="en-US" sz="2000" b="1" dirty="0" smtClean="0">
                          <a:latin typeface="Times New Roman" pitchFamily="18" charset="0"/>
                          <a:ea typeface="標楷體" pitchFamily="65" charset="-120"/>
                          <a:cs typeface="Times New Roman" pitchFamily="18" charset="0"/>
                        </a:rPr>
                        <a:t>客戶資料建立作業</a:t>
                      </a:r>
                      <a:r>
                        <a:rPr lang="en-US" altLang="zh-TW" sz="2000" b="1" dirty="0" smtClean="0">
                          <a:latin typeface="Times New Roman" pitchFamily="18" charset="0"/>
                          <a:ea typeface="標楷體" pitchFamily="65" charset="-120"/>
                          <a:cs typeface="Times New Roman" pitchFamily="18" charset="0"/>
                        </a:rPr>
                        <a:t>)</a:t>
                      </a:r>
                      <a:endParaRPr lang="zh-TW" altLang="en-US" sz="2000" b="1" dirty="0">
                        <a:latin typeface="Times New Roman" pitchFamily="18" charset="0"/>
                        <a:ea typeface="標楷體" pitchFamily="65" charset="-120"/>
                        <a:cs typeface="Times New Roman" pitchFamily="18" charset="0"/>
                      </a:endParaRPr>
                    </a:p>
                  </a:txBody>
                  <a:tcPr anchor="ctr"/>
                </a:tc>
                <a:tc>
                  <a:txBody>
                    <a:bodyPr/>
                    <a:lstStyle/>
                    <a:p>
                      <a:r>
                        <a:rPr lang="zh-TW" altLang="en-US" sz="2000" b="1" dirty="0" smtClean="0">
                          <a:latin typeface="Times New Roman" pitchFamily="18" charset="0"/>
                          <a:ea typeface="標楷體" pitchFamily="65" charset="-120"/>
                          <a:cs typeface="Times New Roman" pitchFamily="18" charset="0"/>
                        </a:rPr>
                        <a:t>預計收款日</a:t>
                      </a:r>
                      <a:endParaRPr lang="zh-TW" altLang="en-US" sz="2000" b="1" dirty="0">
                        <a:latin typeface="Times New Roman" pitchFamily="18" charset="0"/>
                        <a:ea typeface="標楷體" pitchFamily="65" charset="-120"/>
                        <a:cs typeface="Times New Roman" pitchFamily="18" charset="0"/>
                      </a:endParaRPr>
                    </a:p>
                  </a:txBody>
                  <a:tcPr anchor="ctr"/>
                </a:tc>
                <a:tc>
                  <a:txBody>
                    <a:bodyPr/>
                    <a:lstStyle/>
                    <a:p>
                      <a:r>
                        <a:rPr lang="zh-TW" altLang="en-US" sz="2000" b="1" dirty="0" smtClean="0">
                          <a:latin typeface="Times New Roman" pitchFamily="18" charset="0"/>
                          <a:ea typeface="標楷體" pitchFamily="65" charset="-120"/>
                          <a:cs typeface="Times New Roman" pitchFamily="18" charset="0"/>
                        </a:rPr>
                        <a:t>預計兌現日</a:t>
                      </a:r>
                      <a:endParaRPr lang="zh-TW" altLang="en-US" sz="2000" b="1" dirty="0">
                        <a:latin typeface="Times New Roman" pitchFamily="18" charset="0"/>
                        <a:ea typeface="標楷體" pitchFamily="65" charset="-120"/>
                        <a:cs typeface="Times New Roman" pitchFamily="18" charset="0"/>
                      </a:endParaRPr>
                    </a:p>
                  </a:txBody>
                  <a:tcPr anchor="ctr"/>
                </a:tc>
              </a:tr>
              <a:tr h="1956980">
                <a:tc>
                  <a:txBody>
                    <a:bodyPr/>
                    <a:lstStyle/>
                    <a:p>
                      <a:pPr algn="ctr"/>
                      <a:r>
                        <a:rPr lang="zh-TW" altLang="en-US" sz="2000" b="1" dirty="0" smtClean="0">
                          <a:solidFill>
                            <a:srgbClr val="FF0000"/>
                          </a:solidFill>
                          <a:latin typeface="Times New Roman" pitchFamily="18" charset="0"/>
                          <a:ea typeface="標楷體" pitchFamily="65" charset="-120"/>
                          <a:cs typeface="Times New Roman" pitchFamily="18" charset="0"/>
                        </a:rPr>
                        <a:t>銷售</a:t>
                      </a:r>
                      <a:r>
                        <a:rPr lang="zh-TW" altLang="en-US" sz="2000" b="1" dirty="0" smtClean="0">
                          <a:latin typeface="Times New Roman" pitchFamily="18" charset="0"/>
                          <a:ea typeface="標楷體" pitchFamily="65" charset="-120"/>
                          <a:cs typeface="Times New Roman" pitchFamily="18" charset="0"/>
                        </a:rPr>
                        <a:t>類別：</a:t>
                      </a:r>
                      <a:endParaRPr lang="en-US" altLang="zh-TW" sz="2000" b="1" dirty="0" smtClean="0">
                        <a:latin typeface="Times New Roman" pitchFamily="18" charset="0"/>
                        <a:ea typeface="標楷體" pitchFamily="65" charset="-120"/>
                        <a:cs typeface="Times New Roman" pitchFamily="18" charset="0"/>
                      </a:endParaRPr>
                    </a:p>
                    <a:p>
                      <a:pPr marL="457200" indent="-457200" algn="l">
                        <a:buAutoNum type="arabicPeriod"/>
                      </a:pPr>
                      <a:r>
                        <a:rPr lang="zh-TW" altLang="en-US" sz="2000" b="1" dirty="0" smtClean="0">
                          <a:latin typeface="Times New Roman" pitchFamily="18" charset="0"/>
                          <a:ea typeface="標楷體" pitchFamily="65" charset="-120"/>
                          <a:cs typeface="Times New Roman" pitchFamily="18" charset="0"/>
                        </a:rPr>
                        <a:t>結帳後逢</a:t>
                      </a:r>
                      <a:r>
                        <a:rPr lang="en-US" altLang="zh-TW" sz="2000" b="1" dirty="0" smtClean="0">
                          <a:latin typeface="Times New Roman" pitchFamily="18" charset="0"/>
                          <a:ea typeface="標楷體" pitchFamily="65" charset="-120"/>
                          <a:cs typeface="Times New Roman" pitchFamily="18" charset="0"/>
                        </a:rPr>
                        <a:t>20</a:t>
                      </a:r>
                      <a:r>
                        <a:rPr lang="zh-TW" altLang="en-US" sz="2000" b="1" dirty="0" smtClean="0">
                          <a:latin typeface="Times New Roman" pitchFamily="18" charset="0"/>
                          <a:ea typeface="標楷體" pitchFamily="65" charset="-120"/>
                          <a:cs typeface="Times New Roman" pitchFamily="18" charset="0"/>
                        </a:rPr>
                        <a:t>日收款</a:t>
                      </a:r>
                      <a:r>
                        <a:rPr lang="en-US" altLang="zh-TW" sz="2000" b="1" dirty="0" smtClean="0">
                          <a:latin typeface="Times New Roman" pitchFamily="18" charset="0"/>
                          <a:ea typeface="標楷體" pitchFamily="65" charset="-120"/>
                          <a:cs typeface="Times New Roman" pitchFamily="18" charset="0"/>
                        </a:rPr>
                        <a:t>(</a:t>
                      </a:r>
                      <a:r>
                        <a:rPr lang="zh-TW" altLang="en-US" sz="2000" b="1" dirty="0" smtClean="0">
                          <a:latin typeface="Times New Roman" pitchFamily="18" charset="0"/>
                          <a:ea typeface="標楷體" pitchFamily="65" charset="-120"/>
                          <a:cs typeface="Times New Roman" pitchFamily="18" charset="0"/>
                        </a:rPr>
                        <a:t>支票</a:t>
                      </a:r>
                      <a:r>
                        <a:rPr lang="en-US" altLang="zh-TW" sz="2000" b="1" dirty="0" smtClean="0">
                          <a:latin typeface="Times New Roman" pitchFamily="18" charset="0"/>
                          <a:ea typeface="標楷體" pitchFamily="65" charset="-120"/>
                          <a:cs typeface="Times New Roman" pitchFamily="18" charset="0"/>
                        </a:rPr>
                        <a:t>)</a:t>
                      </a:r>
                    </a:p>
                    <a:p>
                      <a:pPr marL="457200" indent="-457200" algn="l">
                        <a:buAutoNum type="arabicPeriod"/>
                      </a:pPr>
                      <a:r>
                        <a:rPr lang="zh-TW" altLang="en-US" sz="2000" b="1" dirty="0" smtClean="0">
                          <a:latin typeface="Times New Roman" pitchFamily="18" charset="0"/>
                          <a:ea typeface="標楷體" pitchFamily="65" charset="-120"/>
                          <a:cs typeface="Times New Roman" pitchFamily="18" charset="0"/>
                        </a:rPr>
                        <a:t>票期為</a:t>
                      </a:r>
                      <a:r>
                        <a:rPr lang="en-US" altLang="zh-TW" sz="2000" b="1" dirty="0" smtClean="0">
                          <a:latin typeface="Times New Roman" pitchFamily="18" charset="0"/>
                          <a:ea typeface="標楷體" pitchFamily="65" charset="-120"/>
                          <a:cs typeface="Times New Roman" pitchFamily="18" charset="0"/>
                        </a:rPr>
                        <a:t>2</a:t>
                      </a:r>
                      <a:r>
                        <a:rPr lang="zh-TW" altLang="en-US" sz="2000" b="1" dirty="0" smtClean="0">
                          <a:latin typeface="Times New Roman" pitchFamily="18" charset="0"/>
                          <a:ea typeface="標楷體" pitchFamily="65" charset="-120"/>
                          <a:cs typeface="Times New Roman" pitchFamily="18" charset="0"/>
                        </a:rPr>
                        <a:t>個月</a:t>
                      </a:r>
                      <a:endParaRPr lang="zh-TW" altLang="en-US" sz="2000" b="1" dirty="0">
                        <a:latin typeface="Times New Roman" pitchFamily="18" charset="0"/>
                        <a:ea typeface="標楷體" pitchFamily="65" charset="-120"/>
                        <a:cs typeface="Times New Roman" pitchFamily="18" charset="0"/>
                      </a:endParaRPr>
                    </a:p>
                  </a:txBody>
                  <a:tcPr anchor="ctr"/>
                </a:tc>
                <a:tc>
                  <a:txBody>
                    <a:bodyPr/>
                    <a:lstStyle/>
                    <a:p>
                      <a:pPr algn="ctr"/>
                      <a:r>
                        <a:rPr lang="en-US" altLang="zh-TW" sz="2000" b="1" dirty="0" smtClean="0">
                          <a:latin typeface="Times New Roman" pitchFamily="18" charset="0"/>
                          <a:ea typeface="標楷體" pitchFamily="65" charset="-120"/>
                          <a:cs typeface="Times New Roman" pitchFamily="18" charset="0"/>
                        </a:rPr>
                        <a:t>1/25</a:t>
                      </a:r>
                      <a:endParaRPr lang="zh-TW" altLang="en-US" sz="2000" b="1" dirty="0">
                        <a:latin typeface="Times New Roman" pitchFamily="18" charset="0"/>
                        <a:ea typeface="標楷體" pitchFamily="65" charset="-120"/>
                        <a:cs typeface="Times New Roman" pitchFamily="18" charset="0"/>
                      </a:endParaRPr>
                    </a:p>
                  </a:txBody>
                  <a:tcPr anchor="ctr"/>
                </a:tc>
                <a:tc>
                  <a:txBody>
                    <a:bodyPr/>
                    <a:lstStyle/>
                    <a:p>
                      <a:pPr algn="ctr"/>
                      <a:r>
                        <a:rPr lang="en-US" altLang="zh-TW" sz="2000" b="1" dirty="0" smtClean="0">
                          <a:latin typeface="Times New Roman" pitchFamily="18" charset="0"/>
                          <a:ea typeface="標楷體" pitchFamily="65" charset="-120"/>
                          <a:cs typeface="Times New Roman" pitchFamily="18" charset="0"/>
                        </a:rPr>
                        <a:t>2/20</a:t>
                      </a:r>
                      <a:endParaRPr lang="zh-TW" altLang="en-US" sz="2000" b="1" dirty="0">
                        <a:latin typeface="Times New Roman" pitchFamily="18" charset="0"/>
                        <a:ea typeface="標楷體" pitchFamily="65" charset="-120"/>
                        <a:cs typeface="Times New Roman" pitchFamily="18" charset="0"/>
                      </a:endParaRPr>
                    </a:p>
                  </a:txBody>
                  <a:tcPr anchor="ctr"/>
                </a:tc>
                <a:tc>
                  <a:txBody>
                    <a:bodyPr/>
                    <a:lstStyle/>
                    <a:p>
                      <a:pPr algn="ctr"/>
                      <a:r>
                        <a:rPr lang="en-US" altLang="zh-TW" sz="2000" b="1" dirty="0" smtClean="0">
                          <a:latin typeface="Times New Roman" pitchFamily="18" charset="0"/>
                          <a:ea typeface="標楷體" pitchFamily="65" charset="-120"/>
                          <a:cs typeface="Times New Roman" pitchFamily="18" charset="0"/>
                        </a:rPr>
                        <a:t>4/20</a:t>
                      </a:r>
                      <a:endParaRPr lang="zh-TW" altLang="en-US" sz="2000" b="1" dirty="0">
                        <a:latin typeface="Times New Roman" pitchFamily="18" charset="0"/>
                        <a:ea typeface="標楷體" pitchFamily="65" charset="-120"/>
                        <a:cs typeface="Times New Roman" pitchFamily="18" charset="0"/>
                      </a:endParaRPr>
                    </a:p>
                  </a:txBody>
                  <a:tcPr anchor="ctr"/>
                </a:tc>
              </a:tr>
            </a:tbl>
          </a:graphicData>
        </a:graphic>
      </p:graphicFrame>
      <p:sp>
        <p:nvSpPr>
          <p:cNvPr id="4" name="投影片編號版面配置區 3"/>
          <p:cNvSpPr>
            <a:spLocks noGrp="1"/>
          </p:cNvSpPr>
          <p:nvPr>
            <p:ph type="sldNum" sz="quarter" idx="12"/>
          </p:nvPr>
        </p:nvSpPr>
        <p:spPr/>
        <p:txBody>
          <a:bodyPr/>
          <a:lstStyle/>
          <a:p>
            <a:pPr>
              <a:defRPr/>
            </a:pPr>
            <a:fld id="{DAD36AFE-BF08-47E0-B4B2-BE16F0A8E1EE}" type="slidenum">
              <a:rPr lang="zh-TW" altLang="en-US" smtClean="0"/>
              <a:pPr>
                <a:defRPr/>
              </a:pPr>
              <a:t>37</a:t>
            </a:fld>
            <a:endParaRPr lang="en-US" altLang="zh-TW"/>
          </a:p>
        </p:txBody>
      </p:sp>
      <p:sp>
        <p:nvSpPr>
          <p:cNvPr id="5" name="Rectangle 2"/>
          <p:cNvSpPr txBox="1">
            <a:spLocks/>
          </p:cNvSpPr>
          <p:nvPr/>
        </p:nvSpPr>
        <p:spPr bwMode="auto">
          <a:xfrm>
            <a:off x="428625" y="1357313"/>
            <a:ext cx="8229600" cy="91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kern="1200">
                <a:solidFill>
                  <a:srgbClr val="0000FF"/>
                </a:solidFill>
                <a:latin typeface="Times New Roman" pitchFamily="18" charset="0"/>
                <a:ea typeface="書法家顏楷體" pitchFamily="49" charset="-120"/>
                <a:cs typeface="Times New Roman" pitchFamily="18" charset="0"/>
              </a:defRPr>
            </a:lvl1pPr>
            <a:lvl2pPr algn="ctr" rtl="0" eaLnBrk="0" fontAlgn="base" hangingPunct="0">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2pPr>
            <a:lvl3pPr algn="ctr" rtl="0" eaLnBrk="0" fontAlgn="base" hangingPunct="0">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3pPr>
            <a:lvl4pPr algn="ctr" rtl="0" eaLnBrk="0" fontAlgn="base" hangingPunct="0">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4pPr>
            <a:lvl5pPr algn="ctr" rtl="0" eaLnBrk="0" fontAlgn="base" hangingPunct="0">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5pPr>
            <a:lvl6pPr marL="457200" algn="ctr" rtl="0" fontAlgn="base">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6pPr>
            <a:lvl7pPr marL="914400" algn="ctr" rtl="0" fontAlgn="base">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7pPr>
            <a:lvl8pPr marL="1371600" algn="ctr" rtl="0" fontAlgn="base">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8pPr>
            <a:lvl9pPr marL="1828800" algn="ctr" rtl="0" fontAlgn="base">
              <a:spcBef>
                <a:spcPct val="0"/>
              </a:spcBef>
              <a:spcAft>
                <a:spcPct val="0"/>
              </a:spcAft>
              <a:defRPr sz="3600">
                <a:solidFill>
                  <a:srgbClr val="0000FF"/>
                </a:solidFill>
                <a:latin typeface="Times New Roman" pitchFamily="18" charset="0"/>
                <a:ea typeface="書法家顏楷體" pitchFamily="49" charset="-120"/>
                <a:cs typeface="Times New Roman" pitchFamily="18" charset="0"/>
              </a:defRPr>
            </a:lvl9pPr>
          </a:lstStyle>
          <a:p>
            <a:pPr>
              <a:defRPr/>
            </a:pPr>
            <a:r>
              <a:rPr lang="zh-TW" altLang="en-US" b="1" dirty="0" smtClean="0">
                <a:solidFill>
                  <a:schemeClr val="hlink"/>
                </a:solidFill>
                <a:effectLst>
                  <a:outerShdw blurRad="38100" dist="38100" dir="2700000" algn="tl">
                    <a:srgbClr val="C0C0C0"/>
                  </a:outerShdw>
                </a:effectLst>
              </a:rPr>
              <a:t>四</a:t>
            </a:r>
            <a:r>
              <a:rPr lang="en-US" altLang="zh-TW" b="1" dirty="0" smtClean="0">
                <a:solidFill>
                  <a:schemeClr val="hlink"/>
                </a:solidFill>
                <a:effectLst>
                  <a:outerShdw blurRad="38100" dist="38100" dir="2700000" algn="tl">
                    <a:srgbClr val="C0C0C0"/>
                  </a:outerShdw>
                </a:effectLst>
              </a:rPr>
              <a:t>.</a:t>
            </a:r>
            <a:r>
              <a:rPr lang="en-US" altLang="zh-TW" b="1" dirty="0" smtClean="0">
                <a:solidFill>
                  <a:schemeClr val="hlink"/>
                </a:solidFill>
              </a:rPr>
              <a:t> </a:t>
            </a:r>
            <a:r>
              <a:rPr lang="zh-TW" altLang="en-US" dirty="0" smtClean="0">
                <a:solidFill>
                  <a:schemeClr val="hlink"/>
                </a:solidFill>
                <a:effectLst>
                  <a:outerShdw blurRad="38100" dist="38100" dir="2700000" algn="tl">
                    <a:srgbClr val="C0C0C0"/>
                  </a:outerShdw>
                </a:effectLst>
              </a:rPr>
              <a:t>付款條件資料建立 </a:t>
            </a:r>
            <a:r>
              <a:rPr lang="en-US" altLang="zh-TW" dirty="0" smtClean="0">
                <a:solidFill>
                  <a:schemeClr val="hlink"/>
                </a:solidFill>
                <a:effectLst>
                  <a:outerShdw blurRad="38100" dist="38100" dir="2700000" algn="tl">
                    <a:srgbClr val="C0C0C0"/>
                  </a:outerShdw>
                </a:effectLst>
              </a:rPr>
              <a:t>(</a:t>
            </a:r>
            <a:r>
              <a:rPr lang="en-US" altLang="zh-TW" i="1" dirty="0" smtClean="0">
                <a:solidFill>
                  <a:schemeClr val="hlink"/>
                </a:solidFill>
                <a:effectLst>
                  <a:outerShdw blurRad="38100" dist="38100" dir="2700000" algn="tl">
                    <a:srgbClr val="C0C0C0"/>
                  </a:outerShdw>
                </a:effectLst>
              </a:rPr>
              <a:t>Cont</a:t>
            </a:r>
            <a:r>
              <a:rPr lang="en-US" altLang="zh-TW" dirty="0" smtClean="0">
                <a:solidFill>
                  <a:schemeClr val="hlink"/>
                </a:solidFill>
                <a:effectLst>
                  <a:outerShdw blurRad="38100" dist="38100" dir="2700000" algn="tl">
                    <a:srgbClr val="C0C0C0"/>
                  </a:outerShdw>
                </a:effectLst>
              </a:rPr>
              <a:t>.)</a:t>
            </a:r>
            <a:endParaRPr lang="zh-TW" altLang="en-US" dirty="0" smtClean="0">
              <a:solidFill>
                <a:schemeClr val="hlink"/>
              </a:solidFill>
              <a:effectLst>
                <a:outerShdw blurRad="38100" dist="38100" dir="2700000" algn="tl">
                  <a:srgbClr val="C0C0C0"/>
                </a:outerShdw>
              </a:effectLst>
            </a:endParaRPr>
          </a:p>
        </p:txBody>
      </p:sp>
      <p:sp>
        <p:nvSpPr>
          <p:cNvPr id="7" name="矩形 6"/>
          <p:cNvSpPr/>
          <p:nvPr/>
        </p:nvSpPr>
        <p:spPr>
          <a:xfrm>
            <a:off x="5580112" y="2636912"/>
            <a:ext cx="1584176" cy="2664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164288" y="2636912"/>
            <a:ext cx="1584176" cy="2664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9535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0" nodeType="clickEffect">
                                  <p:stCondLst>
                                    <p:cond delay="0"/>
                                  </p:stCondLst>
                                  <p:childTnLst>
                                    <p:animEffect transition="out" filter="circle(out)">
                                      <p:cBhvr>
                                        <p:cTn id="16" dur="2000"/>
                                        <p:tgtEl>
                                          <p:spTgt spid="7"/>
                                        </p:tgtEl>
                                      </p:cBhvr>
                                    </p:animEffect>
                                    <p:set>
                                      <p:cBhvr>
                                        <p:cTn id="17" dur="1" fill="hold">
                                          <p:stCondLst>
                                            <p:cond delay="1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1" presetClass="exit" presetSubtype="1" fill="hold" grpId="0" nodeType="clickEffect">
                                  <p:stCondLst>
                                    <p:cond delay="0"/>
                                  </p:stCondLst>
                                  <p:childTnLst>
                                    <p:animEffect transition="out" filter="wheel(1)">
                                      <p:cBhvr>
                                        <p:cTn id="21" dur="2000"/>
                                        <p:tgtEl>
                                          <p:spTgt spid="8"/>
                                        </p:tgtEl>
                                      </p:cBhvr>
                                    </p:animEffect>
                                    <p:set>
                                      <p:cBhvr>
                                        <p:cTn id="2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671340" y="2424919"/>
            <a:ext cx="5832648" cy="443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fld id="{154E14E0-5F47-468D-A51E-456354C68F55}" type="slidenum">
              <a:rPr lang="zh-TW" altLang="en-US"/>
              <a:pPr/>
              <a:t>38</a:t>
            </a:fld>
            <a:endParaRPr lang="en-US" altLang="zh-TW"/>
          </a:p>
        </p:txBody>
      </p:sp>
      <p:sp>
        <p:nvSpPr>
          <p:cNvPr id="55298" name="Rectangle 2"/>
          <p:cNvSpPr>
            <a:spLocks noGrp="1"/>
          </p:cNvSpPr>
          <p:nvPr>
            <p:ph type="title" idx="4294967295"/>
          </p:nvPr>
        </p:nvSpPr>
        <p:spPr/>
        <p:txBody>
          <a:bodyPr/>
          <a:lstStyle/>
          <a:p>
            <a:pPr>
              <a:defRPr/>
            </a:pPr>
            <a:r>
              <a:rPr lang="zh-TW" altLang="en-US" b="1" dirty="0">
                <a:solidFill>
                  <a:schemeClr val="hlink"/>
                </a:solidFill>
                <a:effectLst>
                  <a:outerShdw blurRad="38100" dist="38100" dir="2700000" algn="tl">
                    <a:srgbClr val="C0C0C0"/>
                  </a:outerShdw>
                </a:effectLst>
              </a:rPr>
              <a:t>五</a:t>
            </a:r>
            <a:r>
              <a:rPr lang="en-US" altLang="zh-TW" b="1" dirty="0" smtClean="0">
                <a:solidFill>
                  <a:schemeClr val="hlink"/>
                </a:solidFill>
                <a:effectLst>
                  <a:outerShdw blurRad="38100" dist="38100" dir="2700000" algn="tl">
                    <a:srgbClr val="C0C0C0"/>
                  </a:outerShdw>
                </a:effectLst>
              </a:rPr>
              <a:t>.</a:t>
            </a:r>
            <a:r>
              <a:rPr lang="en-US" altLang="zh-TW" b="1" dirty="0" smtClean="0">
                <a:solidFill>
                  <a:schemeClr val="hlink"/>
                </a:solidFill>
              </a:rPr>
              <a:t> </a:t>
            </a:r>
            <a:r>
              <a:rPr lang="zh-TW" altLang="en-US" dirty="0" smtClean="0">
                <a:solidFill>
                  <a:schemeClr val="hlink"/>
                </a:solidFill>
                <a:effectLst>
                  <a:outerShdw blurRad="38100" dist="38100" dir="2700000" algn="tl">
                    <a:srgbClr val="000000">
                      <a:alpha val="43137"/>
                    </a:srgbClr>
                  </a:outerShdw>
                </a:effectLst>
              </a:rPr>
              <a:t>稅別碼條件資料建立</a:t>
            </a:r>
          </a:p>
        </p:txBody>
      </p:sp>
      <p:sp>
        <p:nvSpPr>
          <p:cNvPr id="8" name="AutoShape 5"/>
          <p:cNvSpPr>
            <a:spLocks noChangeArrowheads="1"/>
          </p:cNvSpPr>
          <p:nvPr/>
        </p:nvSpPr>
        <p:spPr bwMode="auto">
          <a:xfrm>
            <a:off x="3851920" y="2708920"/>
            <a:ext cx="3816350" cy="1008112"/>
          </a:xfrm>
          <a:prstGeom prst="wedgeRoundRectCallout">
            <a:avLst>
              <a:gd name="adj1" fmla="val -49224"/>
              <a:gd name="adj2" fmla="val -62395"/>
              <a:gd name="adj3" fmla="val 16667"/>
            </a:avLst>
          </a:prstGeom>
          <a:gradFill>
            <a:gsLst>
              <a:gs pos="28000">
                <a:srgbClr val="FFCCCC"/>
              </a:gs>
              <a:gs pos="100000">
                <a:schemeClr val="bg1"/>
              </a:gs>
              <a:gs pos="100000">
                <a:srgbClr val="FFCC99"/>
              </a:gs>
            </a:gsLst>
            <a:lin ang="5400000" scaled="1"/>
          </a:gradFill>
          <a:ln w="9525">
            <a:solidFill>
              <a:schemeClr val="tx1"/>
            </a:solidFill>
            <a:miter lim="800000"/>
            <a:headEnd/>
            <a:tailEnd/>
          </a:ln>
        </p:spPr>
        <p:txBody>
          <a:bodyPr anchor="ctr" anchorCtr="1"/>
          <a:lstStyle/>
          <a:p>
            <a:pPr>
              <a:defRPr/>
            </a:pPr>
            <a:r>
              <a:rPr lang="zh-TW" altLang="en-US" sz="1600" b="1" dirty="0" smtClean="0">
                <a:latin typeface="Times New Roman" pitchFamily="18" charset="0"/>
                <a:ea typeface="標楷體" pitchFamily="65" charset="-120"/>
              </a:rPr>
              <a:t>作為交易時發票聯數及課稅別的選項種類，依交易需求進行金額計算及稅額表達方式</a:t>
            </a:r>
            <a:endParaRPr lang="zh-TW" altLang="en-US" sz="1600" b="1" dirty="0">
              <a:latin typeface="Times New Roman" pitchFamily="18" charset="0"/>
              <a:ea typeface="標楷體" pitchFamily="65" charset="-120"/>
            </a:endParaRPr>
          </a:p>
        </p:txBody>
      </p:sp>
      <p:sp>
        <p:nvSpPr>
          <p:cNvPr id="9" name="AutoShape 5"/>
          <p:cNvSpPr>
            <a:spLocks noChangeArrowheads="1"/>
          </p:cNvSpPr>
          <p:nvPr/>
        </p:nvSpPr>
        <p:spPr bwMode="auto">
          <a:xfrm>
            <a:off x="4427984" y="4293096"/>
            <a:ext cx="3960440" cy="1008112"/>
          </a:xfrm>
          <a:prstGeom prst="wedgeRoundRectCallout">
            <a:avLst>
              <a:gd name="adj1" fmla="val -49224"/>
              <a:gd name="adj2" fmla="val -62395"/>
              <a:gd name="adj3" fmla="val 16667"/>
            </a:avLst>
          </a:prstGeom>
          <a:gradFill>
            <a:gsLst>
              <a:gs pos="28000">
                <a:srgbClr val="FFFFCC"/>
              </a:gs>
              <a:gs pos="100000">
                <a:schemeClr val="bg1"/>
              </a:gs>
              <a:gs pos="100000">
                <a:srgbClr val="FFCC99"/>
              </a:gs>
            </a:gsLst>
            <a:lin ang="5400000" scaled="1"/>
          </a:gradFill>
          <a:ln w="9525">
            <a:solidFill>
              <a:schemeClr val="tx1"/>
            </a:solidFill>
            <a:miter lim="800000"/>
            <a:headEnd/>
            <a:tailEnd/>
          </a:ln>
        </p:spPr>
        <p:txBody>
          <a:bodyPr anchor="ctr" anchorCtr="1"/>
          <a:lstStyle/>
          <a:p>
            <a:pPr>
              <a:defRPr/>
            </a:pPr>
            <a:r>
              <a:rPr lang="zh-TW" altLang="en-US" sz="1600" b="1" dirty="0" smtClean="0">
                <a:latin typeface="Times New Roman" pitchFamily="18" charset="0"/>
                <a:ea typeface="標楷體" pitchFamily="65" charset="-120"/>
              </a:rPr>
              <a:t>可在客戶及廠商基本資料裡設定常用稅別碼，後續</a:t>
            </a:r>
            <a:r>
              <a:rPr lang="zh-TW" altLang="en-US" sz="1600" b="1" dirty="0" smtClean="0">
                <a:solidFill>
                  <a:srgbClr val="0000FF"/>
                </a:solidFill>
                <a:latin typeface="Times New Roman" pitchFamily="18" charset="0"/>
                <a:ea typeface="標楷體" pitchFamily="65" charset="-120"/>
              </a:rPr>
              <a:t>銷貨、進貨</a:t>
            </a:r>
            <a:r>
              <a:rPr lang="zh-TW" altLang="en-US" sz="1600" b="1" dirty="0" smtClean="0">
                <a:latin typeface="Times New Roman" pitchFamily="18" charset="0"/>
                <a:ea typeface="標楷體" pitchFamily="65" charset="-120"/>
              </a:rPr>
              <a:t>等相關單據建立時，系統便會自動帶出稅別碼</a:t>
            </a:r>
            <a:endParaRPr lang="zh-TW" altLang="en-US" sz="1600" b="1" dirty="0">
              <a:latin typeface="Times New Roman" pitchFamily="18" charset="0"/>
              <a:ea typeface="標楷體" pitchFamily="65" charset="-120"/>
            </a:endParaRPr>
          </a:p>
        </p:txBody>
      </p:sp>
    </p:spTree>
    <p:extLst>
      <p:ext uri="{BB962C8B-B14F-4D97-AF65-F5344CB8AC3E}">
        <p14:creationId xmlns:p14="http://schemas.microsoft.com/office/powerpoint/2010/main" val="3043532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additive="base">
                                        <p:cTn id="7" dur="500" fill="hold"/>
                                        <p:tgtEl>
                                          <p:spTgt spid="55298"/>
                                        </p:tgtEl>
                                        <p:attrNameLst>
                                          <p:attrName>ppt_x</p:attrName>
                                        </p:attrNameLst>
                                      </p:cBhvr>
                                      <p:tavLst>
                                        <p:tav tm="0">
                                          <p:val>
                                            <p:strVal val="#ppt_x"/>
                                          </p:val>
                                        </p:tav>
                                        <p:tav tm="100000">
                                          <p:val>
                                            <p:strVal val="#ppt_x"/>
                                          </p:val>
                                        </p:tav>
                                      </p:tavLst>
                                    </p:anim>
                                    <p:anim calcmode="lin" valueType="num">
                                      <p:cBhvr additive="base">
                                        <p:cTn id="8" dur="500" fill="hold"/>
                                        <p:tgtEl>
                                          <p:spTgt spid="5529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par>
                          <p:cTn id="18" fill="hold">
                            <p:stCondLst>
                              <p:cond delay="500"/>
                            </p:stCondLst>
                            <p:childTnLst>
                              <p:par>
                                <p:cTn id="19" presetID="18" presetClass="entr" presetSubtype="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trips(downRigh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8" grpId="0" animBg="1"/>
      <p:bldP spid="8" grpId="1" animBg="1"/>
      <p:bldP spid="9" grpId="0" animBg="1"/>
      <p:bldP spid="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ED09E7A9-8B86-4D45-9361-52FEFA01658E}" type="slidenum">
              <a:rPr lang="zh-TW" altLang="en-US"/>
              <a:pPr>
                <a:defRPr/>
              </a:pPr>
              <a:t>39</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zh-TW" altLang="en-US" dirty="0" smtClean="0">
                <a:effectLst>
                  <a:outerShdw blurRad="38100" dist="38100" dir="2700000" algn="tl">
                    <a:srgbClr val="000000">
                      <a:alpha val="43137"/>
                    </a:srgbClr>
                  </a:outerShdw>
                </a:effectLst>
              </a:rPr>
              <a:t>六、品號類別資料建立作業</a:t>
            </a:r>
          </a:p>
        </p:txBody>
      </p:sp>
      <p:sp>
        <p:nvSpPr>
          <p:cNvPr id="37892" name="Rectangle 5"/>
          <p:cNvSpPr>
            <a:spLocks noGrp="1"/>
          </p:cNvSpPr>
          <p:nvPr>
            <p:ph type="subTitle" idx="4294967295"/>
          </p:nvPr>
        </p:nvSpPr>
        <p:spPr>
          <a:xfrm>
            <a:off x="1371600" y="3886200"/>
            <a:ext cx="6400800" cy="1752600"/>
          </a:xfrm>
        </p:spPr>
        <p:txBody>
          <a:bodyPr/>
          <a:lstStyle/>
          <a:p>
            <a:pPr marL="0" indent="0" algn="ctr" eaLnBrk="1" hangingPunct="1">
              <a:buFont typeface="Wingdings" pitchFamily="2" charset="2"/>
              <a:buNone/>
            </a:pPr>
            <a:endParaRPr lang="zh-TW"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F3A20A96-9A59-47F5-8939-AF5047BEE664}" type="slidenum">
              <a:rPr lang="zh-TW" altLang="en-US"/>
              <a:pPr>
                <a:defRPr/>
              </a:pPr>
              <a:t>4</a:t>
            </a:fld>
            <a:endParaRPr lang="en-US" altLang="zh-TW"/>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基本資料的重要性</a:t>
            </a:r>
            <a:endParaRPr lang="zh-TW" altLang="en-US" smtClean="0">
              <a:effectLst>
                <a:outerShdw blurRad="38100" dist="38100" dir="2700000" algn="tl">
                  <a:srgbClr val="C0C0C0"/>
                </a:outerShdw>
              </a:effectLst>
            </a:endParaRPr>
          </a:p>
        </p:txBody>
      </p:sp>
      <p:sp>
        <p:nvSpPr>
          <p:cNvPr id="410629" name="Rectangle 5"/>
          <p:cNvSpPr>
            <a:spLocks noGrp="1" noChangeArrowheads="1"/>
          </p:cNvSpPr>
          <p:nvPr>
            <p:ph type="subTitle" idx="4294967295"/>
          </p:nvPr>
        </p:nvSpPr>
        <p:spPr>
          <a:xfrm>
            <a:off x="900113" y="2708275"/>
            <a:ext cx="7559675" cy="3960813"/>
          </a:xfrm>
          <a:solidFill>
            <a:schemeClr val="bg1"/>
          </a:solidFill>
        </p:spPr>
        <p:txBody>
          <a:bodyPr/>
          <a:lstStyle/>
          <a:p>
            <a:pPr marL="447675" indent="-447675">
              <a:defRPr/>
            </a:pPr>
            <a:r>
              <a:rPr lang="zh-TW" altLang="en-US" dirty="0" smtClean="0">
                <a:solidFill>
                  <a:schemeClr val="tx1"/>
                </a:solidFill>
                <a:effectLst>
                  <a:outerShdw blurRad="38100" dist="38100" dir="2700000" algn="tl">
                    <a:srgbClr val="C0C0C0"/>
                  </a:outerShdw>
                </a:effectLst>
              </a:rPr>
              <a:t>當企業購買</a:t>
            </a:r>
            <a:r>
              <a:rPr lang="en-US" altLang="zh-TW" dirty="0" smtClean="0">
                <a:solidFill>
                  <a:schemeClr val="tx1"/>
                </a:solidFill>
                <a:effectLst>
                  <a:outerShdw blurRad="38100" dist="38100" dir="2700000" algn="tl">
                    <a:srgbClr val="C0C0C0"/>
                  </a:outerShdw>
                </a:effectLst>
              </a:rPr>
              <a:t>ERP</a:t>
            </a:r>
            <a:r>
              <a:rPr lang="zh-TW" altLang="en-US" dirty="0" smtClean="0">
                <a:solidFill>
                  <a:schemeClr val="tx1"/>
                </a:solidFill>
                <a:effectLst>
                  <a:outerShdw blurRad="38100" dist="38100" dir="2700000" algn="tl">
                    <a:srgbClr val="C0C0C0"/>
                  </a:outerShdw>
                </a:effectLst>
              </a:rPr>
              <a:t>系統，並安裝之後，並不是可以直接開始上線打單！</a:t>
            </a:r>
          </a:p>
          <a:p>
            <a:pPr lvl="1">
              <a:defRPr/>
            </a:pPr>
            <a:r>
              <a:rPr lang="zh-TW" altLang="en-US" sz="2000" dirty="0" smtClean="0">
                <a:effectLst>
                  <a:outerShdw blurRad="38100" dist="38100" dir="2700000" algn="tl">
                    <a:srgbClr val="C0C0C0"/>
                  </a:outerShdw>
                </a:effectLst>
              </a:rPr>
              <a:t>沒有客戶資料，怎麼輸入報價單、訂單？</a:t>
            </a:r>
          </a:p>
          <a:p>
            <a:pPr lvl="1">
              <a:defRPr/>
            </a:pPr>
            <a:r>
              <a:rPr lang="zh-TW" altLang="en-US" sz="2000" dirty="0" smtClean="0">
                <a:effectLst>
                  <a:outerShdw blurRad="38100" dist="38100" dir="2700000" algn="tl">
                    <a:srgbClr val="C0C0C0"/>
                  </a:outerShdw>
                </a:effectLst>
              </a:rPr>
              <a:t>沒有廠商資料，怎麼輸入請購單、採購單？</a:t>
            </a:r>
          </a:p>
          <a:p>
            <a:pPr lvl="1">
              <a:defRPr/>
            </a:pPr>
            <a:r>
              <a:rPr lang="zh-TW" altLang="en-US" sz="2000" dirty="0" smtClean="0">
                <a:effectLst>
                  <a:outerShdw blurRad="38100" dist="38100" dir="2700000" algn="tl">
                    <a:srgbClr val="C0C0C0"/>
                  </a:outerShdw>
                </a:effectLst>
              </a:rPr>
              <a:t>沒有商品資料，怎麼知道要買</a:t>
            </a:r>
            <a:r>
              <a:rPr lang="en-US" altLang="zh-TW" sz="2000" dirty="0" smtClean="0">
                <a:effectLst>
                  <a:outerShdw blurRad="38100" dist="38100" dir="2700000" algn="tl">
                    <a:srgbClr val="C0C0C0"/>
                  </a:outerShdw>
                </a:effectLst>
              </a:rPr>
              <a:t>(</a:t>
            </a:r>
            <a:r>
              <a:rPr lang="zh-TW" altLang="en-US" sz="2000" dirty="0" smtClean="0">
                <a:effectLst>
                  <a:outerShdw blurRad="38100" dist="38100" dir="2700000" algn="tl">
                    <a:srgbClr val="C0C0C0"/>
                  </a:outerShdw>
                </a:effectLst>
              </a:rPr>
              <a:t>賣</a:t>
            </a:r>
            <a:r>
              <a:rPr lang="en-US" altLang="zh-TW" sz="2000" dirty="0" smtClean="0">
                <a:effectLst>
                  <a:outerShdw blurRad="38100" dist="38100" dir="2700000" algn="tl">
                    <a:srgbClr val="C0C0C0"/>
                  </a:outerShdw>
                </a:effectLst>
              </a:rPr>
              <a:t>)</a:t>
            </a:r>
            <a:r>
              <a:rPr lang="zh-TW" altLang="en-US" sz="2000" dirty="0" smtClean="0">
                <a:effectLst>
                  <a:outerShdw blurRad="38100" dist="38100" dir="2700000" algn="tl">
                    <a:srgbClr val="C0C0C0"/>
                  </a:outerShdw>
                </a:effectLst>
              </a:rPr>
              <a:t>什麼東西？</a:t>
            </a:r>
          </a:p>
          <a:p>
            <a:pPr marL="447675" indent="-447675">
              <a:defRPr/>
            </a:pPr>
            <a:r>
              <a:rPr lang="zh-TW" altLang="en-US" dirty="0" smtClean="0">
                <a:solidFill>
                  <a:schemeClr val="tx1"/>
                </a:solidFill>
                <a:effectLst>
                  <a:outerShdw blurRad="38100" dist="38100" dir="2700000" algn="tl">
                    <a:srgbClr val="C0C0C0"/>
                  </a:outerShdw>
                </a:effectLst>
              </a:rPr>
              <a:t>基本資料建立時間</a:t>
            </a:r>
          </a:p>
          <a:p>
            <a:pPr lvl="1">
              <a:defRPr/>
            </a:pPr>
            <a:r>
              <a:rPr lang="zh-TW" altLang="en-US" sz="2000" dirty="0" smtClean="0">
                <a:effectLst>
                  <a:outerShdw blurRad="38100" dist="38100" dir="2700000" algn="tl">
                    <a:srgbClr val="C0C0C0"/>
                  </a:outerShdw>
                </a:effectLst>
              </a:rPr>
              <a:t>在正式上線之前</a:t>
            </a:r>
          </a:p>
          <a:p>
            <a:pPr lvl="1">
              <a:defRPr/>
            </a:pPr>
            <a:r>
              <a:rPr lang="zh-TW" altLang="en-US" sz="2000" dirty="0" smtClean="0">
                <a:effectLst>
                  <a:outerShdw blurRad="38100" dist="38100" dir="2700000" algn="tl">
                    <a:srgbClr val="C0C0C0"/>
                  </a:outerShdw>
                </a:effectLst>
              </a:rPr>
              <a:t>有</a:t>
            </a:r>
            <a:r>
              <a:rPr lang="zh-TW" altLang="en-US" sz="2000" dirty="0">
                <a:effectLst>
                  <a:outerShdw blurRad="38100" dist="38100" dir="2700000" algn="tl">
                    <a:srgbClr val="C0C0C0"/>
                  </a:outerShdw>
                </a:effectLst>
              </a:rPr>
              <a:t>新</a:t>
            </a:r>
            <a:r>
              <a:rPr lang="zh-TW" altLang="en-US" sz="2000" dirty="0" smtClean="0">
                <a:effectLst>
                  <a:outerShdw blurRad="38100" dist="38100" dir="2700000" algn="tl">
                    <a:srgbClr val="C0C0C0"/>
                  </a:outerShdw>
                </a:effectLst>
              </a:rPr>
              <a:t>的資料加入時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10629">
                                            <p:txEl>
                                              <p:pRg st="0" end="0"/>
                                            </p:txEl>
                                          </p:spTgt>
                                        </p:tgtEl>
                                        <p:attrNameLst>
                                          <p:attrName>style.visibility</p:attrName>
                                        </p:attrNameLst>
                                      </p:cBhvr>
                                      <p:to>
                                        <p:strVal val="visible"/>
                                      </p:to>
                                    </p:set>
                                    <p:animEffect transition="in" filter="blinds(horizontal)">
                                      <p:cBhvr>
                                        <p:cTn id="11" dur="500"/>
                                        <p:tgtEl>
                                          <p:spTgt spid="41062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410629">
                                            <p:txEl>
                                              <p:pRg st="1" end="1"/>
                                            </p:txEl>
                                          </p:spTgt>
                                        </p:tgtEl>
                                        <p:attrNameLst>
                                          <p:attrName>style.visibility</p:attrName>
                                        </p:attrNameLst>
                                      </p:cBhvr>
                                      <p:to>
                                        <p:strVal val="visible"/>
                                      </p:to>
                                    </p:set>
                                    <p:animEffect transition="in" filter="blinds(horizontal)">
                                      <p:cBhvr>
                                        <p:cTn id="16" dur="500"/>
                                        <p:tgtEl>
                                          <p:spTgt spid="410629">
                                            <p:txEl>
                                              <p:pRg st="1" end="1"/>
                                            </p:txEl>
                                          </p:spTgt>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410629">
                                            <p:txEl>
                                              <p:pRg st="2" end="2"/>
                                            </p:txEl>
                                          </p:spTgt>
                                        </p:tgtEl>
                                        <p:attrNameLst>
                                          <p:attrName>style.visibility</p:attrName>
                                        </p:attrNameLst>
                                      </p:cBhvr>
                                      <p:to>
                                        <p:strVal val="visible"/>
                                      </p:to>
                                    </p:set>
                                    <p:animEffect transition="in" filter="blinds(horizontal)">
                                      <p:cBhvr>
                                        <p:cTn id="20" dur="500"/>
                                        <p:tgtEl>
                                          <p:spTgt spid="410629">
                                            <p:txEl>
                                              <p:pRg st="2" end="2"/>
                                            </p:txEl>
                                          </p:spTgt>
                                        </p:tgtEl>
                                      </p:cBhvr>
                                    </p:animEffect>
                                  </p:childTnLst>
                                </p:cTn>
                              </p:par>
                            </p:childTnLst>
                          </p:cTn>
                        </p:par>
                        <p:par>
                          <p:cTn id="21" fill="hold" nodeType="afterGroup">
                            <p:stCondLst>
                              <p:cond delay="1000"/>
                            </p:stCondLst>
                            <p:childTnLst>
                              <p:par>
                                <p:cTn id="22" presetID="3" presetClass="entr" presetSubtype="10" fill="hold" nodeType="afterEffect">
                                  <p:stCondLst>
                                    <p:cond delay="0"/>
                                  </p:stCondLst>
                                  <p:childTnLst>
                                    <p:set>
                                      <p:cBhvr>
                                        <p:cTn id="23" dur="1" fill="hold">
                                          <p:stCondLst>
                                            <p:cond delay="0"/>
                                          </p:stCondLst>
                                        </p:cTn>
                                        <p:tgtEl>
                                          <p:spTgt spid="410629">
                                            <p:txEl>
                                              <p:pRg st="3" end="3"/>
                                            </p:txEl>
                                          </p:spTgt>
                                        </p:tgtEl>
                                        <p:attrNameLst>
                                          <p:attrName>style.visibility</p:attrName>
                                        </p:attrNameLst>
                                      </p:cBhvr>
                                      <p:to>
                                        <p:strVal val="visible"/>
                                      </p:to>
                                    </p:set>
                                    <p:animEffect transition="in" filter="blinds(horizontal)">
                                      <p:cBhvr>
                                        <p:cTn id="24" dur="500"/>
                                        <p:tgtEl>
                                          <p:spTgt spid="410629">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10629">
                                            <p:txEl>
                                              <p:pRg st="4" end="4"/>
                                            </p:txEl>
                                          </p:spTgt>
                                        </p:tgtEl>
                                        <p:attrNameLst>
                                          <p:attrName>style.visibility</p:attrName>
                                        </p:attrNameLst>
                                      </p:cBhvr>
                                      <p:to>
                                        <p:strVal val="visible"/>
                                      </p:to>
                                    </p:set>
                                    <p:animEffect transition="in" filter="blinds(horizontal)">
                                      <p:cBhvr>
                                        <p:cTn id="29" dur="500"/>
                                        <p:tgtEl>
                                          <p:spTgt spid="410629">
                                            <p:txEl>
                                              <p:pRg st="4" end="4"/>
                                            </p:txEl>
                                          </p:spTgt>
                                        </p:tgtEl>
                                      </p:cBhvr>
                                    </p:animEffect>
                                  </p:childTnLst>
                                </p:cTn>
                              </p:par>
                            </p:childTnLst>
                          </p:cTn>
                        </p:par>
                        <p:par>
                          <p:cTn id="30" fill="hold" nodeType="afterGroup">
                            <p:stCondLst>
                              <p:cond delay="500"/>
                            </p:stCondLst>
                            <p:childTnLst>
                              <p:par>
                                <p:cTn id="31" presetID="3" presetClass="entr" presetSubtype="10" fill="hold" nodeType="afterEffect">
                                  <p:stCondLst>
                                    <p:cond delay="0"/>
                                  </p:stCondLst>
                                  <p:childTnLst>
                                    <p:set>
                                      <p:cBhvr>
                                        <p:cTn id="32" dur="1" fill="hold">
                                          <p:stCondLst>
                                            <p:cond delay="0"/>
                                          </p:stCondLst>
                                        </p:cTn>
                                        <p:tgtEl>
                                          <p:spTgt spid="410629">
                                            <p:txEl>
                                              <p:pRg st="5" end="5"/>
                                            </p:txEl>
                                          </p:spTgt>
                                        </p:tgtEl>
                                        <p:attrNameLst>
                                          <p:attrName>style.visibility</p:attrName>
                                        </p:attrNameLst>
                                      </p:cBhvr>
                                      <p:to>
                                        <p:strVal val="visible"/>
                                      </p:to>
                                    </p:set>
                                    <p:animEffect transition="in" filter="blinds(horizontal)">
                                      <p:cBhvr>
                                        <p:cTn id="33" dur="500"/>
                                        <p:tgtEl>
                                          <p:spTgt spid="410629">
                                            <p:txEl>
                                              <p:pRg st="5" end="5"/>
                                            </p:txEl>
                                          </p:spTgt>
                                        </p:tgtEl>
                                      </p:cBhvr>
                                    </p:animEffect>
                                  </p:childTnLst>
                                </p:cTn>
                              </p:par>
                            </p:childTnLst>
                          </p:cTn>
                        </p:par>
                        <p:par>
                          <p:cTn id="34" fill="hold" nodeType="afterGroup">
                            <p:stCondLst>
                              <p:cond delay="1000"/>
                            </p:stCondLst>
                            <p:childTnLst>
                              <p:par>
                                <p:cTn id="35" presetID="3" presetClass="entr" presetSubtype="10" fill="hold" nodeType="afterEffect">
                                  <p:stCondLst>
                                    <p:cond delay="0"/>
                                  </p:stCondLst>
                                  <p:childTnLst>
                                    <p:set>
                                      <p:cBhvr>
                                        <p:cTn id="36" dur="1" fill="hold">
                                          <p:stCondLst>
                                            <p:cond delay="0"/>
                                          </p:stCondLst>
                                        </p:cTn>
                                        <p:tgtEl>
                                          <p:spTgt spid="410629">
                                            <p:txEl>
                                              <p:pRg st="6" end="6"/>
                                            </p:txEl>
                                          </p:spTgt>
                                        </p:tgtEl>
                                        <p:attrNameLst>
                                          <p:attrName>style.visibility</p:attrName>
                                        </p:attrNameLst>
                                      </p:cBhvr>
                                      <p:to>
                                        <p:strVal val="visible"/>
                                      </p:to>
                                    </p:set>
                                    <p:animEffect transition="in" filter="blinds(horizontal)">
                                      <p:cBhvr>
                                        <p:cTn id="37" dur="500"/>
                                        <p:tgtEl>
                                          <p:spTgt spid="4106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F3AC0A25-FE8B-44A8-A112-D47FA7858B23}" type="slidenum">
              <a:rPr lang="zh-TW" altLang="en-US"/>
              <a:pPr>
                <a:defRPr/>
              </a:pPr>
              <a:t>40</a:t>
            </a:fld>
            <a:endParaRPr lang="en-US" altLang="zh-TW"/>
          </a:p>
        </p:txBody>
      </p:sp>
      <p:sp>
        <p:nvSpPr>
          <p:cNvPr id="70658" name="Rectangle 2"/>
          <p:cNvSpPr>
            <a:spLocks noGrp="1"/>
          </p:cNvSpPr>
          <p:nvPr>
            <p:ph type="title" idx="4294967295"/>
          </p:nvPr>
        </p:nvSpPr>
        <p:spPr/>
        <p:txBody>
          <a:bodyPr/>
          <a:lstStyle/>
          <a:p>
            <a:r>
              <a:rPr lang="zh-TW" altLang="en-US" dirty="0" smtClean="0">
                <a:effectLst>
                  <a:outerShdw blurRad="38100" dist="38100" dir="2700000" algn="tl">
                    <a:srgbClr val="000000">
                      <a:alpha val="43137"/>
                    </a:srgbClr>
                  </a:outerShdw>
                </a:effectLst>
              </a:rPr>
              <a:t>品號類別資料</a:t>
            </a:r>
          </a:p>
        </p:txBody>
      </p:sp>
      <p:sp>
        <p:nvSpPr>
          <p:cNvPr id="70659" name="Rectangle 3"/>
          <p:cNvSpPr>
            <a:spLocks noGrp="1"/>
          </p:cNvSpPr>
          <p:nvPr>
            <p:ph type="body" idx="4294967295"/>
          </p:nvPr>
        </p:nvSpPr>
        <p:spPr/>
        <p:txBody>
          <a:bodyPr/>
          <a:lstStyle/>
          <a:p>
            <a:pPr>
              <a:lnSpc>
                <a:spcPct val="110000"/>
              </a:lnSpc>
              <a:spcBef>
                <a:spcPct val="50000"/>
              </a:spcBef>
            </a:pPr>
            <a:r>
              <a:rPr lang="zh-TW" altLang="en-US" dirty="0" smtClean="0">
                <a:solidFill>
                  <a:schemeClr val="tx1"/>
                </a:solidFill>
              </a:rPr>
              <a:t>在「</a:t>
            </a:r>
            <a:r>
              <a:rPr lang="zh-TW" altLang="en-US" dirty="0" smtClean="0">
                <a:solidFill>
                  <a:srgbClr val="FF0000"/>
                </a:solidFill>
              </a:rPr>
              <a:t>進銷存參數設定</a:t>
            </a:r>
            <a:r>
              <a:rPr lang="zh-TW" altLang="en-US" dirty="0" smtClean="0">
                <a:solidFill>
                  <a:schemeClr val="tx1"/>
                </a:solidFill>
              </a:rPr>
              <a:t>」有針對商品分類方式做設定，之後，要在「</a:t>
            </a:r>
            <a:r>
              <a:rPr lang="zh-TW" altLang="en-US" dirty="0" smtClean="0">
                <a:solidFill>
                  <a:srgbClr val="FF0000"/>
                </a:solidFill>
              </a:rPr>
              <a:t>品號類別資料建立作業</a:t>
            </a:r>
            <a:r>
              <a:rPr lang="zh-TW" altLang="en-US" dirty="0" smtClean="0">
                <a:solidFill>
                  <a:schemeClr val="tx1"/>
                </a:solidFill>
              </a:rPr>
              <a:t>」中針對每一種方式設定其分類的內容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dissolve">
                                      <p:cBhvr>
                                        <p:cTn id="7" dur="500"/>
                                        <p:tgtEl>
                                          <p:spTgt spid="70658"/>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0659">
                                            <p:txEl>
                                              <p:pRg st="0" end="0"/>
                                            </p:txEl>
                                          </p:spTgt>
                                        </p:tgtEl>
                                        <p:attrNameLst>
                                          <p:attrName>style.visibility</p:attrName>
                                        </p:attrNameLst>
                                      </p:cBhvr>
                                      <p:to>
                                        <p:strVal val="visible"/>
                                      </p:to>
                                    </p:set>
                                    <p:animEffect transition="in" filter="blinds(horizontal)">
                                      <p:cBhvr>
                                        <p:cTn id="11" dur="500"/>
                                        <p:tgtEl>
                                          <p:spTgt spid="706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P spid="7065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投影片編號版面配置區 5"/>
          <p:cNvSpPr>
            <a:spLocks noGrp="1"/>
          </p:cNvSpPr>
          <p:nvPr>
            <p:ph type="sldNum" sz="quarter" idx="10"/>
          </p:nvPr>
        </p:nvSpPr>
        <p:spPr/>
        <p:txBody>
          <a:bodyPr/>
          <a:lstStyle/>
          <a:p>
            <a:pPr>
              <a:defRPr/>
            </a:pPr>
            <a:fld id="{A153AE1A-99C4-4F42-A99A-676A492358D9}" type="slidenum">
              <a:rPr lang="zh-TW" altLang="en-US"/>
              <a:pPr>
                <a:defRPr/>
              </a:pPr>
              <a:t>41</a:t>
            </a:fld>
            <a:endParaRPr lang="en-US" altLang="zh-TW"/>
          </a:p>
        </p:txBody>
      </p:sp>
      <p:sp>
        <p:nvSpPr>
          <p:cNvPr id="71682" name="Rectangle 2"/>
          <p:cNvSpPr>
            <a:spLocks noGrp="1"/>
          </p:cNvSpPr>
          <p:nvPr>
            <p:ph type="title" idx="4294967295"/>
          </p:nvPr>
        </p:nvSpPr>
        <p:spPr>
          <a:xfrm>
            <a:off x="468313" y="1341438"/>
            <a:ext cx="8229600" cy="1143000"/>
          </a:xfrm>
        </p:spPr>
        <p:txBody>
          <a:bodyPr/>
          <a:lstStyle/>
          <a:p>
            <a:r>
              <a:rPr lang="zh-TW" altLang="en-US" dirty="0" smtClean="0">
                <a:effectLst>
                  <a:outerShdw blurRad="38100" dist="38100" dir="2700000" algn="tl">
                    <a:srgbClr val="000000">
                      <a:alpha val="43137"/>
                    </a:srgbClr>
                  </a:outerShdw>
                </a:effectLst>
              </a:rPr>
              <a:t>商品分類方式</a:t>
            </a:r>
          </a:p>
        </p:txBody>
      </p:sp>
      <p:sp>
        <p:nvSpPr>
          <p:cNvPr id="71684" name="Oval 4"/>
          <p:cNvSpPr>
            <a:spLocks noChangeArrowheads="1"/>
          </p:cNvSpPr>
          <p:nvPr/>
        </p:nvSpPr>
        <p:spPr bwMode="auto">
          <a:xfrm>
            <a:off x="2627313" y="3716338"/>
            <a:ext cx="1008062" cy="1008062"/>
          </a:xfrm>
          <a:prstGeom prst="ellipse">
            <a:avLst/>
          </a:prstGeom>
          <a:gradFill rotWithShape="1">
            <a:gsLst>
              <a:gs pos="0">
                <a:srgbClr val="FFCC66"/>
              </a:gs>
              <a:gs pos="50000">
                <a:schemeClr val="bg1"/>
              </a:gs>
              <a:gs pos="100000">
                <a:srgbClr val="FFCC66"/>
              </a:gs>
            </a:gsLst>
            <a:lin ang="5400000" scaled="1"/>
          </a:gradFill>
          <a:ln w="9525">
            <a:solidFill>
              <a:schemeClr val="tx1"/>
            </a:solidFill>
            <a:round/>
            <a:headEnd/>
            <a:tailEnd/>
          </a:ln>
        </p:spPr>
        <p:txBody>
          <a:bodyPr wrap="none" anchor="ctr"/>
          <a:lstStyle/>
          <a:p>
            <a:pPr algn="ctr">
              <a:defRPr/>
            </a:pPr>
            <a:r>
              <a:rPr kumimoji="1" lang="zh-TW" altLang="en-US">
                <a:latin typeface="Arial" charset="0"/>
                <a:ea typeface="標楷體" pitchFamily="65" charset="-120"/>
              </a:rPr>
              <a:t>料品</a:t>
            </a:r>
          </a:p>
        </p:txBody>
      </p:sp>
      <p:sp>
        <p:nvSpPr>
          <p:cNvPr id="71685" name="AutoShape 5"/>
          <p:cNvSpPr>
            <a:spLocks noChangeArrowheads="1"/>
          </p:cNvSpPr>
          <p:nvPr/>
        </p:nvSpPr>
        <p:spPr bwMode="auto">
          <a:xfrm>
            <a:off x="6011863" y="2924175"/>
            <a:ext cx="1152525" cy="431800"/>
          </a:xfrm>
          <a:prstGeom prst="roundRect">
            <a:avLst>
              <a:gd name="adj" fmla="val 16667"/>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p:spPr>
        <p:txBody>
          <a:bodyPr wrap="none" anchor="ctr"/>
          <a:lstStyle/>
          <a:p>
            <a:pPr algn="ctr">
              <a:defRPr/>
            </a:pPr>
            <a:r>
              <a:rPr kumimoji="1" lang="zh-TW" altLang="en-US">
                <a:latin typeface="Arial" charset="0"/>
                <a:ea typeface="標楷體" pitchFamily="65" charset="-120"/>
              </a:rPr>
              <a:t>原料</a:t>
            </a:r>
          </a:p>
        </p:txBody>
      </p:sp>
      <p:sp>
        <p:nvSpPr>
          <p:cNvPr id="71686" name="AutoShape 6"/>
          <p:cNvSpPr>
            <a:spLocks noChangeArrowheads="1"/>
          </p:cNvSpPr>
          <p:nvPr/>
        </p:nvSpPr>
        <p:spPr bwMode="auto">
          <a:xfrm>
            <a:off x="6011863" y="3500438"/>
            <a:ext cx="1152525" cy="431800"/>
          </a:xfrm>
          <a:prstGeom prst="roundRect">
            <a:avLst>
              <a:gd name="adj" fmla="val 16667"/>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p:spPr>
        <p:txBody>
          <a:bodyPr wrap="none" anchor="ctr"/>
          <a:lstStyle/>
          <a:p>
            <a:pPr algn="ctr">
              <a:defRPr/>
            </a:pPr>
            <a:r>
              <a:rPr kumimoji="1" lang="zh-TW" altLang="en-US">
                <a:latin typeface="Arial" charset="0"/>
                <a:ea typeface="標楷體" pitchFamily="65" charset="-120"/>
              </a:rPr>
              <a:t>物料</a:t>
            </a:r>
          </a:p>
        </p:txBody>
      </p:sp>
      <p:sp>
        <p:nvSpPr>
          <p:cNvPr id="71687" name="AutoShape 7"/>
          <p:cNvSpPr>
            <a:spLocks noChangeArrowheads="1"/>
          </p:cNvSpPr>
          <p:nvPr/>
        </p:nvSpPr>
        <p:spPr bwMode="auto">
          <a:xfrm>
            <a:off x="6011863" y="4076700"/>
            <a:ext cx="1152525" cy="431800"/>
          </a:xfrm>
          <a:prstGeom prst="roundRect">
            <a:avLst>
              <a:gd name="adj" fmla="val 16667"/>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p:spPr>
        <p:txBody>
          <a:bodyPr wrap="none" anchor="ctr"/>
          <a:lstStyle/>
          <a:p>
            <a:pPr algn="ctr">
              <a:defRPr/>
            </a:pPr>
            <a:r>
              <a:rPr kumimoji="1" lang="zh-TW" altLang="en-US">
                <a:latin typeface="Arial" charset="0"/>
                <a:ea typeface="標楷體" pitchFamily="65" charset="-120"/>
              </a:rPr>
              <a:t>半成品</a:t>
            </a:r>
          </a:p>
        </p:txBody>
      </p:sp>
      <p:sp>
        <p:nvSpPr>
          <p:cNvPr id="71688" name="AutoShape 8"/>
          <p:cNvSpPr>
            <a:spLocks noChangeArrowheads="1"/>
          </p:cNvSpPr>
          <p:nvPr/>
        </p:nvSpPr>
        <p:spPr bwMode="auto">
          <a:xfrm>
            <a:off x="6011863" y="4652963"/>
            <a:ext cx="1152525" cy="431800"/>
          </a:xfrm>
          <a:prstGeom prst="roundRect">
            <a:avLst>
              <a:gd name="adj" fmla="val 16667"/>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p:spPr>
        <p:txBody>
          <a:bodyPr wrap="none" anchor="ctr"/>
          <a:lstStyle/>
          <a:p>
            <a:pPr algn="ctr">
              <a:defRPr/>
            </a:pPr>
            <a:r>
              <a:rPr kumimoji="1" lang="zh-TW" altLang="en-US">
                <a:latin typeface="Arial" charset="0"/>
                <a:ea typeface="標楷體" pitchFamily="65" charset="-120"/>
              </a:rPr>
              <a:t>製成品</a:t>
            </a:r>
          </a:p>
        </p:txBody>
      </p:sp>
      <p:sp>
        <p:nvSpPr>
          <p:cNvPr id="71689" name="AutoShape 9"/>
          <p:cNvSpPr>
            <a:spLocks noChangeArrowheads="1"/>
          </p:cNvSpPr>
          <p:nvPr/>
        </p:nvSpPr>
        <p:spPr bwMode="auto">
          <a:xfrm>
            <a:off x="6011863" y="5229225"/>
            <a:ext cx="1152525" cy="431800"/>
          </a:xfrm>
          <a:prstGeom prst="roundRect">
            <a:avLst>
              <a:gd name="adj" fmla="val 16667"/>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p:spPr>
        <p:txBody>
          <a:bodyPr wrap="none" anchor="ctr"/>
          <a:lstStyle/>
          <a:p>
            <a:pPr algn="ctr">
              <a:defRPr/>
            </a:pPr>
            <a:r>
              <a:rPr kumimoji="1" lang="zh-TW" altLang="en-US">
                <a:latin typeface="Arial" charset="0"/>
                <a:ea typeface="標楷體" pitchFamily="65" charset="-120"/>
              </a:rPr>
              <a:t>商品</a:t>
            </a:r>
          </a:p>
        </p:txBody>
      </p:sp>
      <p:sp>
        <p:nvSpPr>
          <p:cNvPr id="71690" name="Text Box 10"/>
          <p:cNvSpPr txBox="1">
            <a:spLocks noChangeArrowheads="1"/>
          </p:cNvSpPr>
          <p:nvPr/>
        </p:nvSpPr>
        <p:spPr bwMode="auto">
          <a:xfrm>
            <a:off x="1187450" y="3068638"/>
            <a:ext cx="647700" cy="2282825"/>
          </a:xfrm>
          <a:prstGeom prst="rect">
            <a:avLst/>
          </a:prstGeom>
          <a:noFill/>
          <a:ln w="9525">
            <a:noFill/>
            <a:miter lim="800000"/>
            <a:headEnd/>
            <a:tailEnd/>
          </a:ln>
          <a:effectLst/>
        </p:spPr>
        <p:txBody>
          <a:bodyPr>
            <a:spAutoFit/>
          </a:bodyPr>
          <a:lstStyle/>
          <a:p>
            <a:pPr>
              <a:spcBef>
                <a:spcPct val="50000"/>
              </a:spcBef>
              <a:defRPr/>
            </a:pPr>
            <a:r>
              <a:rPr kumimoji="1" lang="zh-TW" altLang="en-US" sz="2400">
                <a:solidFill>
                  <a:srgbClr val="CC0066"/>
                </a:solidFill>
                <a:effectLst>
                  <a:outerShdw blurRad="38100" dist="38100" dir="2700000" algn="tl">
                    <a:srgbClr val="C0C0C0"/>
                  </a:outerShdw>
                </a:effectLst>
                <a:latin typeface="Arial" charset="0"/>
                <a:ea typeface="標楷體" pitchFamily="65" charset="-120"/>
              </a:rPr>
              <a:t>成本會計人員</a:t>
            </a:r>
          </a:p>
        </p:txBody>
      </p:sp>
      <p:sp>
        <p:nvSpPr>
          <p:cNvPr id="71691" name="Line 11"/>
          <p:cNvSpPr>
            <a:spLocks noChangeShapeType="1"/>
          </p:cNvSpPr>
          <p:nvPr/>
        </p:nvSpPr>
        <p:spPr bwMode="auto">
          <a:xfrm>
            <a:off x="3635375" y="4221163"/>
            <a:ext cx="1800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1692" name="Line 12"/>
          <p:cNvSpPr>
            <a:spLocks noChangeShapeType="1"/>
          </p:cNvSpPr>
          <p:nvPr/>
        </p:nvSpPr>
        <p:spPr bwMode="auto">
          <a:xfrm>
            <a:off x="5435600" y="3140075"/>
            <a:ext cx="5762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1693" name="Line 13"/>
          <p:cNvSpPr>
            <a:spLocks noChangeShapeType="1"/>
          </p:cNvSpPr>
          <p:nvPr/>
        </p:nvSpPr>
        <p:spPr bwMode="auto">
          <a:xfrm>
            <a:off x="5435600" y="3716338"/>
            <a:ext cx="5762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1694" name="Line 14"/>
          <p:cNvSpPr>
            <a:spLocks noChangeShapeType="1"/>
          </p:cNvSpPr>
          <p:nvPr/>
        </p:nvSpPr>
        <p:spPr bwMode="auto">
          <a:xfrm>
            <a:off x="5435600" y="4292600"/>
            <a:ext cx="5762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1695" name="Line 15"/>
          <p:cNvSpPr>
            <a:spLocks noChangeShapeType="1"/>
          </p:cNvSpPr>
          <p:nvPr/>
        </p:nvSpPr>
        <p:spPr bwMode="auto">
          <a:xfrm>
            <a:off x="5435600" y="4868863"/>
            <a:ext cx="5762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1696" name="Line 16"/>
          <p:cNvSpPr>
            <a:spLocks noChangeShapeType="1"/>
          </p:cNvSpPr>
          <p:nvPr/>
        </p:nvSpPr>
        <p:spPr bwMode="auto">
          <a:xfrm>
            <a:off x="5435600" y="5445125"/>
            <a:ext cx="5762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1697" name="Line 17"/>
          <p:cNvSpPr>
            <a:spLocks noChangeShapeType="1"/>
          </p:cNvSpPr>
          <p:nvPr/>
        </p:nvSpPr>
        <p:spPr bwMode="auto">
          <a:xfrm>
            <a:off x="5435600" y="3140075"/>
            <a:ext cx="0" cy="23050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blinds(horizontal)">
                                      <p:cBhvr>
                                        <p:cTn id="7" dur="500"/>
                                        <p:tgtEl>
                                          <p:spTgt spid="71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1690"/>
                                        </p:tgtEl>
                                        <p:attrNameLst>
                                          <p:attrName>style.visibility</p:attrName>
                                        </p:attrNameLst>
                                      </p:cBhvr>
                                      <p:to>
                                        <p:strVal val="visible"/>
                                      </p:to>
                                    </p:set>
                                    <p:animEffect transition="in" filter="blinds(vertical)">
                                      <p:cBhvr>
                                        <p:cTn id="12" dur="500"/>
                                        <p:tgtEl>
                                          <p:spTgt spid="716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1684"/>
                                        </p:tgtEl>
                                        <p:attrNameLst>
                                          <p:attrName>style.visibility</p:attrName>
                                        </p:attrNameLst>
                                      </p:cBhvr>
                                      <p:to>
                                        <p:strVal val="visible"/>
                                      </p:to>
                                    </p:set>
                                    <p:animEffect transition="in" filter="blinds(vertical)">
                                      <p:cBhvr>
                                        <p:cTn id="17" dur="500"/>
                                        <p:tgtEl>
                                          <p:spTgt spid="71684"/>
                                        </p:tgtEl>
                                      </p:cBhvr>
                                    </p:animEffect>
                                  </p:childTnLst>
                                </p:cTn>
                              </p:par>
                            </p:childTnLst>
                          </p:cTn>
                        </p:par>
                        <p:par>
                          <p:cTn id="18" fill="hold" nodeType="afterGroup">
                            <p:stCondLst>
                              <p:cond delay="500"/>
                            </p:stCondLst>
                            <p:childTnLst>
                              <p:par>
                                <p:cTn id="19" presetID="3" presetClass="entr" presetSubtype="5" fill="hold" grpId="0" nodeType="afterEffect">
                                  <p:stCondLst>
                                    <p:cond delay="0"/>
                                  </p:stCondLst>
                                  <p:childTnLst>
                                    <p:set>
                                      <p:cBhvr>
                                        <p:cTn id="20" dur="1" fill="hold">
                                          <p:stCondLst>
                                            <p:cond delay="0"/>
                                          </p:stCondLst>
                                        </p:cTn>
                                        <p:tgtEl>
                                          <p:spTgt spid="71691"/>
                                        </p:tgtEl>
                                        <p:attrNameLst>
                                          <p:attrName>style.visibility</p:attrName>
                                        </p:attrNameLst>
                                      </p:cBhvr>
                                      <p:to>
                                        <p:strVal val="visible"/>
                                      </p:to>
                                    </p:set>
                                    <p:animEffect transition="in" filter="blinds(vertical)">
                                      <p:cBhvr>
                                        <p:cTn id="21" dur="500"/>
                                        <p:tgtEl>
                                          <p:spTgt spid="71691"/>
                                        </p:tgtEl>
                                      </p:cBhvr>
                                    </p:animEffect>
                                  </p:childTnLst>
                                </p:cTn>
                              </p:par>
                            </p:childTnLst>
                          </p:cTn>
                        </p:par>
                        <p:par>
                          <p:cTn id="22" fill="hold" nodeType="afterGroup">
                            <p:stCondLst>
                              <p:cond delay="1000"/>
                            </p:stCondLst>
                            <p:childTnLst>
                              <p:par>
                                <p:cTn id="23" presetID="3" presetClass="entr" presetSubtype="5" fill="hold" grpId="0" nodeType="afterEffect">
                                  <p:stCondLst>
                                    <p:cond delay="0"/>
                                  </p:stCondLst>
                                  <p:childTnLst>
                                    <p:set>
                                      <p:cBhvr>
                                        <p:cTn id="24" dur="1" fill="hold">
                                          <p:stCondLst>
                                            <p:cond delay="0"/>
                                          </p:stCondLst>
                                        </p:cTn>
                                        <p:tgtEl>
                                          <p:spTgt spid="71697"/>
                                        </p:tgtEl>
                                        <p:attrNameLst>
                                          <p:attrName>style.visibility</p:attrName>
                                        </p:attrNameLst>
                                      </p:cBhvr>
                                      <p:to>
                                        <p:strVal val="visible"/>
                                      </p:to>
                                    </p:set>
                                    <p:animEffect transition="in" filter="blinds(vertical)">
                                      <p:cBhvr>
                                        <p:cTn id="25" dur="500"/>
                                        <p:tgtEl>
                                          <p:spTgt spid="71697"/>
                                        </p:tgtEl>
                                      </p:cBhvr>
                                    </p:animEffect>
                                  </p:childTnLst>
                                </p:cTn>
                              </p:par>
                            </p:childTnLst>
                          </p:cTn>
                        </p:par>
                        <p:par>
                          <p:cTn id="26" fill="hold" nodeType="afterGroup">
                            <p:stCondLst>
                              <p:cond delay="1500"/>
                            </p:stCondLst>
                            <p:childTnLst>
                              <p:par>
                                <p:cTn id="27" presetID="3" presetClass="entr" presetSubtype="5" fill="hold" grpId="0" nodeType="afterEffect">
                                  <p:stCondLst>
                                    <p:cond delay="0"/>
                                  </p:stCondLst>
                                  <p:childTnLst>
                                    <p:set>
                                      <p:cBhvr>
                                        <p:cTn id="28" dur="1" fill="hold">
                                          <p:stCondLst>
                                            <p:cond delay="0"/>
                                          </p:stCondLst>
                                        </p:cTn>
                                        <p:tgtEl>
                                          <p:spTgt spid="71692"/>
                                        </p:tgtEl>
                                        <p:attrNameLst>
                                          <p:attrName>style.visibility</p:attrName>
                                        </p:attrNameLst>
                                      </p:cBhvr>
                                      <p:to>
                                        <p:strVal val="visible"/>
                                      </p:to>
                                    </p:set>
                                    <p:animEffect transition="in" filter="blinds(vertical)">
                                      <p:cBhvr>
                                        <p:cTn id="29" dur="500"/>
                                        <p:tgtEl>
                                          <p:spTgt spid="71692"/>
                                        </p:tgtEl>
                                      </p:cBhvr>
                                    </p:animEffect>
                                  </p:childTnLst>
                                </p:cTn>
                              </p:par>
                            </p:childTnLst>
                          </p:cTn>
                        </p:par>
                        <p:par>
                          <p:cTn id="30" fill="hold" nodeType="afterGroup">
                            <p:stCondLst>
                              <p:cond delay="2000"/>
                            </p:stCondLst>
                            <p:childTnLst>
                              <p:par>
                                <p:cTn id="31" presetID="3" presetClass="entr" presetSubtype="5" fill="hold" grpId="0" nodeType="afterEffect">
                                  <p:stCondLst>
                                    <p:cond delay="0"/>
                                  </p:stCondLst>
                                  <p:childTnLst>
                                    <p:set>
                                      <p:cBhvr>
                                        <p:cTn id="32" dur="1" fill="hold">
                                          <p:stCondLst>
                                            <p:cond delay="0"/>
                                          </p:stCondLst>
                                        </p:cTn>
                                        <p:tgtEl>
                                          <p:spTgt spid="71685"/>
                                        </p:tgtEl>
                                        <p:attrNameLst>
                                          <p:attrName>style.visibility</p:attrName>
                                        </p:attrNameLst>
                                      </p:cBhvr>
                                      <p:to>
                                        <p:strVal val="visible"/>
                                      </p:to>
                                    </p:set>
                                    <p:animEffect transition="in" filter="blinds(vertical)">
                                      <p:cBhvr>
                                        <p:cTn id="33" dur="500"/>
                                        <p:tgtEl>
                                          <p:spTgt spid="71685"/>
                                        </p:tgtEl>
                                      </p:cBhvr>
                                    </p:animEffect>
                                  </p:childTnLst>
                                </p:cTn>
                              </p:par>
                            </p:childTnLst>
                          </p:cTn>
                        </p:par>
                        <p:par>
                          <p:cTn id="34" fill="hold" nodeType="afterGroup">
                            <p:stCondLst>
                              <p:cond delay="2500"/>
                            </p:stCondLst>
                            <p:childTnLst>
                              <p:par>
                                <p:cTn id="35" presetID="3" presetClass="entr" presetSubtype="5" fill="hold" grpId="0" nodeType="afterEffect">
                                  <p:stCondLst>
                                    <p:cond delay="0"/>
                                  </p:stCondLst>
                                  <p:childTnLst>
                                    <p:set>
                                      <p:cBhvr>
                                        <p:cTn id="36" dur="1" fill="hold">
                                          <p:stCondLst>
                                            <p:cond delay="0"/>
                                          </p:stCondLst>
                                        </p:cTn>
                                        <p:tgtEl>
                                          <p:spTgt spid="71693"/>
                                        </p:tgtEl>
                                        <p:attrNameLst>
                                          <p:attrName>style.visibility</p:attrName>
                                        </p:attrNameLst>
                                      </p:cBhvr>
                                      <p:to>
                                        <p:strVal val="visible"/>
                                      </p:to>
                                    </p:set>
                                    <p:animEffect transition="in" filter="blinds(vertical)">
                                      <p:cBhvr>
                                        <p:cTn id="37" dur="500"/>
                                        <p:tgtEl>
                                          <p:spTgt spid="71693"/>
                                        </p:tgtEl>
                                      </p:cBhvr>
                                    </p:animEffect>
                                  </p:childTnLst>
                                </p:cTn>
                              </p:par>
                            </p:childTnLst>
                          </p:cTn>
                        </p:par>
                        <p:par>
                          <p:cTn id="38" fill="hold" nodeType="afterGroup">
                            <p:stCondLst>
                              <p:cond delay="3000"/>
                            </p:stCondLst>
                            <p:childTnLst>
                              <p:par>
                                <p:cTn id="39" presetID="3" presetClass="entr" presetSubtype="5" fill="hold" grpId="0" nodeType="afterEffect">
                                  <p:stCondLst>
                                    <p:cond delay="0"/>
                                  </p:stCondLst>
                                  <p:childTnLst>
                                    <p:set>
                                      <p:cBhvr>
                                        <p:cTn id="40" dur="1" fill="hold">
                                          <p:stCondLst>
                                            <p:cond delay="0"/>
                                          </p:stCondLst>
                                        </p:cTn>
                                        <p:tgtEl>
                                          <p:spTgt spid="71686"/>
                                        </p:tgtEl>
                                        <p:attrNameLst>
                                          <p:attrName>style.visibility</p:attrName>
                                        </p:attrNameLst>
                                      </p:cBhvr>
                                      <p:to>
                                        <p:strVal val="visible"/>
                                      </p:to>
                                    </p:set>
                                    <p:animEffect transition="in" filter="blinds(vertical)">
                                      <p:cBhvr>
                                        <p:cTn id="41" dur="500"/>
                                        <p:tgtEl>
                                          <p:spTgt spid="71686"/>
                                        </p:tgtEl>
                                      </p:cBhvr>
                                    </p:animEffect>
                                  </p:childTnLst>
                                </p:cTn>
                              </p:par>
                            </p:childTnLst>
                          </p:cTn>
                        </p:par>
                        <p:par>
                          <p:cTn id="42" fill="hold" nodeType="afterGroup">
                            <p:stCondLst>
                              <p:cond delay="3500"/>
                            </p:stCondLst>
                            <p:childTnLst>
                              <p:par>
                                <p:cTn id="43" presetID="3" presetClass="entr" presetSubtype="5" fill="hold" grpId="0" nodeType="afterEffect">
                                  <p:stCondLst>
                                    <p:cond delay="0"/>
                                  </p:stCondLst>
                                  <p:childTnLst>
                                    <p:set>
                                      <p:cBhvr>
                                        <p:cTn id="44" dur="1" fill="hold">
                                          <p:stCondLst>
                                            <p:cond delay="0"/>
                                          </p:stCondLst>
                                        </p:cTn>
                                        <p:tgtEl>
                                          <p:spTgt spid="71694"/>
                                        </p:tgtEl>
                                        <p:attrNameLst>
                                          <p:attrName>style.visibility</p:attrName>
                                        </p:attrNameLst>
                                      </p:cBhvr>
                                      <p:to>
                                        <p:strVal val="visible"/>
                                      </p:to>
                                    </p:set>
                                    <p:animEffect transition="in" filter="blinds(vertical)">
                                      <p:cBhvr>
                                        <p:cTn id="45" dur="500"/>
                                        <p:tgtEl>
                                          <p:spTgt spid="71694"/>
                                        </p:tgtEl>
                                      </p:cBhvr>
                                    </p:animEffect>
                                  </p:childTnLst>
                                </p:cTn>
                              </p:par>
                            </p:childTnLst>
                          </p:cTn>
                        </p:par>
                        <p:par>
                          <p:cTn id="46" fill="hold" nodeType="afterGroup">
                            <p:stCondLst>
                              <p:cond delay="4000"/>
                            </p:stCondLst>
                            <p:childTnLst>
                              <p:par>
                                <p:cTn id="47" presetID="3" presetClass="entr" presetSubtype="5" fill="hold" grpId="0" nodeType="afterEffect">
                                  <p:stCondLst>
                                    <p:cond delay="0"/>
                                  </p:stCondLst>
                                  <p:childTnLst>
                                    <p:set>
                                      <p:cBhvr>
                                        <p:cTn id="48" dur="1" fill="hold">
                                          <p:stCondLst>
                                            <p:cond delay="0"/>
                                          </p:stCondLst>
                                        </p:cTn>
                                        <p:tgtEl>
                                          <p:spTgt spid="71687"/>
                                        </p:tgtEl>
                                        <p:attrNameLst>
                                          <p:attrName>style.visibility</p:attrName>
                                        </p:attrNameLst>
                                      </p:cBhvr>
                                      <p:to>
                                        <p:strVal val="visible"/>
                                      </p:to>
                                    </p:set>
                                    <p:animEffect transition="in" filter="blinds(vertical)">
                                      <p:cBhvr>
                                        <p:cTn id="49" dur="500"/>
                                        <p:tgtEl>
                                          <p:spTgt spid="71687"/>
                                        </p:tgtEl>
                                      </p:cBhvr>
                                    </p:animEffect>
                                  </p:childTnLst>
                                </p:cTn>
                              </p:par>
                            </p:childTnLst>
                          </p:cTn>
                        </p:par>
                        <p:par>
                          <p:cTn id="50" fill="hold" nodeType="afterGroup">
                            <p:stCondLst>
                              <p:cond delay="4500"/>
                            </p:stCondLst>
                            <p:childTnLst>
                              <p:par>
                                <p:cTn id="51" presetID="3" presetClass="entr" presetSubtype="5" fill="hold" grpId="0" nodeType="afterEffect">
                                  <p:stCondLst>
                                    <p:cond delay="0"/>
                                  </p:stCondLst>
                                  <p:childTnLst>
                                    <p:set>
                                      <p:cBhvr>
                                        <p:cTn id="52" dur="1" fill="hold">
                                          <p:stCondLst>
                                            <p:cond delay="0"/>
                                          </p:stCondLst>
                                        </p:cTn>
                                        <p:tgtEl>
                                          <p:spTgt spid="71695"/>
                                        </p:tgtEl>
                                        <p:attrNameLst>
                                          <p:attrName>style.visibility</p:attrName>
                                        </p:attrNameLst>
                                      </p:cBhvr>
                                      <p:to>
                                        <p:strVal val="visible"/>
                                      </p:to>
                                    </p:set>
                                    <p:animEffect transition="in" filter="blinds(vertical)">
                                      <p:cBhvr>
                                        <p:cTn id="53" dur="500"/>
                                        <p:tgtEl>
                                          <p:spTgt spid="71695"/>
                                        </p:tgtEl>
                                      </p:cBhvr>
                                    </p:animEffect>
                                  </p:childTnLst>
                                </p:cTn>
                              </p:par>
                            </p:childTnLst>
                          </p:cTn>
                        </p:par>
                        <p:par>
                          <p:cTn id="54" fill="hold" nodeType="afterGroup">
                            <p:stCondLst>
                              <p:cond delay="5000"/>
                            </p:stCondLst>
                            <p:childTnLst>
                              <p:par>
                                <p:cTn id="55" presetID="3" presetClass="entr" presetSubtype="5" fill="hold" grpId="0" nodeType="afterEffect">
                                  <p:stCondLst>
                                    <p:cond delay="0"/>
                                  </p:stCondLst>
                                  <p:childTnLst>
                                    <p:set>
                                      <p:cBhvr>
                                        <p:cTn id="56" dur="1" fill="hold">
                                          <p:stCondLst>
                                            <p:cond delay="0"/>
                                          </p:stCondLst>
                                        </p:cTn>
                                        <p:tgtEl>
                                          <p:spTgt spid="71688"/>
                                        </p:tgtEl>
                                        <p:attrNameLst>
                                          <p:attrName>style.visibility</p:attrName>
                                        </p:attrNameLst>
                                      </p:cBhvr>
                                      <p:to>
                                        <p:strVal val="visible"/>
                                      </p:to>
                                    </p:set>
                                    <p:animEffect transition="in" filter="blinds(vertical)">
                                      <p:cBhvr>
                                        <p:cTn id="57" dur="500"/>
                                        <p:tgtEl>
                                          <p:spTgt spid="71688"/>
                                        </p:tgtEl>
                                      </p:cBhvr>
                                    </p:animEffect>
                                  </p:childTnLst>
                                </p:cTn>
                              </p:par>
                            </p:childTnLst>
                          </p:cTn>
                        </p:par>
                        <p:par>
                          <p:cTn id="58" fill="hold" nodeType="afterGroup">
                            <p:stCondLst>
                              <p:cond delay="5500"/>
                            </p:stCondLst>
                            <p:childTnLst>
                              <p:par>
                                <p:cTn id="59" presetID="3" presetClass="entr" presetSubtype="5" fill="hold" grpId="0" nodeType="afterEffect">
                                  <p:stCondLst>
                                    <p:cond delay="0"/>
                                  </p:stCondLst>
                                  <p:childTnLst>
                                    <p:set>
                                      <p:cBhvr>
                                        <p:cTn id="60" dur="1" fill="hold">
                                          <p:stCondLst>
                                            <p:cond delay="0"/>
                                          </p:stCondLst>
                                        </p:cTn>
                                        <p:tgtEl>
                                          <p:spTgt spid="71696"/>
                                        </p:tgtEl>
                                        <p:attrNameLst>
                                          <p:attrName>style.visibility</p:attrName>
                                        </p:attrNameLst>
                                      </p:cBhvr>
                                      <p:to>
                                        <p:strVal val="visible"/>
                                      </p:to>
                                    </p:set>
                                    <p:animEffect transition="in" filter="blinds(vertical)">
                                      <p:cBhvr>
                                        <p:cTn id="61" dur="500"/>
                                        <p:tgtEl>
                                          <p:spTgt spid="71696"/>
                                        </p:tgtEl>
                                      </p:cBhvr>
                                    </p:animEffect>
                                  </p:childTnLst>
                                </p:cTn>
                              </p:par>
                            </p:childTnLst>
                          </p:cTn>
                        </p:par>
                        <p:par>
                          <p:cTn id="62" fill="hold" nodeType="afterGroup">
                            <p:stCondLst>
                              <p:cond delay="6000"/>
                            </p:stCondLst>
                            <p:childTnLst>
                              <p:par>
                                <p:cTn id="63" presetID="3" presetClass="entr" presetSubtype="5" fill="hold" grpId="0" nodeType="afterEffect">
                                  <p:stCondLst>
                                    <p:cond delay="0"/>
                                  </p:stCondLst>
                                  <p:childTnLst>
                                    <p:set>
                                      <p:cBhvr>
                                        <p:cTn id="64" dur="1" fill="hold">
                                          <p:stCondLst>
                                            <p:cond delay="0"/>
                                          </p:stCondLst>
                                        </p:cTn>
                                        <p:tgtEl>
                                          <p:spTgt spid="71689"/>
                                        </p:tgtEl>
                                        <p:attrNameLst>
                                          <p:attrName>style.visibility</p:attrName>
                                        </p:attrNameLst>
                                      </p:cBhvr>
                                      <p:to>
                                        <p:strVal val="visible"/>
                                      </p:to>
                                    </p:set>
                                    <p:animEffect transition="in" filter="blinds(vertical)">
                                      <p:cBhvr>
                                        <p:cTn id="65" dur="500"/>
                                        <p:tgtEl>
                                          <p:spTgt spid="71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71684" grpId="0" animBg="1"/>
      <p:bldP spid="71685" grpId="0" animBg="1"/>
      <p:bldP spid="71686" grpId="0" animBg="1"/>
      <p:bldP spid="71687" grpId="0" animBg="1"/>
      <p:bldP spid="71688" grpId="0" animBg="1"/>
      <p:bldP spid="71689" grpId="0" animBg="1"/>
      <p:bldP spid="71690" grpId="0"/>
      <p:bldP spid="71691" grpId="0" animBg="1"/>
      <p:bldP spid="71692" grpId="0" animBg="1"/>
      <p:bldP spid="71693" grpId="0" animBg="1"/>
      <p:bldP spid="71694" grpId="0" animBg="1"/>
      <p:bldP spid="71695" grpId="0" animBg="1"/>
      <p:bldP spid="71696" grpId="0" animBg="1"/>
      <p:bldP spid="7169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5"/>
          <p:cNvSpPr>
            <a:spLocks noGrp="1"/>
          </p:cNvSpPr>
          <p:nvPr>
            <p:ph type="sldNum" sz="quarter" idx="10"/>
          </p:nvPr>
        </p:nvSpPr>
        <p:spPr/>
        <p:txBody>
          <a:bodyPr/>
          <a:lstStyle/>
          <a:p>
            <a:pPr>
              <a:defRPr/>
            </a:pPr>
            <a:fld id="{21FC1D4B-314F-4F53-A1C7-00F74ED3F038}" type="slidenum">
              <a:rPr lang="zh-TW" altLang="en-US"/>
              <a:pPr>
                <a:defRPr/>
              </a:pPr>
              <a:t>42</a:t>
            </a:fld>
            <a:endParaRPr lang="en-US" altLang="zh-TW"/>
          </a:p>
        </p:txBody>
      </p:sp>
      <p:sp>
        <p:nvSpPr>
          <p:cNvPr id="71682" name="Rectangle 2"/>
          <p:cNvSpPr>
            <a:spLocks noGrp="1"/>
          </p:cNvSpPr>
          <p:nvPr>
            <p:ph type="title" idx="4294967295"/>
          </p:nvPr>
        </p:nvSpPr>
        <p:spPr>
          <a:xfrm>
            <a:off x="468313" y="1341438"/>
            <a:ext cx="8229600" cy="1143000"/>
          </a:xfrm>
        </p:spPr>
        <p:txBody>
          <a:bodyPr/>
          <a:lstStyle/>
          <a:p>
            <a:r>
              <a:rPr lang="zh-TW" altLang="en-US" b="1" dirty="0" smtClean="0"/>
              <a:t>商品分類方式 </a:t>
            </a:r>
            <a:r>
              <a:rPr lang="en-US" altLang="zh-TW" b="1" i="1" dirty="0" smtClean="0"/>
              <a:t>(Cont.)</a:t>
            </a:r>
            <a:endParaRPr lang="zh-TW" altLang="en-US" b="1" i="1" dirty="0" smtClean="0"/>
          </a:p>
        </p:txBody>
      </p:sp>
      <p:sp>
        <p:nvSpPr>
          <p:cNvPr id="71684" name="Oval 4"/>
          <p:cNvSpPr>
            <a:spLocks noChangeArrowheads="1"/>
          </p:cNvSpPr>
          <p:nvPr/>
        </p:nvSpPr>
        <p:spPr bwMode="auto">
          <a:xfrm>
            <a:off x="2627313" y="3716338"/>
            <a:ext cx="1008062" cy="1008062"/>
          </a:xfrm>
          <a:prstGeom prst="ellipse">
            <a:avLst/>
          </a:prstGeom>
          <a:gradFill rotWithShape="1">
            <a:gsLst>
              <a:gs pos="0">
                <a:srgbClr val="FFCC66"/>
              </a:gs>
              <a:gs pos="50000">
                <a:schemeClr val="bg1"/>
              </a:gs>
              <a:gs pos="100000">
                <a:srgbClr val="FFCC66"/>
              </a:gs>
            </a:gsLst>
            <a:lin ang="5400000" scaled="1"/>
          </a:gradFill>
          <a:ln w="9525">
            <a:solidFill>
              <a:schemeClr val="tx1"/>
            </a:solidFill>
            <a:round/>
            <a:headEnd/>
            <a:tailEnd/>
          </a:ln>
        </p:spPr>
        <p:txBody>
          <a:bodyPr wrap="none" anchor="ctr"/>
          <a:lstStyle/>
          <a:p>
            <a:pPr algn="ctr">
              <a:defRPr/>
            </a:pPr>
            <a:r>
              <a:rPr kumimoji="1" lang="zh-TW" altLang="en-US">
                <a:latin typeface="Arial" charset="0"/>
                <a:ea typeface="標楷體" pitchFamily="65" charset="-120"/>
              </a:rPr>
              <a:t>料品</a:t>
            </a:r>
          </a:p>
        </p:txBody>
      </p:sp>
      <p:sp>
        <p:nvSpPr>
          <p:cNvPr id="71685" name="AutoShape 5"/>
          <p:cNvSpPr>
            <a:spLocks noChangeArrowheads="1"/>
          </p:cNvSpPr>
          <p:nvPr/>
        </p:nvSpPr>
        <p:spPr bwMode="auto">
          <a:xfrm>
            <a:off x="6011863" y="3213100"/>
            <a:ext cx="1368425" cy="431800"/>
          </a:xfrm>
          <a:prstGeom prst="roundRect">
            <a:avLst>
              <a:gd name="adj" fmla="val 16667"/>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p:spPr>
        <p:txBody>
          <a:bodyPr wrap="none" anchor="ctr"/>
          <a:lstStyle/>
          <a:p>
            <a:pPr algn="ctr">
              <a:defRPr/>
            </a:pPr>
            <a:r>
              <a:rPr kumimoji="1" lang="zh-TW" altLang="en-US">
                <a:latin typeface="Arial" charset="0"/>
                <a:ea typeface="標楷體" pitchFamily="65" charset="-120"/>
              </a:rPr>
              <a:t>數位相機</a:t>
            </a:r>
          </a:p>
        </p:txBody>
      </p:sp>
      <p:sp>
        <p:nvSpPr>
          <p:cNvPr id="71688" name="AutoShape 8"/>
          <p:cNvSpPr>
            <a:spLocks noChangeArrowheads="1"/>
          </p:cNvSpPr>
          <p:nvPr/>
        </p:nvSpPr>
        <p:spPr bwMode="auto">
          <a:xfrm>
            <a:off x="6011863" y="4868863"/>
            <a:ext cx="1368425" cy="431800"/>
          </a:xfrm>
          <a:prstGeom prst="roundRect">
            <a:avLst>
              <a:gd name="adj" fmla="val 16667"/>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p:spPr>
        <p:txBody>
          <a:bodyPr wrap="none" anchor="ctr"/>
          <a:lstStyle/>
          <a:p>
            <a:pPr algn="ctr">
              <a:defRPr/>
            </a:pPr>
            <a:r>
              <a:rPr kumimoji="1" lang="zh-TW" altLang="en-US">
                <a:latin typeface="Arial" charset="0"/>
                <a:ea typeface="標楷體" pitchFamily="65" charset="-120"/>
              </a:rPr>
              <a:t>單眼相機</a:t>
            </a:r>
          </a:p>
        </p:txBody>
      </p:sp>
      <p:sp>
        <p:nvSpPr>
          <p:cNvPr id="71690" name="Text Box 10"/>
          <p:cNvSpPr txBox="1">
            <a:spLocks noChangeArrowheads="1"/>
          </p:cNvSpPr>
          <p:nvPr/>
        </p:nvSpPr>
        <p:spPr bwMode="auto">
          <a:xfrm>
            <a:off x="1116013" y="3284538"/>
            <a:ext cx="647700" cy="1552575"/>
          </a:xfrm>
          <a:prstGeom prst="rect">
            <a:avLst/>
          </a:prstGeom>
          <a:noFill/>
          <a:ln w="9525">
            <a:noFill/>
            <a:miter lim="800000"/>
            <a:headEnd/>
            <a:tailEnd/>
          </a:ln>
          <a:effectLst/>
        </p:spPr>
        <p:txBody>
          <a:bodyPr>
            <a:spAutoFit/>
          </a:bodyPr>
          <a:lstStyle/>
          <a:p>
            <a:pPr>
              <a:spcBef>
                <a:spcPct val="50000"/>
              </a:spcBef>
              <a:defRPr/>
            </a:pPr>
            <a:r>
              <a:rPr kumimoji="1" lang="zh-TW" altLang="en-US" sz="2400">
                <a:solidFill>
                  <a:srgbClr val="CC0066"/>
                </a:solidFill>
                <a:effectLst>
                  <a:outerShdw blurRad="38100" dist="38100" dir="2700000" algn="tl">
                    <a:srgbClr val="C0C0C0"/>
                  </a:outerShdw>
                </a:effectLst>
                <a:latin typeface="Arial" charset="0"/>
                <a:ea typeface="標楷體" pitchFamily="65" charset="-120"/>
              </a:rPr>
              <a:t>業務人員</a:t>
            </a:r>
          </a:p>
        </p:txBody>
      </p:sp>
      <p:sp>
        <p:nvSpPr>
          <p:cNvPr id="71691" name="Line 11"/>
          <p:cNvSpPr>
            <a:spLocks noChangeShapeType="1"/>
          </p:cNvSpPr>
          <p:nvPr/>
        </p:nvSpPr>
        <p:spPr bwMode="auto">
          <a:xfrm>
            <a:off x="3635375" y="4221163"/>
            <a:ext cx="1800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1692" name="Line 12"/>
          <p:cNvSpPr>
            <a:spLocks noChangeShapeType="1"/>
          </p:cNvSpPr>
          <p:nvPr/>
        </p:nvSpPr>
        <p:spPr bwMode="auto">
          <a:xfrm>
            <a:off x="5435600" y="3429000"/>
            <a:ext cx="5762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1695" name="Line 15"/>
          <p:cNvSpPr>
            <a:spLocks noChangeShapeType="1"/>
          </p:cNvSpPr>
          <p:nvPr/>
        </p:nvSpPr>
        <p:spPr bwMode="auto">
          <a:xfrm>
            <a:off x="5435600" y="5084763"/>
            <a:ext cx="5762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1697" name="Line 17"/>
          <p:cNvSpPr>
            <a:spLocks noChangeShapeType="1"/>
          </p:cNvSpPr>
          <p:nvPr/>
        </p:nvSpPr>
        <p:spPr bwMode="auto">
          <a:xfrm>
            <a:off x="5435600" y="3429000"/>
            <a:ext cx="0" cy="165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blinds(horizontal)">
                                      <p:cBhvr>
                                        <p:cTn id="7" dur="500"/>
                                        <p:tgtEl>
                                          <p:spTgt spid="71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1690"/>
                                        </p:tgtEl>
                                        <p:attrNameLst>
                                          <p:attrName>style.visibility</p:attrName>
                                        </p:attrNameLst>
                                      </p:cBhvr>
                                      <p:to>
                                        <p:strVal val="visible"/>
                                      </p:to>
                                    </p:set>
                                    <p:animEffect transition="in" filter="blinds(vertical)">
                                      <p:cBhvr>
                                        <p:cTn id="12" dur="500"/>
                                        <p:tgtEl>
                                          <p:spTgt spid="716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1684"/>
                                        </p:tgtEl>
                                        <p:attrNameLst>
                                          <p:attrName>style.visibility</p:attrName>
                                        </p:attrNameLst>
                                      </p:cBhvr>
                                      <p:to>
                                        <p:strVal val="visible"/>
                                      </p:to>
                                    </p:set>
                                    <p:animEffect transition="in" filter="blinds(vertical)">
                                      <p:cBhvr>
                                        <p:cTn id="17" dur="500"/>
                                        <p:tgtEl>
                                          <p:spTgt spid="71684"/>
                                        </p:tgtEl>
                                      </p:cBhvr>
                                    </p:animEffect>
                                  </p:childTnLst>
                                </p:cTn>
                              </p:par>
                            </p:childTnLst>
                          </p:cTn>
                        </p:par>
                        <p:par>
                          <p:cTn id="18" fill="hold" nodeType="afterGroup">
                            <p:stCondLst>
                              <p:cond delay="500"/>
                            </p:stCondLst>
                            <p:childTnLst>
                              <p:par>
                                <p:cTn id="19" presetID="3" presetClass="entr" presetSubtype="5" fill="hold" grpId="0" nodeType="afterEffect">
                                  <p:stCondLst>
                                    <p:cond delay="0"/>
                                  </p:stCondLst>
                                  <p:childTnLst>
                                    <p:set>
                                      <p:cBhvr>
                                        <p:cTn id="20" dur="1" fill="hold">
                                          <p:stCondLst>
                                            <p:cond delay="0"/>
                                          </p:stCondLst>
                                        </p:cTn>
                                        <p:tgtEl>
                                          <p:spTgt spid="71691"/>
                                        </p:tgtEl>
                                        <p:attrNameLst>
                                          <p:attrName>style.visibility</p:attrName>
                                        </p:attrNameLst>
                                      </p:cBhvr>
                                      <p:to>
                                        <p:strVal val="visible"/>
                                      </p:to>
                                    </p:set>
                                    <p:animEffect transition="in" filter="blinds(vertical)">
                                      <p:cBhvr>
                                        <p:cTn id="21" dur="500"/>
                                        <p:tgtEl>
                                          <p:spTgt spid="71691"/>
                                        </p:tgtEl>
                                      </p:cBhvr>
                                    </p:animEffect>
                                  </p:childTnLst>
                                </p:cTn>
                              </p:par>
                            </p:childTnLst>
                          </p:cTn>
                        </p:par>
                        <p:par>
                          <p:cTn id="22" fill="hold" nodeType="afterGroup">
                            <p:stCondLst>
                              <p:cond delay="1000"/>
                            </p:stCondLst>
                            <p:childTnLst>
                              <p:par>
                                <p:cTn id="23" presetID="3" presetClass="entr" presetSubtype="5" fill="hold" grpId="0" nodeType="afterEffect">
                                  <p:stCondLst>
                                    <p:cond delay="0"/>
                                  </p:stCondLst>
                                  <p:childTnLst>
                                    <p:set>
                                      <p:cBhvr>
                                        <p:cTn id="24" dur="1" fill="hold">
                                          <p:stCondLst>
                                            <p:cond delay="0"/>
                                          </p:stCondLst>
                                        </p:cTn>
                                        <p:tgtEl>
                                          <p:spTgt spid="71697"/>
                                        </p:tgtEl>
                                        <p:attrNameLst>
                                          <p:attrName>style.visibility</p:attrName>
                                        </p:attrNameLst>
                                      </p:cBhvr>
                                      <p:to>
                                        <p:strVal val="visible"/>
                                      </p:to>
                                    </p:set>
                                    <p:animEffect transition="in" filter="blinds(vertical)">
                                      <p:cBhvr>
                                        <p:cTn id="25" dur="500"/>
                                        <p:tgtEl>
                                          <p:spTgt spid="71697"/>
                                        </p:tgtEl>
                                      </p:cBhvr>
                                    </p:animEffect>
                                  </p:childTnLst>
                                </p:cTn>
                              </p:par>
                            </p:childTnLst>
                          </p:cTn>
                        </p:par>
                        <p:par>
                          <p:cTn id="26" fill="hold" nodeType="afterGroup">
                            <p:stCondLst>
                              <p:cond delay="1500"/>
                            </p:stCondLst>
                            <p:childTnLst>
                              <p:par>
                                <p:cTn id="27" presetID="3" presetClass="entr" presetSubtype="5" fill="hold" grpId="0" nodeType="afterEffect">
                                  <p:stCondLst>
                                    <p:cond delay="0"/>
                                  </p:stCondLst>
                                  <p:childTnLst>
                                    <p:set>
                                      <p:cBhvr>
                                        <p:cTn id="28" dur="1" fill="hold">
                                          <p:stCondLst>
                                            <p:cond delay="0"/>
                                          </p:stCondLst>
                                        </p:cTn>
                                        <p:tgtEl>
                                          <p:spTgt spid="71692"/>
                                        </p:tgtEl>
                                        <p:attrNameLst>
                                          <p:attrName>style.visibility</p:attrName>
                                        </p:attrNameLst>
                                      </p:cBhvr>
                                      <p:to>
                                        <p:strVal val="visible"/>
                                      </p:to>
                                    </p:set>
                                    <p:animEffect transition="in" filter="blinds(vertical)">
                                      <p:cBhvr>
                                        <p:cTn id="29" dur="500"/>
                                        <p:tgtEl>
                                          <p:spTgt spid="71692"/>
                                        </p:tgtEl>
                                      </p:cBhvr>
                                    </p:animEffect>
                                  </p:childTnLst>
                                </p:cTn>
                              </p:par>
                            </p:childTnLst>
                          </p:cTn>
                        </p:par>
                        <p:par>
                          <p:cTn id="30" fill="hold" nodeType="afterGroup">
                            <p:stCondLst>
                              <p:cond delay="2000"/>
                            </p:stCondLst>
                            <p:childTnLst>
                              <p:par>
                                <p:cTn id="31" presetID="3" presetClass="entr" presetSubtype="5" fill="hold" grpId="0" nodeType="afterEffect">
                                  <p:stCondLst>
                                    <p:cond delay="0"/>
                                  </p:stCondLst>
                                  <p:childTnLst>
                                    <p:set>
                                      <p:cBhvr>
                                        <p:cTn id="32" dur="1" fill="hold">
                                          <p:stCondLst>
                                            <p:cond delay="0"/>
                                          </p:stCondLst>
                                        </p:cTn>
                                        <p:tgtEl>
                                          <p:spTgt spid="71685"/>
                                        </p:tgtEl>
                                        <p:attrNameLst>
                                          <p:attrName>style.visibility</p:attrName>
                                        </p:attrNameLst>
                                      </p:cBhvr>
                                      <p:to>
                                        <p:strVal val="visible"/>
                                      </p:to>
                                    </p:set>
                                    <p:animEffect transition="in" filter="blinds(vertical)">
                                      <p:cBhvr>
                                        <p:cTn id="33" dur="500"/>
                                        <p:tgtEl>
                                          <p:spTgt spid="71685"/>
                                        </p:tgtEl>
                                      </p:cBhvr>
                                    </p:animEffect>
                                  </p:childTnLst>
                                </p:cTn>
                              </p:par>
                            </p:childTnLst>
                          </p:cTn>
                        </p:par>
                        <p:par>
                          <p:cTn id="34" fill="hold" nodeType="afterGroup">
                            <p:stCondLst>
                              <p:cond delay="2500"/>
                            </p:stCondLst>
                            <p:childTnLst>
                              <p:par>
                                <p:cTn id="35" presetID="3" presetClass="entr" presetSubtype="5" fill="hold" grpId="0" nodeType="afterEffect">
                                  <p:stCondLst>
                                    <p:cond delay="0"/>
                                  </p:stCondLst>
                                  <p:childTnLst>
                                    <p:set>
                                      <p:cBhvr>
                                        <p:cTn id="36" dur="1" fill="hold">
                                          <p:stCondLst>
                                            <p:cond delay="0"/>
                                          </p:stCondLst>
                                        </p:cTn>
                                        <p:tgtEl>
                                          <p:spTgt spid="71695"/>
                                        </p:tgtEl>
                                        <p:attrNameLst>
                                          <p:attrName>style.visibility</p:attrName>
                                        </p:attrNameLst>
                                      </p:cBhvr>
                                      <p:to>
                                        <p:strVal val="visible"/>
                                      </p:to>
                                    </p:set>
                                    <p:animEffect transition="in" filter="blinds(vertical)">
                                      <p:cBhvr>
                                        <p:cTn id="37" dur="500"/>
                                        <p:tgtEl>
                                          <p:spTgt spid="71695"/>
                                        </p:tgtEl>
                                      </p:cBhvr>
                                    </p:animEffect>
                                  </p:childTnLst>
                                </p:cTn>
                              </p:par>
                            </p:childTnLst>
                          </p:cTn>
                        </p:par>
                        <p:par>
                          <p:cTn id="38" fill="hold" nodeType="afterGroup">
                            <p:stCondLst>
                              <p:cond delay="3000"/>
                            </p:stCondLst>
                            <p:childTnLst>
                              <p:par>
                                <p:cTn id="39" presetID="3" presetClass="entr" presetSubtype="5" fill="hold" grpId="0" nodeType="afterEffect">
                                  <p:stCondLst>
                                    <p:cond delay="0"/>
                                  </p:stCondLst>
                                  <p:childTnLst>
                                    <p:set>
                                      <p:cBhvr>
                                        <p:cTn id="40" dur="1" fill="hold">
                                          <p:stCondLst>
                                            <p:cond delay="0"/>
                                          </p:stCondLst>
                                        </p:cTn>
                                        <p:tgtEl>
                                          <p:spTgt spid="71688"/>
                                        </p:tgtEl>
                                        <p:attrNameLst>
                                          <p:attrName>style.visibility</p:attrName>
                                        </p:attrNameLst>
                                      </p:cBhvr>
                                      <p:to>
                                        <p:strVal val="visible"/>
                                      </p:to>
                                    </p:set>
                                    <p:animEffect transition="in" filter="blinds(vertical)">
                                      <p:cBhvr>
                                        <p:cTn id="41"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71684" grpId="0" animBg="1"/>
      <p:bldP spid="71685" grpId="0" animBg="1"/>
      <p:bldP spid="71688" grpId="0" animBg="1"/>
      <p:bldP spid="71690" grpId="0"/>
      <p:bldP spid="71691" grpId="0" animBg="1"/>
      <p:bldP spid="71692" grpId="0" animBg="1"/>
      <p:bldP spid="71695" grpId="0" animBg="1"/>
      <p:bldP spid="7169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1"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43608" y="2348880"/>
            <a:ext cx="6924046" cy="450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投影片編號版面配置區 5"/>
          <p:cNvSpPr>
            <a:spLocks noGrp="1"/>
          </p:cNvSpPr>
          <p:nvPr>
            <p:ph type="sldNum" sz="quarter" idx="10"/>
          </p:nvPr>
        </p:nvSpPr>
        <p:spPr/>
        <p:txBody>
          <a:bodyPr/>
          <a:lstStyle/>
          <a:p>
            <a:pPr>
              <a:defRPr/>
            </a:pPr>
            <a:fld id="{9E2F11E9-78F3-4E9F-BE08-275ADA48F610}" type="slidenum">
              <a:rPr lang="zh-TW" altLang="en-US"/>
              <a:pPr>
                <a:defRPr/>
              </a:pPr>
              <a:t>43</a:t>
            </a:fld>
            <a:endParaRPr lang="en-US" altLang="zh-TW"/>
          </a:p>
        </p:txBody>
      </p:sp>
      <p:sp>
        <p:nvSpPr>
          <p:cNvPr id="72706" name="Rectangle 2"/>
          <p:cNvSpPr>
            <a:spLocks noGrp="1"/>
          </p:cNvSpPr>
          <p:nvPr>
            <p:ph type="title" idx="4294967295"/>
          </p:nvPr>
        </p:nvSpPr>
        <p:spPr>
          <a:xfrm>
            <a:off x="395288" y="1341438"/>
            <a:ext cx="8229600" cy="1143000"/>
          </a:xfrm>
        </p:spPr>
        <p:txBody>
          <a:bodyPr/>
          <a:lstStyle/>
          <a:p>
            <a:pPr>
              <a:defRPr/>
            </a:pPr>
            <a:r>
              <a:rPr lang="zh-TW" altLang="en-US" dirty="0" smtClean="0">
                <a:effectLst>
                  <a:outerShdw blurRad="38100" dist="38100" dir="2700000" algn="tl">
                    <a:srgbClr val="000000">
                      <a:alpha val="43137"/>
                    </a:srgbClr>
                  </a:outerShdw>
                </a:effectLst>
              </a:rPr>
              <a:t>商品分類方式 </a:t>
            </a:r>
            <a:r>
              <a:rPr lang="en-US" altLang="zh-TW" b="1" i="1" dirty="0" smtClean="0">
                <a:effectLst>
                  <a:outerShdw blurRad="38100" dist="38100" dir="2700000" algn="tl">
                    <a:srgbClr val="C0C0C0"/>
                  </a:outerShdw>
                </a:effectLst>
              </a:rPr>
              <a:t>(Cont.)</a:t>
            </a:r>
            <a:endParaRPr lang="zh-TW" altLang="en-US" b="1" i="1" dirty="0" smtClean="0">
              <a:effectLst>
                <a:outerShdw blurRad="38100" dist="38100" dir="2700000" algn="tl">
                  <a:srgbClr val="C0C0C0"/>
                </a:outerShdw>
              </a:effectLst>
            </a:endParaRPr>
          </a:p>
        </p:txBody>
      </p:sp>
      <p:sp>
        <p:nvSpPr>
          <p:cNvPr id="72722" name="AutoShape 18"/>
          <p:cNvSpPr>
            <a:spLocks noChangeArrowheads="1"/>
          </p:cNvSpPr>
          <p:nvPr/>
        </p:nvSpPr>
        <p:spPr bwMode="auto">
          <a:xfrm>
            <a:off x="2447702" y="4437112"/>
            <a:ext cx="4932610" cy="576262"/>
          </a:xfrm>
          <a:prstGeom prst="roundRect">
            <a:avLst>
              <a:gd name="adj" fmla="val 16667"/>
            </a:avLst>
          </a:prstGeom>
          <a:gradFill rotWithShape="1">
            <a:gsLst>
              <a:gs pos="0">
                <a:srgbClr val="FF99FF"/>
              </a:gs>
              <a:gs pos="50000">
                <a:schemeClr val="bg1"/>
              </a:gs>
              <a:gs pos="100000">
                <a:srgbClr val="FF99FF"/>
              </a:gs>
            </a:gsLst>
            <a:lin ang="5400000" scaled="1"/>
          </a:gradFill>
          <a:ln w="9525">
            <a:solidFill>
              <a:schemeClr val="tx1"/>
            </a:solidFill>
            <a:round/>
            <a:headEnd/>
            <a:tailEnd/>
          </a:ln>
          <a:effectLst>
            <a:outerShdw dist="107763" dir="2700000" algn="ctr" rotWithShape="0">
              <a:schemeClr val="bg2">
                <a:alpha val="50000"/>
              </a:schemeClr>
            </a:outerShdw>
          </a:effectLst>
        </p:spPr>
        <p:txBody>
          <a:bodyPr lIns="54000" rIns="54000" anchor="ctr"/>
          <a:lstStyle/>
          <a:p>
            <a:pPr>
              <a:defRPr/>
            </a:pPr>
            <a:r>
              <a:rPr kumimoji="1" lang="zh-TW" altLang="en-US" dirty="0" smtClean="0">
                <a:effectLst>
                  <a:outerShdw blurRad="38100" dist="38100" dir="2700000" algn="tl">
                    <a:srgbClr val="FFFFFF"/>
                  </a:outerShdw>
                </a:effectLst>
                <a:ea typeface="標楷體" pitchFamily="65" charset="-120"/>
              </a:rPr>
              <a:t>分類方式名稱從</a:t>
            </a:r>
            <a:r>
              <a:rPr kumimoji="1" lang="zh-TW" altLang="en-US" dirty="0">
                <a:effectLst>
                  <a:outerShdw blurRad="38100" dist="38100" dir="2700000" algn="tl">
                    <a:srgbClr val="FFFFFF"/>
                  </a:outerShdw>
                </a:effectLst>
                <a:latin typeface="Arial" charset="0"/>
                <a:ea typeface="標楷體" pitchFamily="65" charset="-120"/>
              </a:rPr>
              <a:t>「</a:t>
            </a:r>
            <a:r>
              <a:rPr kumimoji="1" lang="zh-TW" altLang="en-US" dirty="0">
                <a:solidFill>
                  <a:srgbClr val="0000FF"/>
                </a:solidFill>
                <a:latin typeface="Arial" charset="0"/>
                <a:ea typeface="標楷體" pitchFamily="65" charset="-120"/>
              </a:rPr>
              <a:t>進銷存參數設定作業</a:t>
            </a:r>
            <a:r>
              <a:rPr kumimoji="1" lang="zh-TW" altLang="en-US" dirty="0">
                <a:effectLst>
                  <a:outerShdw blurRad="38100" dist="38100" dir="2700000" algn="tl">
                    <a:srgbClr val="FFFFFF"/>
                  </a:outerShdw>
                </a:effectLst>
                <a:latin typeface="Arial" charset="0"/>
                <a:ea typeface="標楷體" pitchFamily="65" charset="-120"/>
              </a:rPr>
              <a:t>」而來</a:t>
            </a:r>
          </a:p>
        </p:txBody>
      </p:sp>
      <p:sp>
        <p:nvSpPr>
          <p:cNvPr id="72709" name="AutoShape 5"/>
          <p:cNvSpPr>
            <a:spLocks noChangeArrowheads="1"/>
          </p:cNvSpPr>
          <p:nvPr/>
        </p:nvSpPr>
        <p:spPr bwMode="auto">
          <a:xfrm>
            <a:off x="4644008" y="2391122"/>
            <a:ext cx="3323646" cy="792162"/>
          </a:xfrm>
          <a:prstGeom prst="wedgeRoundRectCallout">
            <a:avLst>
              <a:gd name="adj1" fmla="val -62842"/>
              <a:gd name="adj2" fmla="val -39578"/>
              <a:gd name="adj3" fmla="val 16667"/>
            </a:avLst>
          </a:prstGeom>
          <a:gradFill rotWithShape="1">
            <a:gsLst>
              <a:gs pos="0">
                <a:srgbClr val="FFCC99"/>
              </a:gs>
              <a:gs pos="50000">
                <a:schemeClr val="bg1"/>
              </a:gs>
              <a:gs pos="100000">
                <a:srgbClr val="FFCC99"/>
              </a:gs>
            </a:gsLst>
            <a:lin ang="5400000" scaled="1"/>
          </a:gradFill>
          <a:ln w="9525">
            <a:solidFill>
              <a:schemeClr val="tx1"/>
            </a:solidFill>
            <a:miter lim="800000"/>
            <a:headEnd/>
            <a:tailEnd/>
          </a:ln>
          <a:effectLst/>
        </p:spPr>
        <p:txBody>
          <a:bodyPr anchor="ctr" anchorCtr="1"/>
          <a:lstStyle/>
          <a:p>
            <a:pPr>
              <a:defRPr/>
            </a:pPr>
            <a:r>
              <a:rPr lang="zh-TW" altLang="en-US" dirty="0">
                <a:ea typeface="標楷體" pitchFamily="65" charset="-120"/>
              </a:rPr>
              <a:t>因職能看的角度不同，因此需再細分</a:t>
            </a:r>
          </a:p>
        </p:txBody>
      </p:sp>
      <p:sp>
        <p:nvSpPr>
          <p:cNvPr id="8" name="Rectangle 5"/>
          <p:cNvSpPr>
            <a:spLocks noChangeArrowheads="1"/>
          </p:cNvSpPr>
          <p:nvPr/>
        </p:nvSpPr>
        <p:spPr bwMode="auto">
          <a:xfrm>
            <a:off x="2759708" y="3464000"/>
            <a:ext cx="1884300" cy="90110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dissolve">
                                      <p:cBhvr>
                                        <p:cTn id="7" dur="500"/>
                                        <p:tgtEl>
                                          <p:spTgt spid="7270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19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2709"/>
                                        </p:tgtEl>
                                        <p:attrNameLst>
                                          <p:attrName>style.visibility</p:attrName>
                                        </p:attrNameLst>
                                      </p:cBhvr>
                                      <p:to>
                                        <p:strVal val="visible"/>
                                      </p:to>
                                    </p:set>
                                    <p:animEffect transition="in" filter="blinds(horizontal)">
                                      <p:cBhvr>
                                        <p:cTn id="15" dur="500"/>
                                        <p:tgtEl>
                                          <p:spTgt spid="7270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xit" presetSubtype="16" fill="hold" grpId="1" nodeType="clickEffect">
                                  <p:stCondLst>
                                    <p:cond delay="0"/>
                                  </p:stCondLst>
                                  <p:childTnLst>
                                    <p:animEffect transition="out" filter="box(in)">
                                      <p:cBhvr>
                                        <p:cTn id="19" dur="500"/>
                                        <p:tgtEl>
                                          <p:spTgt spid="72709"/>
                                        </p:tgtEl>
                                      </p:cBhvr>
                                    </p:animEffect>
                                    <p:set>
                                      <p:cBhvr>
                                        <p:cTn id="20" dur="1" fill="hold">
                                          <p:stCondLst>
                                            <p:cond delay="499"/>
                                          </p:stCondLst>
                                        </p:cTn>
                                        <p:tgtEl>
                                          <p:spTgt spid="72709"/>
                                        </p:tgtEl>
                                        <p:attrNameLst>
                                          <p:attrName>style.visibility</p:attrName>
                                        </p:attrNameLst>
                                      </p:cBhvr>
                                      <p:to>
                                        <p:strVal val="hidden"/>
                                      </p:to>
                                    </p:set>
                                  </p:childTnLst>
                                </p:cTn>
                              </p:par>
                            </p:childTnLst>
                          </p:cTn>
                        </p:par>
                        <p:par>
                          <p:cTn id="21" fill="hold" nodeType="afterGroup">
                            <p:stCondLst>
                              <p:cond delay="500"/>
                            </p:stCondLst>
                            <p:childTnLst>
                              <p:par>
                                <p:cTn id="22" presetID="5" presetClass="entr" presetSubtype="5"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heckerboard(down)">
                                      <p:cBhvr>
                                        <p:cTn id="24" dur="500"/>
                                        <p:tgtEl>
                                          <p:spTgt spid="8"/>
                                        </p:tgtEl>
                                      </p:cBhvr>
                                    </p:animEffect>
                                  </p:childTnLst>
                                </p:cTn>
                              </p:par>
                            </p:childTnLst>
                          </p:cTn>
                        </p:par>
                        <p:par>
                          <p:cTn id="25" fill="hold">
                            <p:stCondLst>
                              <p:cond delay="1000"/>
                            </p:stCondLst>
                            <p:childTnLst>
                              <p:par>
                                <p:cTn id="26" presetID="5" presetClass="entr" presetSubtype="10" fill="hold" grpId="0" nodeType="afterEffect">
                                  <p:stCondLst>
                                    <p:cond delay="0"/>
                                  </p:stCondLst>
                                  <p:childTnLst>
                                    <p:set>
                                      <p:cBhvr>
                                        <p:cTn id="27" dur="1" fill="hold">
                                          <p:stCondLst>
                                            <p:cond delay="0"/>
                                          </p:stCondLst>
                                        </p:cTn>
                                        <p:tgtEl>
                                          <p:spTgt spid="72722"/>
                                        </p:tgtEl>
                                        <p:attrNameLst>
                                          <p:attrName>style.visibility</p:attrName>
                                        </p:attrNameLst>
                                      </p:cBhvr>
                                      <p:to>
                                        <p:strVal val="visible"/>
                                      </p:to>
                                    </p:set>
                                    <p:animEffect transition="in" filter="checkerboard(across)">
                                      <p:cBhvr>
                                        <p:cTn id="28" dur="500"/>
                                        <p:tgtEl>
                                          <p:spTgt spid="72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P spid="72722" grpId="0" animBg="1"/>
      <p:bldP spid="72709" grpId="0" animBg="1"/>
      <p:bldP spid="72709" grpId="1"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7"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43608" y="2443162"/>
            <a:ext cx="6696744" cy="439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投影片編號版面配置區 5"/>
          <p:cNvSpPr>
            <a:spLocks noGrp="1"/>
          </p:cNvSpPr>
          <p:nvPr>
            <p:ph type="sldNum" sz="quarter" idx="10"/>
          </p:nvPr>
        </p:nvSpPr>
        <p:spPr/>
        <p:txBody>
          <a:bodyPr/>
          <a:lstStyle/>
          <a:p>
            <a:pPr>
              <a:defRPr/>
            </a:pPr>
            <a:fld id="{B72AB022-DFDD-4A91-A82D-084670D531A7}" type="slidenum">
              <a:rPr lang="zh-TW" altLang="en-US"/>
              <a:pPr>
                <a:defRPr/>
              </a:pPr>
              <a:t>44</a:t>
            </a:fld>
            <a:endParaRPr lang="en-US" altLang="zh-TW"/>
          </a:p>
        </p:txBody>
      </p:sp>
      <p:sp>
        <p:nvSpPr>
          <p:cNvPr id="22531" name="Rectangle 5"/>
          <p:cNvSpPr>
            <a:spLocks noChangeArrowheads="1"/>
          </p:cNvSpPr>
          <p:nvPr/>
        </p:nvSpPr>
        <p:spPr bwMode="auto">
          <a:xfrm>
            <a:off x="1115616" y="3717032"/>
            <a:ext cx="6264696" cy="92208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73734" name="Rectangle 6"/>
          <p:cNvSpPr>
            <a:spLocks/>
          </p:cNvSpPr>
          <p:nvPr/>
        </p:nvSpPr>
        <p:spPr bwMode="auto">
          <a:xfrm>
            <a:off x="395288" y="1341438"/>
            <a:ext cx="8229600" cy="1143000"/>
          </a:xfrm>
          <a:prstGeom prst="rect">
            <a:avLst/>
          </a:prstGeom>
          <a:noFill/>
          <a:ln w="9525">
            <a:noFill/>
            <a:miter lim="800000"/>
            <a:headEnd/>
            <a:tailEnd/>
          </a:ln>
        </p:spPr>
        <p:txBody>
          <a:bodyPr anchor="ctr"/>
          <a:lstStyle/>
          <a:p>
            <a:pPr algn="ctr" eaLnBrk="0" hangingPunct="0">
              <a:defRPr/>
            </a:pPr>
            <a:r>
              <a:rPr lang="zh-TW" altLang="en-US" sz="3600" b="0"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rPr>
              <a:t>商品分類方式 </a:t>
            </a:r>
            <a:r>
              <a:rPr lang="en-US" altLang="zh-TW" sz="3600" i="1"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rPr>
              <a:t>(Cont.)</a:t>
            </a:r>
            <a:endParaRPr lang="zh-TW" altLang="en-US" sz="3600" i="1"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endParaRPr>
          </a:p>
        </p:txBody>
      </p:sp>
      <p:sp>
        <p:nvSpPr>
          <p:cNvPr id="2" name="Rectangle 5"/>
          <p:cNvSpPr>
            <a:spLocks noChangeArrowheads="1"/>
          </p:cNvSpPr>
          <p:nvPr/>
        </p:nvSpPr>
        <p:spPr bwMode="auto">
          <a:xfrm>
            <a:off x="1115616" y="5877272"/>
            <a:ext cx="6264696" cy="4333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4" name="Rectangle 5"/>
          <p:cNvSpPr>
            <a:spLocks noChangeArrowheads="1"/>
          </p:cNvSpPr>
          <p:nvPr/>
        </p:nvSpPr>
        <p:spPr bwMode="auto">
          <a:xfrm>
            <a:off x="1786037" y="3284538"/>
            <a:ext cx="936625"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3734"/>
                                        </p:tgtEl>
                                        <p:attrNameLst>
                                          <p:attrName>style.visibility</p:attrName>
                                        </p:attrNameLst>
                                      </p:cBhvr>
                                      <p:to>
                                        <p:strVal val="visible"/>
                                      </p:to>
                                    </p:set>
                                    <p:animEffect transition="in" filter="blinds(horizontal)">
                                      <p:cBhvr>
                                        <p:cTn id="7" dur="500"/>
                                        <p:tgtEl>
                                          <p:spTgt spid="73734"/>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down)">
                                      <p:cBhvr>
                                        <p:cTn id="11" dur="500"/>
                                        <p:tgtEl>
                                          <p:spTgt spid="43017"/>
                                        </p:tgtEl>
                                      </p:cBhvr>
                                    </p:animEffect>
                                  </p:childTnLst>
                                </p:cTn>
                              </p:par>
                            </p:childTnLst>
                          </p:cTn>
                        </p:par>
                        <p:par>
                          <p:cTn id="12" fill="hold">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xit" presetSubtype="16" fill="hold" grpId="1" nodeType="clickEffect">
                                  <p:stCondLst>
                                    <p:cond delay="0"/>
                                  </p:stCondLst>
                                  <p:childTnLst>
                                    <p:animEffect transition="out" filter="box(in)">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par>
                          <p:cTn id="21" fill="hold" nodeType="afterGroup">
                            <p:stCondLst>
                              <p:cond delay="500"/>
                            </p:stCondLst>
                            <p:childTnLst>
                              <p:par>
                                <p:cTn id="22" presetID="5" presetClass="entr" presetSubtype="5" fill="hold" grpId="0" nodeType="afterEffect">
                                  <p:stCondLst>
                                    <p:cond delay="0"/>
                                  </p:stCondLst>
                                  <p:childTnLst>
                                    <p:set>
                                      <p:cBhvr>
                                        <p:cTn id="23" dur="1" fill="hold">
                                          <p:stCondLst>
                                            <p:cond delay="0"/>
                                          </p:stCondLst>
                                        </p:cTn>
                                        <p:tgtEl>
                                          <p:spTgt spid="22531"/>
                                        </p:tgtEl>
                                        <p:attrNameLst>
                                          <p:attrName>style.visibility</p:attrName>
                                        </p:attrNameLst>
                                      </p:cBhvr>
                                      <p:to>
                                        <p:strVal val="visible"/>
                                      </p:to>
                                    </p:set>
                                    <p:animEffect transition="in" filter="checkerboard(down)">
                                      <p:cBhvr>
                                        <p:cTn id="24" dur="500"/>
                                        <p:tgtEl>
                                          <p:spTgt spid="2253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xit" presetSubtype="10" fill="hold" grpId="1" nodeType="clickEffect">
                                  <p:stCondLst>
                                    <p:cond delay="0"/>
                                  </p:stCondLst>
                                  <p:childTnLst>
                                    <p:animEffect transition="out" filter="blinds(horizontal)">
                                      <p:cBhvr>
                                        <p:cTn id="28" dur="500"/>
                                        <p:tgtEl>
                                          <p:spTgt spid="22531"/>
                                        </p:tgtEl>
                                      </p:cBhvr>
                                    </p:animEffect>
                                    <p:set>
                                      <p:cBhvr>
                                        <p:cTn id="29" dur="1" fill="hold">
                                          <p:stCondLst>
                                            <p:cond delay="499"/>
                                          </p:stCondLst>
                                        </p:cTn>
                                        <p:tgtEl>
                                          <p:spTgt spid="22531"/>
                                        </p:tgtEl>
                                        <p:attrNameLst>
                                          <p:attrName>style.visibility</p:attrName>
                                        </p:attrNameLst>
                                      </p:cBhvr>
                                      <p:to>
                                        <p:strVal val="hidden"/>
                                      </p:to>
                                    </p:set>
                                  </p:childTnLst>
                                </p:cTn>
                              </p:par>
                            </p:childTnLst>
                          </p:cTn>
                        </p:par>
                        <p:par>
                          <p:cTn id="30" fill="hold" nodeType="afterGroup">
                            <p:stCondLst>
                              <p:cond delay="500"/>
                            </p:stCondLst>
                            <p:childTnLst>
                              <p:par>
                                <p:cTn id="31" presetID="5" presetClass="entr" presetSubtype="5"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checkerboard(down)">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22531" grpId="1" animBg="1"/>
      <p:bldP spid="73734" grpId="0"/>
      <p:bldP spid="2" grpId="0" animBg="1"/>
      <p:bldP spid="4" grpId="0" animBg="1"/>
      <p:bldP spid="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457200" y="2643189"/>
            <a:ext cx="8229600" cy="1001836"/>
          </a:xfrm>
        </p:spPr>
        <p:txBody>
          <a:bodyPr/>
          <a:lstStyle/>
          <a:p>
            <a:r>
              <a:rPr lang="zh-TW" altLang="en-US" dirty="0" smtClean="0">
                <a:solidFill>
                  <a:schemeClr val="tx1"/>
                </a:solidFill>
              </a:rPr>
              <a:t>以業務角度新增一種品號類別</a:t>
            </a:r>
            <a:r>
              <a:rPr lang="en-US" altLang="zh-TW" dirty="0" smtClean="0">
                <a:solidFill>
                  <a:schemeClr val="tx1"/>
                </a:solidFill>
              </a:rPr>
              <a:t>『</a:t>
            </a:r>
            <a:r>
              <a:rPr lang="en-US" altLang="zh-TW" u="sng" dirty="0" smtClean="0">
                <a:solidFill>
                  <a:srgbClr val="FF0000"/>
                </a:solidFill>
              </a:rPr>
              <a:t>03</a:t>
            </a:r>
            <a:r>
              <a:rPr lang="zh-TW" altLang="en-US" u="sng" dirty="0" smtClean="0">
                <a:solidFill>
                  <a:srgbClr val="FF0000"/>
                </a:solidFill>
              </a:rPr>
              <a:t> 數位相機配件</a:t>
            </a:r>
            <a:r>
              <a:rPr lang="en-US" altLang="zh-TW" dirty="0" smtClean="0">
                <a:solidFill>
                  <a:schemeClr val="tx1"/>
                </a:solidFill>
              </a:rPr>
              <a:t>』</a:t>
            </a:r>
            <a:r>
              <a:rPr lang="zh-TW" altLang="en-US" dirty="0" smtClean="0">
                <a:solidFill>
                  <a:schemeClr val="tx1"/>
                </a:solidFill>
              </a:rPr>
              <a:t>，作為後續銷售統計用</a:t>
            </a:r>
            <a:endParaRPr lang="zh-TW" altLang="en-US" dirty="0">
              <a:solidFill>
                <a:schemeClr val="tx1"/>
              </a:solidFill>
            </a:endParaRPr>
          </a:p>
        </p:txBody>
      </p:sp>
      <p:sp>
        <p:nvSpPr>
          <p:cNvPr id="8" name="投影片編號版面配置區 5"/>
          <p:cNvSpPr>
            <a:spLocks noGrp="1"/>
          </p:cNvSpPr>
          <p:nvPr>
            <p:ph type="sldNum" sz="quarter" idx="12"/>
          </p:nvPr>
        </p:nvSpPr>
        <p:spPr/>
        <p:txBody>
          <a:bodyPr/>
          <a:lstStyle/>
          <a:p>
            <a:pPr>
              <a:defRPr/>
            </a:pPr>
            <a:fld id="{B72AB022-DFDD-4A91-A82D-084670D531A7}" type="slidenum">
              <a:rPr lang="zh-TW" altLang="en-US"/>
              <a:pPr>
                <a:defRPr/>
              </a:pPr>
              <a:t>45</a:t>
            </a:fld>
            <a:endParaRPr lang="en-US" altLang="zh-TW"/>
          </a:p>
        </p:txBody>
      </p:sp>
      <p:sp>
        <p:nvSpPr>
          <p:cNvPr id="73734" name="Rectangle 6"/>
          <p:cNvSpPr>
            <a:spLocks/>
          </p:cNvSpPr>
          <p:nvPr/>
        </p:nvSpPr>
        <p:spPr bwMode="auto">
          <a:xfrm>
            <a:off x="395288" y="1341438"/>
            <a:ext cx="8229600" cy="1143000"/>
          </a:xfrm>
          <a:prstGeom prst="rect">
            <a:avLst/>
          </a:prstGeom>
          <a:noFill/>
          <a:ln w="9525">
            <a:noFill/>
            <a:miter lim="800000"/>
            <a:headEnd/>
            <a:tailEnd/>
          </a:ln>
        </p:spPr>
        <p:txBody>
          <a:bodyPr anchor="ctr"/>
          <a:lstStyle/>
          <a:p>
            <a:pPr algn="ctr" eaLnBrk="0" hangingPunct="0">
              <a:defRPr/>
            </a:pPr>
            <a:r>
              <a:rPr lang="zh-TW" altLang="en-US" sz="3600" b="0" dirty="0" smtClean="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rPr>
              <a:t>練習題</a:t>
            </a:r>
            <a:endParaRPr lang="zh-TW" altLang="en-US" sz="3600" b="0" dirty="0">
              <a:solidFill>
                <a:srgbClr val="0000FF"/>
              </a:solidFill>
              <a:effectLst>
                <a:outerShdw blurRad="38100" dist="38100" dir="2700000" algn="tl">
                  <a:srgbClr val="000000">
                    <a:alpha val="43137"/>
                  </a:srgbClr>
                </a:outerShdw>
              </a:effectLst>
              <a:ea typeface="書法家顏楷體" pitchFamily="49" charset="-120"/>
              <a:cs typeface="Times New Roman" pitchFamily="18" charset="0"/>
            </a:endParaRPr>
          </a:p>
        </p:txBody>
      </p:sp>
    </p:spTree>
    <p:extLst>
      <p:ext uri="{BB962C8B-B14F-4D97-AF65-F5344CB8AC3E}">
        <p14:creationId xmlns:p14="http://schemas.microsoft.com/office/powerpoint/2010/main" val="3881737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3734"/>
                                        </p:tgtEl>
                                        <p:attrNameLst>
                                          <p:attrName>style.visibility</p:attrName>
                                        </p:attrNameLst>
                                      </p:cBhvr>
                                      <p:to>
                                        <p:strVal val="visible"/>
                                      </p:to>
                                    </p:set>
                                    <p:animEffect transition="in" filter="blinds(horizontal)">
                                      <p:cBhvr>
                                        <p:cTn id="7" dur="5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82A67255-540A-4ECD-AFEB-74ABA12B4560}" type="slidenum">
              <a:rPr lang="zh-TW" altLang="en-US"/>
              <a:pPr>
                <a:defRPr/>
              </a:pPr>
              <a:t>46</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zh-TW" altLang="en-US" dirty="0" smtClean="0">
                <a:effectLst>
                  <a:outerShdw blurRad="38100" dist="38100" dir="2700000" algn="tl">
                    <a:srgbClr val="000000">
                      <a:alpha val="43137"/>
                    </a:srgbClr>
                  </a:outerShdw>
                </a:effectLst>
              </a:rPr>
              <a:t>七、品號資料建立作業</a:t>
            </a:r>
          </a:p>
        </p:txBody>
      </p:sp>
      <p:sp>
        <p:nvSpPr>
          <p:cNvPr id="44036" name="Rectangle 5"/>
          <p:cNvSpPr>
            <a:spLocks noGrp="1"/>
          </p:cNvSpPr>
          <p:nvPr>
            <p:ph type="subTitle" idx="4294967295"/>
          </p:nvPr>
        </p:nvSpPr>
        <p:spPr>
          <a:xfrm>
            <a:off x="1371600" y="3886200"/>
            <a:ext cx="6400800" cy="1752600"/>
          </a:xfrm>
        </p:spPr>
        <p:txBody>
          <a:bodyPr/>
          <a:lstStyle/>
          <a:p>
            <a:pPr marL="0" indent="0" algn="ctr" eaLnBrk="1" hangingPunct="1">
              <a:buFont typeface="Wingdings" pitchFamily="2" charset="2"/>
              <a:buNone/>
            </a:pPr>
            <a:endParaRPr lang="zh-TW"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5"/>
          <p:cNvSpPr>
            <a:spLocks noGrp="1"/>
          </p:cNvSpPr>
          <p:nvPr>
            <p:ph type="sldNum" sz="quarter" idx="10"/>
          </p:nvPr>
        </p:nvSpPr>
        <p:spPr/>
        <p:txBody>
          <a:bodyPr/>
          <a:lstStyle/>
          <a:p>
            <a:pPr>
              <a:defRPr/>
            </a:pPr>
            <a:fld id="{B1B8CCB8-4D1B-4EC7-92E3-5E19AE067260}" type="slidenum">
              <a:rPr lang="zh-TW" altLang="en-US"/>
              <a:pPr>
                <a:defRPr/>
              </a:pPr>
              <a:t>47</a:t>
            </a:fld>
            <a:endParaRPr lang="en-US" altLang="zh-TW"/>
          </a:p>
        </p:txBody>
      </p:sp>
      <p:sp>
        <p:nvSpPr>
          <p:cNvPr id="75778" name="Rectangle 2"/>
          <p:cNvSpPr>
            <a:spLocks noGrp="1"/>
          </p:cNvSpPr>
          <p:nvPr>
            <p:ph type="title" idx="4294967295"/>
          </p:nvPr>
        </p:nvSpPr>
        <p:spPr/>
        <p:txBody>
          <a:bodyPr/>
          <a:lstStyle/>
          <a:p>
            <a:r>
              <a:rPr lang="zh-TW" altLang="en-US" dirty="0" smtClean="0">
                <a:effectLst>
                  <a:outerShdw blurRad="38100" dist="38100" dir="2700000" algn="tl">
                    <a:srgbClr val="000000">
                      <a:alpha val="43137"/>
                    </a:srgbClr>
                  </a:outerShdw>
                </a:effectLst>
              </a:rPr>
              <a:t>品號資料</a:t>
            </a:r>
          </a:p>
        </p:txBody>
      </p:sp>
      <p:sp>
        <p:nvSpPr>
          <p:cNvPr id="75779" name="Rectangle 3"/>
          <p:cNvSpPr>
            <a:spLocks noGrp="1"/>
          </p:cNvSpPr>
          <p:nvPr>
            <p:ph type="body" idx="4294967295"/>
          </p:nvPr>
        </p:nvSpPr>
        <p:spPr/>
        <p:txBody>
          <a:bodyPr/>
          <a:lstStyle/>
          <a:p>
            <a:r>
              <a:rPr lang="zh-TW" altLang="en-US" smtClean="0">
                <a:solidFill>
                  <a:schemeClr val="tx1"/>
                </a:solidFill>
              </a:rPr>
              <a:t>需要記錄的商品，不管是記錄庫存數量或庫存成本，只要單據上會出現的品項，都需要給予一筆商品基本資料</a:t>
            </a:r>
          </a:p>
          <a:p>
            <a:r>
              <a:rPr lang="zh-TW" altLang="en-US" smtClean="0">
                <a:solidFill>
                  <a:schemeClr val="tx1"/>
                </a:solidFill>
              </a:rPr>
              <a:t>目標：</a:t>
            </a:r>
          </a:p>
          <a:p>
            <a:pPr lvl="1"/>
            <a:r>
              <a:rPr lang="zh-TW" altLang="en-US" sz="1800" smtClean="0"/>
              <a:t>要建立「</a:t>
            </a:r>
            <a:r>
              <a:rPr lang="zh-TW" altLang="en-US" sz="1800" smtClean="0">
                <a:solidFill>
                  <a:srgbClr val="0000FF"/>
                </a:solidFill>
              </a:rPr>
              <a:t>數位相機－高手玩家型</a:t>
            </a:r>
            <a:r>
              <a:rPr lang="zh-TW" altLang="en-US" sz="1800" smtClean="0"/>
              <a:t>」的基本資料</a:t>
            </a:r>
          </a:p>
          <a:p>
            <a:r>
              <a:rPr lang="zh-TW" altLang="en-US" smtClean="0">
                <a:solidFill>
                  <a:schemeClr val="tx1"/>
                </a:solidFill>
              </a:rPr>
              <a:t>作業：</a:t>
            </a:r>
          </a:p>
          <a:p>
            <a:pPr lvl="1"/>
            <a:r>
              <a:rPr lang="zh-TW" altLang="en-US" sz="1800" smtClean="0"/>
              <a:t>「品號資料建立作業」</a:t>
            </a:r>
          </a:p>
        </p:txBody>
      </p:sp>
      <p:sp>
        <p:nvSpPr>
          <p:cNvPr id="30726" name="AutoShape 6"/>
          <p:cNvSpPr>
            <a:spLocks noChangeArrowheads="1"/>
          </p:cNvSpPr>
          <p:nvPr/>
        </p:nvSpPr>
        <p:spPr bwMode="auto">
          <a:xfrm>
            <a:off x="3995738" y="4797425"/>
            <a:ext cx="3960812" cy="792163"/>
          </a:xfrm>
          <a:prstGeom prst="wedgeRoundRectCallout">
            <a:avLst>
              <a:gd name="adj1" fmla="val -55051"/>
              <a:gd name="adj2" fmla="val -20139"/>
              <a:gd name="adj3" fmla="val 16667"/>
            </a:avLst>
          </a:prstGeom>
          <a:gradFill rotWithShape="1">
            <a:gsLst>
              <a:gs pos="0">
                <a:srgbClr val="FF99FF"/>
              </a:gs>
              <a:gs pos="100000">
                <a:schemeClr val="bg1"/>
              </a:gs>
            </a:gsLst>
            <a:lin ang="5400000" scaled="1"/>
          </a:gradFill>
          <a:ln w="9525">
            <a:solidFill>
              <a:schemeClr val="tx1"/>
            </a:solidFill>
            <a:miter lim="800000"/>
            <a:headEnd/>
            <a:tailEnd/>
          </a:ln>
        </p:spPr>
        <p:txBody>
          <a:bodyPr anchor="ctr" anchorCtr="1"/>
          <a:lstStyle/>
          <a:p>
            <a:pPr>
              <a:defRPr/>
            </a:pPr>
            <a:r>
              <a:rPr kumimoji="1" lang="zh-TW" altLang="en-US">
                <a:effectLst>
                  <a:outerShdw blurRad="38100" dist="38100" dir="2700000" algn="tl">
                    <a:srgbClr val="FFFFFF"/>
                  </a:outerShdw>
                </a:effectLst>
                <a:ea typeface="標楷體" pitchFamily="65" charset="-120"/>
              </a:rPr>
              <a:t>在</a:t>
            </a:r>
            <a:r>
              <a:rPr kumimoji="1" lang="zh-TW" altLang="en-US">
                <a:solidFill>
                  <a:schemeClr val="hlink"/>
                </a:solidFill>
                <a:ea typeface="標楷體" pitchFamily="65" charset="-120"/>
              </a:rPr>
              <a:t>庫存管理系統</a:t>
            </a:r>
            <a:r>
              <a:rPr kumimoji="1" lang="zh-TW" altLang="en-US">
                <a:effectLst>
                  <a:outerShdw blurRad="38100" dist="38100" dir="2700000" algn="tl">
                    <a:srgbClr val="FFFFFF"/>
                  </a:outerShdw>
                </a:effectLst>
                <a:ea typeface="標楷體" pitchFamily="65" charset="-120"/>
              </a:rPr>
              <a:t>之</a:t>
            </a:r>
            <a:r>
              <a:rPr kumimoji="1" lang="zh-TW" altLang="en-US">
                <a:solidFill>
                  <a:schemeClr val="hlink"/>
                </a:solidFill>
                <a:ea typeface="標楷體" pitchFamily="65" charset="-120"/>
              </a:rPr>
              <a:t>基本資料管理</a:t>
            </a:r>
            <a:r>
              <a:rPr kumimoji="1" lang="zh-TW" altLang="en-US">
                <a:effectLst>
                  <a:outerShdw blurRad="38100" dist="38100" dir="2700000" algn="tl">
                    <a:srgbClr val="FFFFFF"/>
                  </a:outerShdw>
                </a:effectLst>
                <a:ea typeface="標楷體" pitchFamily="65" charset="-120"/>
              </a:rPr>
              <a:t>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linds(horizontal)">
                                      <p:cBhvr>
                                        <p:cTn id="7" dur="500"/>
                                        <p:tgtEl>
                                          <p:spTgt spid="75778"/>
                                        </p:tgtEl>
                                      </p:cBhvr>
                                    </p:animEffect>
                                  </p:childTnLst>
                                </p:cTn>
                              </p:par>
                            </p:childTnLst>
                          </p:cTn>
                        </p:par>
                        <p:par>
                          <p:cTn id="8" fill="hold" nodeType="with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75779">
                                            <p:txEl>
                                              <p:pRg st="0" end="0"/>
                                            </p:txEl>
                                          </p:spTgt>
                                        </p:tgtEl>
                                        <p:attrNameLst>
                                          <p:attrName>style.visibility</p:attrName>
                                        </p:attrNameLst>
                                      </p:cBhvr>
                                      <p:to>
                                        <p:strVal val="visible"/>
                                      </p:to>
                                    </p:set>
                                    <p:animEffect transition="in" filter="checkerboard(down)">
                                      <p:cBhvr>
                                        <p:cTn id="11" dur="1000"/>
                                        <p:tgtEl>
                                          <p:spTgt spid="7577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nodeType="clickEffect">
                                  <p:stCondLst>
                                    <p:cond delay="0"/>
                                  </p:stCondLst>
                                  <p:childTnLst>
                                    <p:set>
                                      <p:cBhvr>
                                        <p:cTn id="15" dur="1" fill="hold">
                                          <p:stCondLst>
                                            <p:cond delay="0"/>
                                          </p:stCondLst>
                                        </p:cTn>
                                        <p:tgtEl>
                                          <p:spTgt spid="75779">
                                            <p:txEl>
                                              <p:pRg st="1" end="1"/>
                                            </p:txEl>
                                          </p:spTgt>
                                        </p:tgtEl>
                                        <p:attrNameLst>
                                          <p:attrName>style.visibility</p:attrName>
                                        </p:attrNameLst>
                                      </p:cBhvr>
                                      <p:to>
                                        <p:strVal val="visible"/>
                                      </p:to>
                                    </p:set>
                                    <p:animEffect transition="in" filter="checkerboard(down)">
                                      <p:cBhvr>
                                        <p:cTn id="16" dur="1000"/>
                                        <p:tgtEl>
                                          <p:spTgt spid="75779">
                                            <p:txEl>
                                              <p:pRg st="1" end="1"/>
                                            </p:txEl>
                                          </p:spTgt>
                                        </p:tgtEl>
                                      </p:cBhvr>
                                    </p:animEffect>
                                  </p:childTnLst>
                                </p:cTn>
                              </p:par>
                            </p:childTnLst>
                          </p:cTn>
                        </p:par>
                        <p:par>
                          <p:cTn id="17" fill="hold" nodeType="afterGroup">
                            <p:stCondLst>
                              <p:cond delay="1000"/>
                            </p:stCondLst>
                            <p:childTnLst>
                              <p:par>
                                <p:cTn id="18" presetID="5" presetClass="entr" presetSubtype="5" fill="hold" nodeType="afterEffect">
                                  <p:stCondLst>
                                    <p:cond delay="0"/>
                                  </p:stCondLst>
                                  <p:childTnLst>
                                    <p:set>
                                      <p:cBhvr>
                                        <p:cTn id="19" dur="1" fill="hold">
                                          <p:stCondLst>
                                            <p:cond delay="0"/>
                                          </p:stCondLst>
                                        </p:cTn>
                                        <p:tgtEl>
                                          <p:spTgt spid="75779">
                                            <p:txEl>
                                              <p:pRg st="2" end="2"/>
                                            </p:txEl>
                                          </p:spTgt>
                                        </p:tgtEl>
                                        <p:attrNameLst>
                                          <p:attrName>style.visibility</p:attrName>
                                        </p:attrNameLst>
                                      </p:cBhvr>
                                      <p:to>
                                        <p:strVal val="visible"/>
                                      </p:to>
                                    </p:set>
                                    <p:animEffect transition="in" filter="checkerboard(down)">
                                      <p:cBhvr>
                                        <p:cTn id="20" dur="1000"/>
                                        <p:tgtEl>
                                          <p:spTgt spid="75779">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5" fill="hold" nodeType="clickEffect">
                                  <p:stCondLst>
                                    <p:cond delay="0"/>
                                  </p:stCondLst>
                                  <p:childTnLst>
                                    <p:set>
                                      <p:cBhvr>
                                        <p:cTn id="24" dur="1" fill="hold">
                                          <p:stCondLst>
                                            <p:cond delay="0"/>
                                          </p:stCondLst>
                                        </p:cTn>
                                        <p:tgtEl>
                                          <p:spTgt spid="75779">
                                            <p:txEl>
                                              <p:pRg st="3" end="3"/>
                                            </p:txEl>
                                          </p:spTgt>
                                        </p:tgtEl>
                                        <p:attrNameLst>
                                          <p:attrName>style.visibility</p:attrName>
                                        </p:attrNameLst>
                                      </p:cBhvr>
                                      <p:to>
                                        <p:strVal val="visible"/>
                                      </p:to>
                                    </p:set>
                                    <p:animEffect transition="in" filter="checkerboard(down)">
                                      <p:cBhvr>
                                        <p:cTn id="25" dur="1000"/>
                                        <p:tgtEl>
                                          <p:spTgt spid="75779">
                                            <p:txEl>
                                              <p:pRg st="3" end="3"/>
                                            </p:txEl>
                                          </p:spTgt>
                                        </p:tgtEl>
                                      </p:cBhvr>
                                    </p:animEffect>
                                  </p:childTnLst>
                                </p:cTn>
                              </p:par>
                            </p:childTnLst>
                          </p:cTn>
                        </p:par>
                        <p:par>
                          <p:cTn id="26" fill="hold" nodeType="afterGroup">
                            <p:stCondLst>
                              <p:cond delay="1000"/>
                            </p:stCondLst>
                            <p:childTnLst>
                              <p:par>
                                <p:cTn id="27" presetID="5" presetClass="entr" presetSubtype="5" fill="hold" nodeType="afterEffect">
                                  <p:stCondLst>
                                    <p:cond delay="0"/>
                                  </p:stCondLst>
                                  <p:childTnLst>
                                    <p:set>
                                      <p:cBhvr>
                                        <p:cTn id="28" dur="1" fill="hold">
                                          <p:stCondLst>
                                            <p:cond delay="0"/>
                                          </p:stCondLst>
                                        </p:cTn>
                                        <p:tgtEl>
                                          <p:spTgt spid="75779">
                                            <p:txEl>
                                              <p:pRg st="4" end="4"/>
                                            </p:txEl>
                                          </p:spTgt>
                                        </p:tgtEl>
                                        <p:attrNameLst>
                                          <p:attrName>style.visibility</p:attrName>
                                        </p:attrNameLst>
                                      </p:cBhvr>
                                      <p:to>
                                        <p:strVal val="visible"/>
                                      </p:to>
                                    </p:set>
                                    <p:animEffect transition="in" filter="checkerboard(down)">
                                      <p:cBhvr>
                                        <p:cTn id="29" dur="1000"/>
                                        <p:tgtEl>
                                          <p:spTgt spid="75779">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0726"/>
                                        </p:tgtEl>
                                        <p:attrNameLst>
                                          <p:attrName>style.visibility</p:attrName>
                                        </p:attrNameLst>
                                      </p:cBhvr>
                                      <p:to>
                                        <p:strVal val="visible"/>
                                      </p:to>
                                    </p:set>
                                    <p:animEffect transition="in" filter="dissolve">
                                      <p:cBhvr>
                                        <p:cTn id="34" dur="5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307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82A67255-540A-4ECD-AFEB-74ABA12B4560}" type="slidenum">
              <a:rPr lang="zh-TW" altLang="en-US"/>
              <a:pPr>
                <a:defRPr/>
              </a:pPr>
              <a:t>48</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單頭</a:t>
            </a:r>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及</a:t>
            </a:r>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基本資料</a:t>
            </a:r>
            <a:r>
              <a:rPr lang="en-US" altLang="zh-TW" b="1" dirty="0" smtClean="0">
                <a:effectLst>
                  <a:outerShdw blurRad="38100" dist="38100" dir="2700000" algn="tl">
                    <a:srgbClr val="000000">
                      <a:alpha val="43137"/>
                    </a:srgbClr>
                  </a:outerShdw>
                </a:effectLst>
              </a:rPr>
              <a:t>1</a:t>
            </a:r>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頁籤</a:t>
            </a:r>
          </a:p>
        </p:txBody>
      </p:sp>
    </p:spTree>
    <p:extLst>
      <p:ext uri="{BB962C8B-B14F-4D97-AF65-F5344CB8AC3E}">
        <p14:creationId xmlns:p14="http://schemas.microsoft.com/office/powerpoint/2010/main" val="276561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1"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39552" y="548680"/>
            <a:ext cx="8135044" cy="629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投影片編號版面配置區 5"/>
          <p:cNvSpPr>
            <a:spLocks noGrp="1"/>
          </p:cNvSpPr>
          <p:nvPr>
            <p:ph type="sldNum" sz="quarter" idx="10"/>
          </p:nvPr>
        </p:nvSpPr>
        <p:spPr/>
        <p:txBody>
          <a:bodyPr/>
          <a:lstStyle/>
          <a:p>
            <a:pPr>
              <a:defRPr/>
            </a:pPr>
            <a:fld id="{4B7D16CE-4D44-404B-8CF0-C89AD8536359}" type="slidenum">
              <a:rPr lang="zh-TW" altLang="en-US"/>
              <a:pPr>
                <a:defRPr/>
              </a:pPr>
              <a:t>49</a:t>
            </a:fld>
            <a:endParaRPr lang="en-US" altLang="zh-TW"/>
          </a:p>
        </p:txBody>
      </p:sp>
      <p:sp>
        <p:nvSpPr>
          <p:cNvPr id="22531" name="Rectangle 5"/>
          <p:cNvSpPr>
            <a:spLocks noChangeArrowheads="1"/>
          </p:cNvSpPr>
          <p:nvPr/>
        </p:nvSpPr>
        <p:spPr bwMode="auto">
          <a:xfrm>
            <a:off x="971599" y="1484784"/>
            <a:ext cx="2880321" cy="2521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72722" name="AutoShape 18"/>
          <p:cNvSpPr>
            <a:spLocks noChangeArrowheads="1"/>
          </p:cNvSpPr>
          <p:nvPr/>
        </p:nvSpPr>
        <p:spPr bwMode="auto">
          <a:xfrm>
            <a:off x="681708" y="2060848"/>
            <a:ext cx="7202660" cy="790575"/>
          </a:xfrm>
          <a:prstGeom prst="roundRect">
            <a:avLst>
              <a:gd name="adj" fmla="val 16667"/>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a:outerShdw dist="107763" dir="2700000" algn="ctr" rotWithShape="0">
              <a:schemeClr val="bg2">
                <a:alpha val="50000"/>
              </a:schemeClr>
            </a:outerShdw>
          </a:effectLst>
        </p:spPr>
        <p:txBody>
          <a:bodyPr lIns="54000" rIns="54000" anchor="ctr"/>
          <a:lstStyle/>
          <a:p>
            <a:pPr marL="266700" indent="-266700">
              <a:buClr>
                <a:srgbClr val="CC0000"/>
              </a:buClr>
              <a:buSzPct val="65000"/>
              <a:buFont typeface="Wingdings" pitchFamily="2" charset="2"/>
              <a:buChar char="u"/>
              <a:defRPr/>
            </a:pPr>
            <a:r>
              <a:rPr kumimoji="1" lang="zh-TW" altLang="en-US" dirty="0">
                <a:effectLst>
                  <a:outerShdw blurRad="38100" dist="38100" dir="2700000" algn="tl">
                    <a:srgbClr val="FFFFFF"/>
                  </a:outerShdw>
                </a:effectLst>
                <a:ea typeface="標楷體" pitchFamily="65" charset="-120"/>
              </a:rPr>
              <a:t>每個品項</a:t>
            </a:r>
            <a:r>
              <a:rPr kumimoji="1" lang="zh-TW" altLang="en-US" dirty="0" smtClean="0">
                <a:effectLst>
                  <a:outerShdw blurRad="38100" dist="38100" dir="2700000" algn="tl">
                    <a:srgbClr val="FFFFFF"/>
                  </a:outerShdw>
                </a:effectLst>
                <a:ea typeface="標楷體" pitchFamily="65" charset="-120"/>
              </a:rPr>
              <a:t>都會設定</a:t>
            </a:r>
            <a:r>
              <a:rPr kumimoji="1" lang="zh-TW" altLang="en-US" dirty="0">
                <a:effectLst>
                  <a:outerShdw blurRad="38100" dist="38100" dir="2700000" algn="tl">
                    <a:srgbClr val="FFFFFF"/>
                  </a:outerShdw>
                </a:effectLst>
                <a:ea typeface="標楷體" pitchFamily="65" charset="-120"/>
              </a:rPr>
              <a:t>一個品號。</a:t>
            </a:r>
            <a:r>
              <a:rPr kumimoji="1" lang="en-US" altLang="zh-TW" dirty="0" err="1">
                <a:effectLst>
                  <a:outerShdw blurRad="38100" dist="38100" dir="2700000" algn="tl">
                    <a:srgbClr val="FFFFFF"/>
                  </a:outerShdw>
                </a:effectLst>
                <a:ea typeface="標楷體" pitchFamily="65" charset="-120"/>
              </a:rPr>
              <a:t>eg</a:t>
            </a:r>
            <a:r>
              <a:rPr kumimoji="1" lang="en-US" altLang="zh-TW" dirty="0">
                <a:effectLst>
                  <a:outerShdw blurRad="38100" dist="38100" dir="2700000" algn="tl">
                    <a:srgbClr val="FFFFFF"/>
                  </a:outerShdw>
                </a:effectLst>
                <a:ea typeface="標楷體" pitchFamily="65" charset="-120"/>
              </a:rPr>
              <a:t>.</a:t>
            </a:r>
            <a:r>
              <a:rPr kumimoji="1" lang="zh-TW" altLang="en-US" dirty="0">
                <a:effectLst>
                  <a:outerShdw blurRad="38100" dist="38100" dir="2700000" algn="tl">
                    <a:srgbClr val="FFFFFF"/>
                  </a:outerShdw>
                </a:effectLst>
                <a:ea typeface="標楷體" pitchFamily="65" charset="-120"/>
              </a:rPr>
              <a:t>數位相機－高手玩家型的商品號碼是 </a:t>
            </a:r>
            <a:r>
              <a:rPr kumimoji="1" lang="en-US" altLang="zh-TW" dirty="0">
                <a:effectLst>
                  <a:outerShdw blurRad="38100" dist="38100" dir="2700000" algn="tl">
                    <a:srgbClr val="FFFFFF"/>
                  </a:outerShdw>
                </a:effectLst>
                <a:ea typeface="標楷體" pitchFamily="65" charset="-120"/>
              </a:rPr>
              <a:t>“610001”</a:t>
            </a:r>
            <a:endParaRPr kumimoji="1" lang="en-US" altLang="zh-TW" dirty="0">
              <a:effectLst>
                <a:outerShdw blurRad="38100" dist="38100" dir="2700000" algn="tl">
                  <a:srgbClr val="FFFFFF"/>
                </a:outerShdw>
              </a:effectLst>
              <a:latin typeface="Arial" charset="0"/>
              <a:ea typeface="標楷體" pitchFamily="65"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47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5" fill="hold" grpId="0" nodeType="clickEffect">
                                  <p:stCondLst>
                                    <p:cond delay="0"/>
                                  </p:stCondLst>
                                  <p:childTnLst>
                                    <p:set>
                                      <p:cBhvr>
                                        <p:cTn id="10" dur="1" fill="hold">
                                          <p:stCondLst>
                                            <p:cond delay="0"/>
                                          </p:stCondLst>
                                        </p:cTn>
                                        <p:tgtEl>
                                          <p:spTgt spid="22531"/>
                                        </p:tgtEl>
                                        <p:attrNameLst>
                                          <p:attrName>style.visibility</p:attrName>
                                        </p:attrNameLst>
                                      </p:cBhvr>
                                      <p:to>
                                        <p:strVal val="visible"/>
                                      </p:to>
                                    </p:set>
                                    <p:animEffect transition="in" filter="checkerboard(down)">
                                      <p:cBhvr>
                                        <p:cTn id="11" dur="500"/>
                                        <p:tgtEl>
                                          <p:spTgt spid="22531"/>
                                        </p:tgtEl>
                                      </p:cBhvr>
                                    </p:animEffect>
                                  </p:childTnLst>
                                </p:cTn>
                              </p:par>
                            </p:childTnLst>
                          </p:cTn>
                        </p:par>
                        <p:par>
                          <p:cTn id="12" fill="hold" nodeType="afterGroup">
                            <p:stCondLst>
                              <p:cond delay="500"/>
                            </p:stCondLst>
                            <p:childTnLst>
                              <p:par>
                                <p:cTn id="13" presetID="5" presetClass="entr" presetSubtype="10" fill="hold" grpId="0" nodeType="afterEffect">
                                  <p:stCondLst>
                                    <p:cond delay="0"/>
                                  </p:stCondLst>
                                  <p:childTnLst>
                                    <p:set>
                                      <p:cBhvr>
                                        <p:cTn id="14" dur="1" fill="hold">
                                          <p:stCondLst>
                                            <p:cond delay="0"/>
                                          </p:stCondLst>
                                        </p:cTn>
                                        <p:tgtEl>
                                          <p:spTgt spid="72722"/>
                                        </p:tgtEl>
                                        <p:attrNameLst>
                                          <p:attrName>style.visibility</p:attrName>
                                        </p:attrNameLst>
                                      </p:cBhvr>
                                      <p:to>
                                        <p:strVal val="visible"/>
                                      </p:to>
                                    </p:set>
                                    <p:animEffect transition="in" filter="checkerboard(across)">
                                      <p:cBhvr>
                                        <p:cTn id="15" dur="500"/>
                                        <p:tgtEl>
                                          <p:spTgt spid="72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727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BF41E250-AD5E-4C91-9633-18C4FEA381FF}" type="slidenum">
              <a:rPr lang="zh-TW" altLang="en-US"/>
              <a:pPr>
                <a:defRPr/>
              </a:pPr>
              <a:t>5</a:t>
            </a:fld>
            <a:endParaRPr lang="en-US" altLang="zh-TW"/>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配銷模組之基本資料</a:t>
            </a:r>
            <a:endParaRPr lang="zh-TW" altLang="en-US" smtClean="0">
              <a:effectLst>
                <a:outerShdw blurRad="38100" dist="38100" dir="2700000" algn="tl">
                  <a:srgbClr val="C0C0C0"/>
                </a:outerShdw>
              </a:effectLst>
            </a:endParaRPr>
          </a:p>
        </p:txBody>
      </p:sp>
      <p:sp>
        <p:nvSpPr>
          <p:cNvPr id="410629" name="Rectangle 5"/>
          <p:cNvSpPr>
            <a:spLocks noGrp="1" noChangeArrowheads="1"/>
          </p:cNvSpPr>
          <p:nvPr>
            <p:ph type="subTitle" idx="4294967295"/>
          </p:nvPr>
        </p:nvSpPr>
        <p:spPr>
          <a:xfrm>
            <a:off x="900113" y="2708275"/>
            <a:ext cx="7559675" cy="3600450"/>
          </a:xfrm>
        </p:spPr>
        <p:txBody>
          <a:bodyPr/>
          <a:lstStyle/>
          <a:p>
            <a:pPr marL="447675" indent="-447675">
              <a:lnSpc>
                <a:spcPct val="105000"/>
              </a:lnSpc>
              <a:spcBef>
                <a:spcPct val="50000"/>
              </a:spcBef>
              <a:defRPr/>
            </a:pPr>
            <a:r>
              <a:rPr lang="zh-TW" altLang="en-US" dirty="0" smtClean="0">
                <a:solidFill>
                  <a:schemeClr val="tx1"/>
                </a:solidFill>
                <a:effectLst>
                  <a:outerShdw blurRad="38100" dist="38100" dir="2700000" algn="tl">
                    <a:srgbClr val="C0C0C0"/>
                  </a:outerShdw>
                </a:effectLst>
              </a:rPr>
              <a:t>庫存類基本資料  </a:t>
            </a:r>
            <a:r>
              <a:rPr lang="en-US" altLang="zh-TW" dirty="0" smtClean="0">
                <a:solidFill>
                  <a:srgbClr val="FF0000"/>
                </a:solidFill>
                <a:effectLst>
                  <a:outerShdw blurRad="38100" dist="38100" dir="2700000" algn="tl">
                    <a:srgbClr val="C0C0C0"/>
                  </a:outerShdw>
                </a:effectLst>
              </a:rPr>
              <a:t>(</a:t>
            </a:r>
            <a:r>
              <a:rPr lang="zh-TW" altLang="en-US" dirty="0" smtClean="0">
                <a:solidFill>
                  <a:srgbClr val="FF0000"/>
                </a:solidFill>
                <a:effectLst>
                  <a:outerShdw blurRad="38100" dist="38100" dir="2700000" algn="tl">
                    <a:srgbClr val="C0C0C0"/>
                  </a:outerShdw>
                </a:effectLst>
              </a:rPr>
              <a:t>存</a:t>
            </a:r>
            <a:r>
              <a:rPr lang="en-US" altLang="zh-TW" dirty="0" smtClean="0">
                <a:solidFill>
                  <a:srgbClr val="FF0000"/>
                </a:solidFill>
                <a:effectLst>
                  <a:outerShdw blurRad="38100" dist="38100" dir="2700000" algn="tl">
                    <a:srgbClr val="C0C0C0"/>
                  </a:outerShdw>
                </a:effectLst>
              </a:rPr>
              <a:t>)</a:t>
            </a:r>
            <a:endParaRPr lang="zh-TW" altLang="en-US" dirty="0" smtClean="0">
              <a:solidFill>
                <a:srgbClr val="FF0000"/>
              </a:solidFill>
              <a:effectLst>
                <a:outerShdw blurRad="38100" dist="38100" dir="2700000" algn="tl">
                  <a:srgbClr val="C0C0C0"/>
                </a:outerShdw>
              </a:effectLst>
            </a:endParaRPr>
          </a:p>
          <a:p>
            <a:pPr marL="447675" indent="-447675">
              <a:lnSpc>
                <a:spcPct val="105000"/>
              </a:lnSpc>
              <a:spcBef>
                <a:spcPct val="50000"/>
              </a:spcBef>
              <a:defRPr/>
            </a:pPr>
            <a:r>
              <a:rPr lang="zh-TW" altLang="en-US" dirty="0" smtClean="0">
                <a:solidFill>
                  <a:schemeClr val="tx1"/>
                </a:solidFill>
                <a:effectLst>
                  <a:outerShdw blurRad="38100" dist="38100" dir="2700000" algn="tl">
                    <a:srgbClr val="C0C0C0"/>
                  </a:outerShdw>
                </a:effectLst>
              </a:rPr>
              <a:t>訂單類基本資料  </a:t>
            </a:r>
            <a:r>
              <a:rPr lang="en-US" altLang="zh-TW" dirty="0" smtClean="0">
                <a:solidFill>
                  <a:srgbClr val="FF0000"/>
                </a:solidFill>
                <a:effectLst>
                  <a:outerShdw blurRad="38100" dist="38100" dir="2700000" algn="tl">
                    <a:srgbClr val="C0C0C0"/>
                  </a:outerShdw>
                </a:effectLst>
              </a:rPr>
              <a:t>(</a:t>
            </a:r>
            <a:r>
              <a:rPr lang="zh-TW" altLang="en-US" dirty="0">
                <a:solidFill>
                  <a:srgbClr val="FF0000"/>
                </a:solidFill>
                <a:effectLst>
                  <a:outerShdw blurRad="38100" dist="38100" dir="2700000" algn="tl">
                    <a:srgbClr val="C0C0C0"/>
                  </a:outerShdw>
                </a:effectLst>
              </a:rPr>
              <a:t>銷</a:t>
            </a:r>
            <a:r>
              <a:rPr lang="en-US" altLang="zh-TW" dirty="0" smtClean="0">
                <a:solidFill>
                  <a:srgbClr val="FF0000"/>
                </a:solidFill>
                <a:effectLst>
                  <a:outerShdw blurRad="38100" dist="38100" dir="2700000" algn="tl">
                    <a:srgbClr val="C0C0C0"/>
                  </a:outerShdw>
                </a:effectLst>
              </a:rPr>
              <a:t>)</a:t>
            </a:r>
            <a:endParaRPr lang="zh-TW" altLang="en-US" dirty="0" smtClean="0">
              <a:solidFill>
                <a:schemeClr val="tx1"/>
              </a:solidFill>
              <a:effectLst>
                <a:outerShdw blurRad="38100" dist="38100" dir="2700000" algn="tl">
                  <a:srgbClr val="C0C0C0"/>
                </a:outerShdw>
              </a:effectLst>
            </a:endParaRPr>
          </a:p>
          <a:p>
            <a:pPr marL="447675" indent="-447675">
              <a:lnSpc>
                <a:spcPct val="105000"/>
              </a:lnSpc>
              <a:spcBef>
                <a:spcPct val="50000"/>
              </a:spcBef>
              <a:defRPr/>
            </a:pPr>
            <a:r>
              <a:rPr lang="zh-TW" altLang="en-US" dirty="0" smtClean="0">
                <a:solidFill>
                  <a:schemeClr val="tx1"/>
                </a:solidFill>
                <a:effectLst>
                  <a:outerShdw blurRad="38100" dist="38100" dir="2700000" algn="tl">
                    <a:srgbClr val="C0C0C0"/>
                  </a:outerShdw>
                </a:effectLst>
              </a:rPr>
              <a:t>採購類基本資料  </a:t>
            </a:r>
            <a:r>
              <a:rPr lang="en-US" altLang="zh-TW" dirty="0" smtClean="0">
                <a:solidFill>
                  <a:srgbClr val="FF0000"/>
                </a:solidFill>
                <a:effectLst>
                  <a:outerShdw blurRad="38100" dist="38100" dir="2700000" algn="tl">
                    <a:srgbClr val="C0C0C0"/>
                  </a:outerShdw>
                </a:effectLst>
              </a:rPr>
              <a:t>(</a:t>
            </a:r>
            <a:r>
              <a:rPr lang="zh-TW" altLang="en-US" dirty="0" smtClean="0">
                <a:solidFill>
                  <a:srgbClr val="FF0000"/>
                </a:solidFill>
                <a:effectLst>
                  <a:outerShdw blurRad="38100" dist="38100" dir="2700000" algn="tl">
                    <a:srgbClr val="C0C0C0"/>
                  </a:outerShdw>
                </a:effectLst>
              </a:rPr>
              <a:t>進</a:t>
            </a:r>
            <a:r>
              <a:rPr lang="en-US" altLang="zh-TW" dirty="0" smtClean="0">
                <a:solidFill>
                  <a:srgbClr val="FF0000"/>
                </a:solidFill>
                <a:effectLst>
                  <a:outerShdw blurRad="38100" dist="38100" dir="2700000" algn="tl">
                    <a:srgbClr val="C0C0C0"/>
                  </a:outerShdw>
                </a:effectLst>
              </a:rPr>
              <a:t>)</a:t>
            </a:r>
            <a:endParaRPr lang="zh-TW" altLang="en-US" dirty="0" smtClean="0">
              <a:solidFill>
                <a:schemeClr val="tx1"/>
              </a:solidFill>
              <a:effectLst>
                <a:outerShdw blurRad="38100" dist="38100" dir="2700000" algn="tl">
                  <a:srgbClr val="C0C0C0"/>
                </a:outerShdw>
              </a:effectLst>
            </a:endParaRPr>
          </a:p>
          <a:p>
            <a:pPr marL="447675" indent="-447675">
              <a:lnSpc>
                <a:spcPct val="105000"/>
              </a:lnSpc>
              <a:spcBef>
                <a:spcPct val="50000"/>
              </a:spcBef>
              <a:defRPr/>
            </a:pPr>
            <a:r>
              <a:rPr lang="zh-TW" altLang="en-US" dirty="0" smtClean="0">
                <a:solidFill>
                  <a:schemeClr val="tx1"/>
                </a:solidFill>
                <a:effectLst>
                  <a:outerShdw blurRad="38100" dist="38100" dir="2700000" algn="tl">
                    <a:srgbClr val="C0C0C0"/>
                  </a:outerShdw>
                </a:effectLst>
              </a:rPr>
              <a:t>共同類基本資料</a:t>
            </a:r>
          </a:p>
          <a:p>
            <a:pPr marL="447675" indent="-447675">
              <a:lnSpc>
                <a:spcPct val="105000"/>
              </a:lnSpc>
              <a:spcBef>
                <a:spcPct val="50000"/>
              </a:spcBef>
              <a:defRPr/>
            </a:pPr>
            <a:endParaRPr lang="zh-TW" altLang="en-US" dirty="0" smtClean="0">
              <a:solidFill>
                <a:schemeClr val="tx1"/>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10629">
                                            <p:txEl>
                                              <p:pRg st="0" end="0"/>
                                            </p:txEl>
                                          </p:spTgt>
                                        </p:tgtEl>
                                        <p:attrNameLst>
                                          <p:attrName>style.visibility</p:attrName>
                                        </p:attrNameLst>
                                      </p:cBhvr>
                                      <p:to>
                                        <p:strVal val="visible"/>
                                      </p:to>
                                    </p:set>
                                    <p:animEffect transition="in" filter="blinds(horizontal)">
                                      <p:cBhvr>
                                        <p:cTn id="11" dur="500"/>
                                        <p:tgtEl>
                                          <p:spTgt spid="410629">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410629">
                                            <p:txEl>
                                              <p:pRg st="1" end="1"/>
                                            </p:txEl>
                                          </p:spTgt>
                                        </p:tgtEl>
                                        <p:attrNameLst>
                                          <p:attrName>style.visibility</p:attrName>
                                        </p:attrNameLst>
                                      </p:cBhvr>
                                      <p:to>
                                        <p:strVal val="visible"/>
                                      </p:to>
                                    </p:set>
                                    <p:animEffect transition="in" filter="blinds(horizontal)">
                                      <p:cBhvr>
                                        <p:cTn id="15" dur="500"/>
                                        <p:tgtEl>
                                          <p:spTgt spid="410629">
                                            <p:txEl>
                                              <p:pRg st="1" end="1"/>
                                            </p:txEl>
                                          </p:spTgt>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410629">
                                            <p:txEl>
                                              <p:pRg st="2" end="2"/>
                                            </p:txEl>
                                          </p:spTgt>
                                        </p:tgtEl>
                                        <p:attrNameLst>
                                          <p:attrName>style.visibility</p:attrName>
                                        </p:attrNameLst>
                                      </p:cBhvr>
                                      <p:to>
                                        <p:strVal val="visible"/>
                                      </p:to>
                                    </p:set>
                                    <p:animEffect transition="in" filter="blinds(horizontal)">
                                      <p:cBhvr>
                                        <p:cTn id="19" dur="500"/>
                                        <p:tgtEl>
                                          <p:spTgt spid="410629">
                                            <p:txEl>
                                              <p:pRg st="2" end="2"/>
                                            </p:txEl>
                                          </p:spTgt>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410629">
                                            <p:txEl>
                                              <p:pRg st="3" end="3"/>
                                            </p:txEl>
                                          </p:spTgt>
                                        </p:tgtEl>
                                        <p:attrNameLst>
                                          <p:attrName>style.visibility</p:attrName>
                                        </p:attrNameLst>
                                      </p:cBhvr>
                                      <p:to>
                                        <p:strVal val="visible"/>
                                      </p:to>
                                    </p:set>
                                    <p:animEffect transition="in" filter="blinds(horizontal)">
                                      <p:cBhvr>
                                        <p:cTn id="23" dur="500"/>
                                        <p:tgtEl>
                                          <p:spTgt spid="4106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39552" y="548680"/>
            <a:ext cx="8135044" cy="629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pPr>
              <a:defRPr/>
            </a:pPr>
            <a:fld id="{3702E42B-E461-49A2-9FF3-50EA4CCD7F09}" type="slidenum">
              <a:rPr lang="zh-TW" altLang="en-US"/>
              <a:pPr>
                <a:defRPr/>
              </a:pPr>
              <a:t>50</a:t>
            </a:fld>
            <a:endParaRPr lang="en-US" altLang="zh-TW"/>
          </a:p>
        </p:txBody>
      </p:sp>
      <p:sp>
        <p:nvSpPr>
          <p:cNvPr id="22531" name="Rectangle 5"/>
          <p:cNvSpPr>
            <a:spLocks noChangeArrowheads="1"/>
          </p:cNvSpPr>
          <p:nvPr/>
        </p:nvSpPr>
        <p:spPr bwMode="auto">
          <a:xfrm>
            <a:off x="971600" y="1701801"/>
            <a:ext cx="2880320" cy="287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0726" name="AutoShape 6"/>
          <p:cNvSpPr>
            <a:spLocks noChangeArrowheads="1"/>
          </p:cNvSpPr>
          <p:nvPr/>
        </p:nvSpPr>
        <p:spPr bwMode="auto">
          <a:xfrm>
            <a:off x="4139952" y="1845470"/>
            <a:ext cx="1656184" cy="554383"/>
          </a:xfrm>
          <a:prstGeom prst="wedgeRoundRectCallout">
            <a:avLst>
              <a:gd name="adj1" fmla="val -63147"/>
              <a:gd name="adj2" fmla="val -42784"/>
              <a:gd name="adj3" fmla="val 16667"/>
            </a:avLst>
          </a:prstGeom>
          <a:gradFill rotWithShape="1">
            <a:gsLst>
              <a:gs pos="0">
                <a:srgbClr val="FF99FF"/>
              </a:gs>
              <a:gs pos="50000">
                <a:schemeClr val="bg1"/>
              </a:gs>
              <a:gs pos="100000">
                <a:srgbClr val="FF99FF"/>
              </a:gs>
            </a:gsLst>
            <a:lin ang="5400000" scaled="1"/>
          </a:gradFill>
          <a:ln w="9525">
            <a:solidFill>
              <a:schemeClr val="tx1"/>
            </a:solidFill>
            <a:miter lim="800000"/>
            <a:headEnd/>
            <a:tailEnd/>
          </a:ln>
        </p:spPr>
        <p:txBody>
          <a:bodyPr anchor="ctr" anchorCtr="1"/>
          <a:lstStyle/>
          <a:p>
            <a:pPr>
              <a:defRPr/>
            </a:pPr>
            <a:r>
              <a:rPr kumimoji="1" lang="zh-TW" altLang="en-US">
                <a:effectLst>
                  <a:outerShdw blurRad="38100" dist="38100" dir="2700000" algn="tl">
                    <a:srgbClr val="FFFFFF"/>
                  </a:outerShdw>
                </a:effectLst>
                <a:ea typeface="標楷體" pitchFamily="65" charset="-120"/>
              </a:rPr>
              <a:t>品項的名稱</a:t>
            </a:r>
          </a:p>
        </p:txBody>
      </p:sp>
      <p:sp>
        <p:nvSpPr>
          <p:cNvPr id="2" name="Rectangle 5"/>
          <p:cNvSpPr>
            <a:spLocks noChangeArrowheads="1"/>
          </p:cNvSpPr>
          <p:nvPr/>
        </p:nvSpPr>
        <p:spPr bwMode="auto">
          <a:xfrm>
            <a:off x="971600" y="1965326"/>
            <a:ext cx="2016075" cy="29527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 name="AutoShape 6"/>
          <p:cNvSpPr>
            <a:spLocks noChangeArrowheads="1"/>
          </p:cNvSpPr>
          <p:nvPr/>
        </p:nvSpPr>
        <p:spPr bwMode="auto">
          <a:xfrm>
            <a:off x="1504007" y="2564904"/>
            <a:ext cx="2665413" cy="863600"/>
          </a:xfrm>
          <a:prstGeom prst="wedgeRoundRectCallout">
            <a:avLst>
              <a:gd name="adj1" fmla="val -18852"/>
              <a:gd name="adj2" fmla="val -77204"/>
              <a:gd name="adj3" fmla="val 16667"/>
            </a:avLst>
          </a:prstGeom>
          <a:gradFill rotWithShape="1">
            <a:gsLst>
              <a:gs pos="0">
                <a:srgbClr val="FFCC99"/>
              </a:gs>
              <a:gs pos="50000">
                <a:schemeClr val="bg1"/>
              </a:gs>
              <a:gs pos="100000">
                <a:srgbClr val="FFCC99"/>
              </a:gs>
            </a:gsLst>
            <a:lin ang="5400000" scaled="1"/>
          </a:gradFill>
          <a:ln w="9525">
            <a:solidFill>
              <a:schemeClr val="tx1"/>
            </a:solidFill>
            <a:miter lim="800000"/>
            <a:headEnd/>
            <a:tailEnd/>
          </a:ln>
        </p:spPr>
        <p:txBody>
          <a:bodyPr anchor="ctr" anchorCtr="1"/>
          <a:lstStyle/>
          <a:p>
            <a:pPr>
              <a:defRPr/>
            </a:pPr>
            <a:r>
              <a:rPr kumimoji="1" lang="zh-TW" altLang="en-US">
                <a:effectLst>
                  <a:outerShdw blurRad="38100" dist="38100" dir="2700000" algn="tl">
                    <a:srgbClr val="FFFFFF"/>
                  </a:outerShdw>
                </a:effectLst>
                <a:ea typeface="標楷體" pitchFamily="65" charset="-120"/>
              </a:rPr>
              <a:t>品項產品屬性的描述。</a:t>
            </a:r>
            <a:r>
              <a:rPr kumimoji="1" lang="en-US" altLang="zh-TW">
                <a:effectLst>
                  <a:outerShdw blurRad="38100" dist="38100" dir="2700000" algn="tl">
                    <a:srgbClr val="FFFFFF"/>
                  </a:outerShdw>
                </a:effectLst>
                <a:ea typeface="標楷體" pitchFamily="65" charset="-120"/>
              </a:rPr>
              <a:t>eg.500</a:t>
            </a:r>
            <a:r>
              <a:rPr kumimoji="1" lang="zh-TW" altLang="en-US">
                <a:effectLst>
                  <a:outerShdw blurRad="38100" dist="38100" dir="2700000" algn="tl">
                    <a:srgbClr val="FFFFFF"/>
                  </a:outerShdw>
                </a:effectLst>
                <a:ea typeface="標楷體" pitchFamily="65" charset="-120"/>
              </a:rPr>
              <a:t>萬素</a:t>
            </a:r>
            <a:r>
              <a:rPr kumimoji="1" lang="en-US" altLang="zh-TW">
                <a:effectLst>
                  <a:outerShdw blurRad="38100" dist="38100" dir="2700000" algn="tl">
                    <a:srgbClr val="FFFFFF"/>
                  </a:outerShdw>
                </a:effectLst>
                <a:ea typeface="標楷體" pitchFamily="65" charset="-12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5" fill="hold" grpId="0" nodeType="clickEffect">
                                  <p:stCondLst>
                                    <p:cond delay="0"/>
                                  </p:stCondLst>
                                  <p:childTnLst>
                                    <p:set>
                                      <p:cBhvr>
                                        <p:cTn id="10" dur="1" fill="hold">
                                          <p:stCondLst>
                                            <p:cond delay="0"/>
                                          </p:stCondLst>
                                        </p:cTn>
                                        <p:tgtEl>
                                          <p:spTgt spid="22531"/>
                                        </p:tgtEl>
                                        <p:attrNameLst>
                                          <p:attrName>style.visibility</p:attrName>
                                        </p:attrNameLst>
                                      </p:cBhvr>
                                      <p:to>
                                        <p:strVal val="visible"/>
                                      </p:to>
                                    </p:set>
                                    <p:animEffect transition="in" filter="checkerboard(down)">
                                      <p:cBhvr>
                                        <p:cTn id="11" dur="500"/>
                                        <p:tgtEl>
                                          <p:spTgt spid="22531"/>
                                        </p:tgtEl>
                                      </p:cBhvr>
                                    </p:animEffect>
                                  </p:childTnLst>
                                </p:cTn>
                              </p:par>
                            </p:childTnLst>
                          </p:cTn>
                        </p:par>
                        <p:par>
                          <p:cTn id="12" fill="hold" nodeType="afterGroup">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30726"/>
                                        </p:tgtEl>
                                        <p:attrNameLst>
                                          <p:attrName>style.visibility</p:attrName>
                                        </p:attrNameLst>
                                      </p:cBhvr>
                                      <p:to>
                                        <p:strVal val="visible"/>
                                      </p:to>
                                    </p:set>
                                    <p:animEffect transition="in" filter="dissolve">
                                      <p:cBhvr>
                                        <p:cTn id="15" dur="500"/>
                                        <p:tgtEl>
                                          <p:spTgt spid="307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xit" presetSubtype="16" fill="hold" grpId="1" nodeType="clickEffect">
                                  <p:stCondLst>
                                    <p:cond delay="0"/>
                                  </p:stCondLst>
                                  <p:childTnLst>
                                    <p:animEffect transition="out" filter="box(in)">
                                      <p:cBhvr>
                                        <p:cTn id="19" dur="500"/>
                                        <p:tgtEl>
                                          <p:spTgt spid="22531"/>
                                        </p:tgtEl>
                                      </p:cBhvr>
                                    </p:animEffect>
                                    <p:set>
                                      <p:cBhvr>
                                        <p:cTn id="20" dur="1" fill="hold">
                                          <p:stCondLst>
                                            <p:cond delay="499"/>
                                          </p:stCondLst>
                                        </p:cTn>
                                        <p:tgtEl>
                                          <p:spTgt spid="22531"/>
                                        </p:tgtEl>
                                        <p:attrNameLst>
                                          <p:attrName>style.visibility</p:attrName>
                                        </p:attrNameLst>
                                      </p:cBhvr>
                                      <p:to>
                                        <p:strVal val="hidden"/>
                                      </p:to>
                                    </p:set>
                                  </p:childTnLst>
                                </p:cTn>
                              </p:par>
                            </p:childTnLst>
                          </p:cTn>
                        </p:par>
                        <p:par>
                          <p:cTn id="21" fill="hold" nodeType="afterGroup">
                            <p:stCondLst>
                              <p:cond delay="500"/>
                            </p:stCondLst>
                            <p:childTnLst>
                              <p:par>
                                <p:cTn id="22" presetID="4" presetClass="exit" presetSubtype="16" fill="hold" grpId="1" nodeType="afterEffect">
                                  <p:stCondLst>
                                    <p:cond delay="0"/>
                                  </p:stCondLst>
                                  <p:childTnLst>
                                    <p:animEffect transition="out" filter="box(in)">
                                      <p:cBhvr>
                                        <p:cTn id="23" dur="500"/>
                                        <p:tgtEl>
                                          <p:spTgt spid="30726"/>
                                        </p:tgtEl>
                                      </p:cBhvr>
                                    </p:animEffect>
                                    <p:set>
                                      <p:cBhvr>
                                        <p:cTn id="24" dur="1" fill="hold">
                                          <p:stCondLst>
                                            <p:cond delay="499"/>
                                          </p:stCondLst>
                                        </p:cTn>
                                        <p:tgtEl>
                                          <p:spTgt spid="30726"/>
                                        </p:tgtEl>
                                        <p:attrNameLst>
                                          <p:attrName>style.visibility</p:attrName>
                                        </p:attrNameLst>
                                      </p:cBhvr>
                                      <p:to>
                                        <p:strVal val="hidden"/>
                                      </p:to>
                                    </p:set>
                                  </p:childTnLst>
                                </p:cTn>
                              </p:par>
                            </p:childTnLst>
                          </p:cTn>
                        </p:par>
                        <p:par>
                          <p:cTn id="25" fill="hold" nodeType="afterGroup">
                            <p:stCondLst>
                              <p:cond delay="1000"/>
                            </p:stCondLst>
                            <p:childTnLst>
                              <p:par>
                                <p:cTn id="26" presetID="5" presetClass="entr" presetSubtype="5"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checkerboard(down)">
                                      <p:cBhvr>
                                        <p:cTn id="28" dur="500"/>
                                        <p:tgtEl>
                                          <p:spTgt spid="2"/>
                                        </p:tgtEl>
                                      </p:cBhvr>
                                    </p:animEffect>
                                  </p:childTnLst>
                                </p:cTn>
                              </p:par>
                            </p:childTnLst>
                          </p:cTn>
                        </p:par>
                        <p:par>
                          <p:cTn id="29" fill="hold" nodeType="afterGroup">
                            <p:stCondLst>
                              <p:cond delay="1500"/>
                            </p:stCondLst>
                            <p:childTnLst>
                              <p:par>
                                <p:cTn id="30" presetID="9"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22531" grpId="1" animBg="1"/>
      <p:bldP spid="30726" grpId="0" animBg="1"/>
      <p:bldP spid="30726" grpId="1" animBg="1"/>
      <p:bldP spid="2"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50379" y="173284"/>
            <a:ext cx="8600379" cy="6654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投影片編號版面配置區 5"/>
          <p:cNvSpPr>
            <a:spLocks noGrp="1"/>
          </p:cNvSpPr>
          <p:nvPr>
            <p:ph type="sldNum" sz="quarter" idx="10"/>
          </p:nvPr>
        </p:nvSpPr>
        <p:spPr/>
        <p:txBody>
          <a:bodyPr/>
          <a:lstStyle/>
          <a:p>
            <a:pPr>
              <a:defRPr/>
            </a:pPr>
            <a:fld id="{1993671E-9D98-4EAB-8A36-56AFFCE5E01F}" type="slidenum">
              <a:rPr lang="zh-TW" altLang="en-US"/>
              <a:pPr>
                <a:defRPr/>
              </a:pPr>
              <a:t>51</a:t>
            </a:fld>
            <a:endParaRPr lang="en-US" altLang="zh-TW"/>
          </a:p>
        </p:txBody>
      </p:sp>
      <p:sp>
        <p:nvSpPr>
          <p:cNvPr id="22531" name="Rectangle 5"/>
          <p:cNvSpPr>
            <a:spLocks noChangeArrowheads="1"/>
          </p:cNvSpPr>
          <p:nvPr/>
        </p:nvSpPr>
        <p:spPr bwMode="auto">
          <a:xfrm>
            <a:off x="5003800" y="1125538"/>
            <a:ext cx="1152525" cy="2873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0726" name="AutoShape 6"/>
          <p:cNvSpPr>
            <a:spLocks noChangeArrowheads="1"/>
          </p:cNvSpPr>
          <p:nvPr/>
        </p:nvSpPr>
        <p:spPr bwMode="auto">
          <a:xfrm>
            <a:off x="3203575" y="1629569"/>
            <a:ext cx="3311525" cy="1304998"/>
          </a:xfrm>
          <a:prstGeom prst="wedgeRoundRectCallout">
            <a:avLst>
              <a:gd name="adj1" fmla="val 19801"/>
              <a:gd name="adj2" fmla="val -61328"/>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marL="285750" indent="-285750">
              <a:buClr>
                <a:srgbClr val="FF0000"/>
              </a:buClr>
              <a:buSzPct val="65000"/>
              <a:buFont typeface="Wingdings" pitchFamily="2" charset="2"/>
              <a:buChar char="u"/>
              <a:defRPr/>
            </a:pPr>
            <a:r>
              <a:rPr kumimoji="1" lang="zh-TW" altLang="en-US" dirty="0" smtClean="0">
                <a:effectLst>
                  <a:outerShdw blurRad="38100" dist="38100" dir="2700000" algn="tl">
                    <a:srgbClr val="FFFFFF"/>
                  </a:outerShdw>
                </a:effectLst>
                <a:ea typeface="標楷體" pitchFamily="65" charset="-120"/>
              </a:rPr>
              <a:t>指</a:t>
            </a:r>
            <a:r>
              <a:rPr kumimoji="1" lang="zh-TW" altLang="en-US" dirty="0">
                <a:effectLst>
                  <a:outerShdw blurRad="38100" dist="38100" dir="2700000" algn="tl">
                    <a:srgbClr val="FFFFFF"/>
                  </a:outerShdw>
                </a:effectLst>
                <a:ea typeface="標楷體" pitchFamily="65" charset="-120"/>
                <a:cs typeface="Times New Roman" pitchFamily="18" charset="0"/>
              </a:rPr>
              <a:t>「庫存單位」；例如：個、件、盒、罐、</a:t>
            </a:r>
            <a:r>
              <a:rPr kumimoji="1" lang="en-US" altLang="zh-TW" dirty="0">
                <a:effectLst>
                  <a:outerShdw blurRad="38100" dist="38100" dir="2700000" algn="tl">
                    <a:srgbClr val="FFFFFF"/>
                  </a:outerShdw>
                </a:effectLst>
                <a:ea typeface="標楷體" pitchFamily="65" charset="-120"/>
                <a:cs typeface="Times New Roman" pitchFamily="18" charset="0"/>
              </a:rPr>
              <a:t>pcs…</a:t>
            </a:r>
            <a:r>
              <a:rPr kumimoji="1" lang="zh-TW" altLang="en-US" dirty="0" smtClean="0">
                <a:effectLst>
                  <a:outerShdw blurRad="38100" dist="38100" dir="2700000" algn="tl">
                    <a:srgbClr val="FFFFFF"/>
                  </a:outerShdw>
                </a:effectLst>
                <a:ea typeface="標楷體" pitchFamily="65" charset="-120"/>
                <a:cs typeface="Times New Roman" pitchFamily="18" charset="0"/>
              </a:rPr>
              <a:t>等</a:t>
            </a:r>
            <a:endParaRPr kumimoji="1" lang="en-US" altLang="zh-TW" dirty="0" smtClean="0">
              <a:effectLst>
                <a:outerShdw blurRad="38100" dist="38100" dir="2700000" algn="tl">
                  <a:srgbClr val="FFFFFF"/>
                </a:outerShdw>
              </a:effectLst>
              <a:ea typeface="標楷體" pitchFamily="65" charset="-120"/>
              <a:cs typeface="Times New Roman" pitchFamily="18" charset="0"/>
            </a:endParaRPr>
          </a:p>
          <a:p>
            <a:pPr marL="285750" indent="-285750">
              <a:buClr>
                <a:srgbClr val="FF0000"/>
              </a:buClr>
              <a:buSzPct val="65000"/>
              <a:buFont typeface="Wingdings" pitchFamily="2" charset="2"/>
              <a:buChar char="u"/>
              <a:defRPr/>
            </a:pPr>
            <a:r>
              <a:rPr kumimoji="1" lang="zh-TW" altLang="en-US" dirty="0" smtClean="0">
                <a:effectLst>
                  <a:outerShdw blurRad="38100" dist="38100" dir="2700000" algn="tl">
                    <a:srgbClr val="FFFFFF"/>
                  </a:outerShdw>
                </a:effectLst>
                <a:ea typeface="標楷體" pitchFamily="65" charset="-120"/>
                <a:cs typeface="Times New Roman" pitchFamily="18" charset="0"/>
              </a:rPr>
              <a:t>使用者自行定義</a:t>
            </a:r>
            <a:endParaRPr kumimoji="1" lang="zh-TW" altLang="en-US" dirty="0">
              <a:effectLst>
                <a:outerShdw blurRad="38100" dist="38100" dir="2700000" algn="tl">
                  <a:srgbClr val="FFFFFF"/>
                </a:outerShdw>
              </a:effectLst>
              <a:ea typeface="標楷體" pitchFamily="65" charset="-120"/>
            </a:endParaRPr>
          </a:p>
        </p:txBody>
      </p:sp>
      <p:sp>
        <p:nvSpPr>
          <p:cNvPr id="2" name="Rectangle 5"/>
          <p:cNvSpPr>
            <a:spLocks noChangeArrowheads="1"/>
          </p:cNvSpPr>
          <p:nvPr/>
        </p:nvSpPr>
        <p:spPr bwMode="auto">
          <a:xfrm>
            <a:off x="6156325" y="1125538"/>
            <a:ext cx="2448123" cy="3222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 name="AutoShape 6"/>
          <p:cNvSpPr>
            <a:spLocks noChangeArrowheads="1"/>
          </p:cNvSpPr>
          <p:nvPr/>
        </p:nvSpPr>
        <p:spPr bwMode="auto">
          <a:xfrm>
            <a:off x="4928641" y="1669282"/>
            <a:ext cx="3673475" cy="1143769"/>
          </a:xfrm>
          <a:prstGeom prst="wedgeRoundRectCallout">
            <a:avLst>
              <a:gd name="adj1" fmla="val 19100"/>
              <a:gd name="adj2" fmla="val -66283"/>
              <a:gd name="adj3" fmla="val 16667"/>
            </a:avLst>
          </a:prstGeom>
          <a:gradFill rotWithShape="1">
            <a:gsLst>
              <a:gs pos="0">
                <a:srgbClr val="FFCC99"/>
              </a:gs>
              <a:gs pos="50000">
                <a:schemeClr val="bg1"/>
              </a:gs>
              <a:gs pos="100000">
                <a:srgbClr val="FFCC99"/>
              </a:gs>
            </a:gsLst>
            <a:lin ang="5400000" scaled="1"/>
          </a:gradFill>
          <a:ln w="9525">
            <a:solidFill>
              <a:schemeClr val="tx1"/>
            </a:solidFill>
            <a:miter lim="800000"/>
            <a:headEnd/>
            <a:tailEnd/>
          </a:ln>
        </p:spPr>
        <p:txBody>
          <a:bodyPr anchor="ctr" anchorCtr="1"/>
          <a:lstStyle/>
          <a:p>
            <a:pPr marL="342900" indent="-342900">
              <a:buFontTx/>
              <a:buAutoNum type="arabicPeriod"/>
              <a:defRPr/>
            </a:pPr>
            <a:r>
              <a:rPr kumimoji="1" lang="zh-TW" altLang="en-US" dirty="0">
                <a:effectLst>
                  <a:outerShdw blurRad="38100" dist="38100" dir="2700000" algn="tl">
                    <a:srgbClr val="FFFFFF"/>
                  </a:outerShdw>
                </a:effectLst>
                <a:ea typeface="標楷體" pitchFamily="65" charset="-120"/>
              </a:rPr>
              <a:t>指該品項目前的庫存總數量</a:t>
            </a:r>
          </a:p>
          <a:p>
            <a:pPr marL="342900" indent="-342900">
              <a:buFontTx/>
              <a:buAutoNum type="arabicPeriod"/>
              <a:defRPr/>
            </a:pPr>
            <a:r>
              <a:rPr kumimoji="1" lang="zh-TW" altLang="en-US" dirty="0">
                <a:effectLst>
                  <a:outerShdw blurRad="38100" dist="38100" dir="2700000" algn="tl">
                    <a:srgbClr val="FFFFFF"/>
                  </a:outerShdw>
                </a:effectLst>
                <a:ea typeface="標楷體" pitchFamily="65" charset="-120"/>
              </a:rPr>
              <a:t>僅指存貨倉，不包含非存貨倉的數量</a:t>
            </a:r>
            <a:endParaRPr kumimoji="1" lang="en-US" altLang="zh-TW" dirty="0">
              <a:effectLst>
                <a:outerShdw blurRad="38100" dist="38100" dir="2700000" algn="tl">
                  <a:srgbClr val="FFFFFF"/>
                </a:outerShdw>
              </a:effectLst>
              <a:ea typeface="標楷體" pitchFamily="65" charset="-120"/>
            </a:endParaRPr>
          </a:p>
        </p:txBody>
      </p:sp>
      <p:sp>
        <p:nvSpPr>
          <p:cNvPr id="4" name="Rectangle 5"/>
          <p:cNvSpPr>
            <a:spLocks noChangeArrowheads="1"/>
          </p:cNvSpPr>
          <p:nvPr/>
        </p:nvSpPr>
        <p:spPr bwMode="auto">
          <a:xfrm>
            <a:off x="6156324" y="1412875"/>
            <a:ext cx="2445792" cy="287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5" name="AutoShape 6"/>
          <p:cNvSpPr>
            <a:spLocks noChangeArrowheads="1"/>
          </p:cNvSpPr>
          <p:nvPr/>
        </p:nvSpPr>
        <p:spPr bwMode="auto">
          <a:xfrm>
            <a:off x="4733130" y="1935708"/>
            <a:ext cx="3673475" cy="877343"/>
          </a:xfrm>
          <a:prstGeom prst="wedgeRoundRectCallout">
            <a:avLst>
              <a:gd name="adj1" fmla="val 16681"/>
              <a:gd name="adj2" fmla="val -76053"/>
              <a:gd name="adj3" fmla="val 16667"/>
            </a:avLst>
          </a:prstGeom>
          <a:gradFill rotWithShape="1">
            <a:gsLst>
              <a:gs pos="0">
                <a:srgbClr val="FF99CC"/>
              </a:gs>
              <a:gs pos="50000">
                <a:schemeClr val="bg1"/>
              </a:gs>
              <a:gs pos="100000">
                <a:srgbClr val="FF99CC"/>
              </a:gs>
            </a:gsLst>
            <a:lin ang="5400000" scaled="1"/>
          </a:gradFill>
          <a:ln w="9525">
            <a:solidFill>
              <a:schemeClr val="tx1"/>
            </a:solidFill>
            <a:miter lim="800000"/>
            <a:headEnd/>
            <a:tailEnd/>
          </a:ln>
        </p:spPr>
        <p:txBody>
          <a:bodyPr anchor="ctr" anchorCtr="1"/>
          <a:lstStyle/>
          <a:p>
            <a:pPr>
              <a:defRPr/>
            </a:pPr>
            <a:r>
              <a:rPr kumimoji="1" lang="zh-TW" altLang="en-US" dirty="0">
                <a:effectLst>
                  <a:outerShdw blurRad="38100" dist="38100" dir="2700000" algn="tl">
                    <a:srgbClr val="FFFFFF"/>
                  </a:outerShdw>
                </a:effectLst>
                <a:ea typeface="標楷體" pitchFamily="65" charset="-120"/>
              </a:rPr>
              <a:t>指前述庫存數量之存貨成本參考金額</a:t>
            </a:r>
            <a:endParaRPr kumimoji="1" lang="en-US" altLang="zh-TW" dirty="0">
              <a:effectLst>
                <a:outerShdw blurRad="38100" dist="38100" dir="2700000" algn="tl">
                  <a:srgbClr val="FFFFFF"/>
                </a:outerShdw>
              </a:effectLst>
              <a:ea typeface="標楷體" pitchFamily="65" charset="-120"/>
            </a:endParaRPr>
          </a:p>
        </p:txBody>
      </p:sp>
      <p:sp>
        <p:nvSpPr>
          <p:cNvPr id="6" name="Rectangle 5"/>
          <p:cNvSpPr>
            <a:spLocks noChangeArrowheads="1"/>
          </p:cNvSpPr>
          <p:nvPr/>
        </p:nvSpPr>
        <p:spPr bwMode="auto">
          <a:xfrm>
            <a:off x="6156324" y="1648371"/>
            <a:ext cx="2445792" cy="32012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7" name="AutoShape 6"/>
          <p:cNvSpPr>
            <a:spLocks noChangeArrowheads="1"/>
          </p:cNvSpPr>
          <p:nvPr/>
        </p:nvSpPr>
        <p:spPr bwMode="auto">
          <a:xfrm>
            <a:off x="4751387" y="2200274"/>
            <a:ext cx="3673475" cy="734293"/>
          </a:xfrm>
          <a:prstGeom prst="wedgeRoundRectCallout">
            <a:avLst>
              <a:gd name="adj1" fmla="val 19099"/>
              <a:gd name="adj2" fmla="val -81128"/>
              <a:gd name="adj3" fmla="val 16667"/>
            </a:avLst>
          </a:prstGeom>
          <a:gradFill rotWithShape="1">
            <a:gsLst>
              <a:gs pos="0">
                <a:srgbClr val="66CCFF"/>
              </a:gs>
              <a:gs pos="50000">
                <a:schemeClr val="bg1"/>
              </a:gs>
              <a:gs pos="100000">
                <a:srgbClr val="66CCFF"/>
              </a:gs>
            </a:gsLst>
            <a:lin ang="5400000" scaled="1"/>
          </a:gradFill>
          <a:ln w="9525">
            <a:solidFill>
              <a:schemeClr val="tx1"/>
            </a:solidFill>
            <a:miter lim="800000"/>
            <a:headEnd/>
            <a:tailEnd/>
          </a:ln>
        </p:spPr>
        <p:txBody>
          <a:bodyPr anchor="ctr" anchorCtr="1"/>
          <a:lstStyle/>
          <a:p>
            <a:pPr>
              <a:defRPr/>
            </a:pPr>
            <a:r>
              <a:rPr kumimoji="1" lang="zh-TW" altLang="en-US">
                <a:effectLst>
                  <a:outerShdw blurRad="38100" dist="38100" dir="2700000" algn="tl">
                    <a:srgbClr val="FFFFFF"/>
                  </a:outerShdw>
                </a:effectLst>
                <a:ea typeface="標楷體" pitchFamily="65" charset="-120"/>
              </a:rPr>
              <a:t>單位成本＝庫存金額／庫存數量</a:t>
            </a:r>
            <a:endParaRPr lang="zh-TW" altLang="en-US">
              <a:effectLst>
                <a:outerShdw blurRad="38100" dist="38100" dir="2700000" algn="tl">
                  <a:srgbClr val="FFFFFF"/>
                </a:outerShdw>
              </a:effectLst>
              <a:ea typeface="標楷體" pitchFamily="65" charset="-120"/>
            </a:endParaRPr>
          </a:p>
        </p:txBody>
      </p:sp>
      <p:sp>
        <p:nvSpPr>
          <p:cNvPr id="17" name="Rectangle 5"/>
          <p:cNvSpPr>
            <a:spLocks noChangeArrowheads="1"/>
          </p:cNvSpPr>
          <p:nvPr/>
        </p:nvSpPr>
        <p:spPr bwMode="auto">
          <a:xfrm>
            <a:off x="6147568" y="1140619"/>
            <a:ext cx="2456880" cy="863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8" name="AutoShape 6"/>
          <p:cNvSpPr>
            <a:spLocks noChangeArrowheads="1"/>
          </p:cNvSpPr>
          <p:nvPr/>
        </p:nvSpPr>
        <p:spPr bwMode="auto">
          <a:xfrm>
            <a:off x="3617117" y="981075"/>
            <a:ext cx="2232025" cy="863600"/>
          </a:xfrm>
          <a:prstGeom prst="wedgeRoundRectCallout">
            <a:avLst>
              <a:gd name="adj1" fmla="val 64366"/>
              <a:gd name="adj2" fmla="val 32903"/>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kumimoji="1" lang="zh-TW" altLang="en-US">
                <a:effectLst>
                  <a:outerShdw blurRad="38100" dist="38100" dir="2700000" algn="tl">
                    <a:srgbClr val="FFFFFF"/>
                  </a:outerShdw>
                </a:effectLst>
                <a:ea typeface="標楷體" pitchFamily="65" charset="-120"/>
              </a:rPr>
              <a:t>由系統直接計算，不需要人工輸入</a:t>
            </a:r>
          </a:p>
        </p:txBody>
      </p:sp>
    </p:spTree>
    <p:extLst>
      <p:ext uri="{BB962C8B-B14F-4D97-AF65-F5344CB8AC3E}">
        <p14:creationId xmlns:p14="http://schemas.microsoft.com/office/powerpoint/2010/main" val="18870718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5" fill="hold" grpId="0" nodeType="clickEffect">
                                  <p:stCondLst>
                                    <p:cond delay="0"/>
                                  </p:stCondLst>
                                  <p:childTnLst>
                                    <p:set>
                                      <p:cBhvr>
                                        <p:cTn id="10" dur="1" fill="hold">
                                          <p:stCondLst>
                                            <p:cond delay="0"/>
                                          </p:stCondLst>
                                        </p:cTn>
                                        <p:tgtEl>
                                          <p:spTgt spid="22531"/>
                                        </p:tgtEl>
                                        <p:attrNameLst>
                                          <p:attrName>style.visibility</p:attrName>
                                        </p:attrNameLst>
                                      </p:cBhvr>
                                      <p:to>
                                        <p:strVal val="visible"/>
                                      </p:to>
                                    </p:set>
                                    <p:animEffect transition="in" filter="checkerboard(down)">
                                      <p:cBhvr>
                                        <p:cTn id="11" dur="500"/>
                                        <p:tgtEl>
                                          <p:spTgt spid="22531"/>
                                        </p:tgtEl>
                                      </p:cBhvr>
                                    </p:animEffect>
                                  </p:childTnLst>
                                </p:cTn>
                              </p:par>
                            </p:childTnLst>
                          </p:cTn>
                        </p:par>
                        <p:par>
                          <p:cTn id="12" fill="hold" nodeType="afterGroup">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30726"/>
                                        </p:tgtEl>
                                        <p:attrNameLst>
                                          <p:attrName>style.visibility</p:attrName>
                                        </p:attrNameLst>
                                      </p:cBhvr>
                                      <p:to>
                                        <p:strVal val="visible"/>
                                      </p:to>
                                    </p:set>
                                    <p:animEffect transition="in" filter="dissolve">
                                      <p:cBhvr>
                                        <p:cTn id="15" dur="500"/>
                                        <p:tgtEl>
                                          <p:spTgt spid="307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xit" presetSubtype="10" fill="hold" grpId="1" nodeType="clickEffect">
                                  <p:stCondLst>
                                    <p:cond delay="0"/>
                                  </p:stCondLst>
                                  <p:childTnLst>
                                    <p:animEffect transition="out" filter="blinds(horizontal)">
                                      <p:cBhvr>
                                        <p:cTn id="19" dur="500"/>
                                        <p:tgtEl>
                                          <p:spTgt spid="22531"/>
                                        </p:tgtEl>
                                      </p:cBhvr>
                                    </p:animEffect>
                                    <p:set>
                                      <p:cBhvr>
                                        <p:cTn id="20" dur="1" fill="hold">
                                          <p:stCondLst>
                                            <p:cond delay="499"/>
                                          </p:stCondLst>
                                        </p:cTn>
                                        <p:tgtEl>
                                          <p:spTgt spid="22531"/>
                                        </p:tgtEl>
                                        <p:attrNameLst>
                                          <p:attrName>style.visibility</p:attrName>
                                        </p:attrNameLst>
                                      </p:cBhvr>
                                      <p:to>
                                        <p:strVal val="hidden"/>
                                      </p:to>
                                    </p:set>
                                  </p:childTnLst>
                                </p:cTn>
                              </p:par>
                              <p:par>
                                <p:cTn id="21" presetID="3" presetClass="exit" presetSubtype="10" fill="hold" grpId="1" nodeType="withEffect">
                                  <p:stCondLst>
                                    <p:cond delay="0"/>
                                  </p:stCondLst>
                                  <p:childTnLst>
                                    <p:animEffect transition="out" filter="blinds(horizontal)">
                                      <p:cBhvr>
                                        <p:cTn id="22" dur="500"/>
                                        <p:tgtEl>
                                          <p:spTgt spid="30726"/>
                                        </p:tgtEl>
                                      </p:cBhvr>
                                    </p:animEffect>
                                    <p:set>
                                      <p:cBhvr>
                                        <p:cTn id="23" dur="1" fill="hold">
                                          <p:stCondLst>
                                            <p:cond delay="499"/>
                                          </p:stCondLst>
                                        </p:cTn>
                                        <p:tgtEl>
                                          <p:spTgt spid="30726"/>
                                        </p:tgtEl>
                                        <p:attrNameLst>
                                          <p:attrName>style.visibility</p:attrName>
                                        </p:attrNameLst>
                                      </p:cBhvr>
                                      <p:to>
                                        <p:strVal val="hidden"/>
                                      </p:to>
                                    </p:set>
                                  </p:childTnLst>
                                </p:cTn>
                              </p:par>
                            </p:childTnLst>
                          </p:cTn>
                        </p:par>
                        <p:par>
                          <p:cTn id="24" fill="hold" nodeType="afterGroup">
                            <p:stCondLst>
                              <p:cond delay="500"/>
                            </p:stCondLst>
                            <p:childTnLst>
                              <p:par>
                                <p:cTn id="25" presetID="5" presetClass="entr" presetSubtype="5"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heckerboard(down)">
                                      <p:cBhvr>
                                        <p:cTn id="27" dur="500"/>
                                        <p:tgtEl>
                                          <p:spTgt spid="2"/>
                                        </p:tgtEl>
                                      </p:cBhvr>
                                    </p:animEffect>
                                  </p:childTnLst>
                                </p:cTn>
                              </p:par>
                            </p:childTnLst>
                          </p:cTn>
                        </p:par>
                        <p:par>
                          <p:cTn id="28" fill="hold" nodeType="afterGroup">
                            <p:stCondLst>
                              <p:cond delay="1000"/>
                            </p:stCondLst>
                            <p:childTnLst>
                              <p:par>
                                <p:cTn id="29" presetID="9"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xit" presetSubtype="10" fill="hold" grpId="1" nodeType="clickEffect">
                                  <p:stCondLst>
                                    <p:cond delay="0"/>
                                  </p:stCondLst>
                                  <p:childTnLst>
                                    <p:animEffect transition="out" filter="blinds(horizontal)">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3" presetClass="exit" presetSubtype="10" fill="hold" grpId="1" nodeType="withEffect">
                                  <p:stCondLst>
                                    <p:cond delay="0"/>
                                  </p:stCondLst>
                                  <p:childTnLst>
                                    <p:animEffect transition="out" filter="blinds(horizontal)">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par>
                          <p:cTn id="40" fill="hold" nodeType="afterGroup">
                            <p:stCondLst>
                              <p:cond delay="500"/>
                            </p:stCondLst>
                            <p:childTnLst>
                              <p:par>
                                <p:cTn id="41" presetID="5" presetClass="entr" presetSubtype="5"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checkerboard(down)">
                                      <p:cBhvr>
                                        <p:cTn id="43" dur="500"/>
                                        <p:tgtEl>
                                          <p:spTgt spid="4"/>
                                        </p:tgtEl>
                                      </p:cBhvr>
                                    </p:animEffect>
                                  </p:childTnLst>
                                </p:cTn>
                              </p:par>
                            </p:childTnLst>
                          </p:cTn>
                        </p:par>
                        <p:par>
                          <p:cTn id="44" fill="hold" nodeType="afterGroup">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dissolve">
                                      <p:cBhvr>
                                        <p:cTn id="47" dur="500"/>
                                        <p:tgtEl>
                                          <p:spTgt spid="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xit" presetSubtype="10" fill="hold" grpId="1" nodeType="clickEffect">
                                  <p:stCondLst>
                                    <p:cond delay="0"/>
                                  </p:stCondLst>
                                  <p:childTnLst>
                                    <p:animEffect transition="out" filter="blinds(horizontal)">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par>
                          <p:cTn id="56" fill="hold" nodeType="afterGroup">
                            <p:stCondLst>
                              <p:cond delay="500"/>
                            </p:stCondLst>
                            <p:childTnLst>
                              <p:par>
                                <p:cTn id="57" presetID="5" presetClass="entr" presetSubtype="5"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checkerboard(down)">
                                      <p:cBhvr>
                                        <p:cTn id="59" dur="500"/>
                                        <p:tgtEl>
                                          <p:spTgt spid="6"/>
                                        </p:tgtEl>
                                      </p:cBhvr>
                                    </p:animEffect>
                                  </p:childTnLst>
                                </p:cTn>
                              </p:par>
                            </p:childTnLst>
                          </p:cTn>
                        </p:par>
                        <p:par>
                          <p:cTn id="60" fill="hold" nodeType="afterGroup">
                            <p:stCondLst>
                              <p:cond delay="1000"/>
                            </p:stCondLst>
                            <p:childTnLst>
                              <p:par>
                                <p:cTn id="61" presetID="9" presetClass="entr" presetSubtype="0" fill="hold" grpId="0"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dissolve">
                                      <p:cBhvr>
                                        <p:cTn id="63" dur="500"/>
                                        <p:tgtEl>
                                          <p:spTgt spid="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xit" presetSubtype="10" fill="hold" grpId="1" nodeType="clickEffect">
                                  <p:stCondLst>
                                    <p:cond delay="0"/>
                                  </p:stCondLst>
                                  <p:childTnLst>
                                    <p:animEffect transition="out" filter="blinds(horizontal)">
                                      <p:cBhvr>
                                        <p:cTn id="67" dur="500"/>
                                        <p:tgtEl>
                                          <p:spTgt spid="6"/>
                                        </p:tgtEl>
                                      </p:cBhvr>
                                    </p:animEffect>
                                    <p:set>
                                      <p:cBhvr>
                                        <p:cTn id="68" dur="1" fill="hold">
                                          <p:stCondLst>
                                            <p:cond delay="499"/>
                                          </p:stCondLst>
                                        </p:cTn>
                                        <p:tgtEl>
                                          <p:spTgt spid="6"/>
                                        </p:tgtEl>
                                        <p:attrNameLst>
                                          <p:attrName>style.visibility</p:attrName>
                                        </p:attrNameLst>
                                      </p:cBhvr>
                                      <p:to>
                                        <p:strVal val="hidden"/>
                                      </p:to>
                                    </p:set>
                                  </p:childTnLst>
                                </p:cTn>
                              </p:par>
                              <p:par>
                                <p:cTn id="69" presetID="3" presetClass="exit" presetSubtype="10" fill="hold" grpId="1" nodeType="withEffect">
                                  <p:stCondLst>
                                    <p:cond delay="0"/>
                                  </p:stCondLst>
                                  <p:childTnLst>
                                    <p:animEffect transition="out" filter="blinds(horizontal)">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childTnLst>
                          </p:cTn>
                        </p:par>
                        <p:par>
                          <p:cTn id="72" fill="hold" nodeType="afterGroup">
                            <p:stCondLst>
                              <p:cond delay="500"/>
                            </p:stCondLst>
                            <p:childTnLst>
                              <p:par>
                                <p:cTn id="73" presetID="5" presetClass="entr" presetSubtype="5"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checkerboard(down)">
                                      <p:cBhvr>
                                        <p:cTn id="75" dur="500"/>
                                        <p:tgtEl>
                                          <p:spTgt spid="17"/>
                                        </p:tgtEl>
                                      </p:cBhvr>
                                    </p:animEffect>
                                  </p:childTnLst>
                                </p:cTn>
                              </p:par>
                            </p:childTnLst>
                          </p:cTn>
                        </p:par>
                        <p:par>
                          <p:cTn id="76" fill="hold" nodeType="afterGroup">
                            <p:stCondLst>
                              <p:cond delay="1000"/>
                            </p:stCondLst>
                            <p:childTnLst>
                              <p:par>
                                <p:cTn id="77" presetID="9"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dissolve">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22531" grpId="1" animBg="1"/>
      <p:bldP spid="30726" grpId="0" animBg="1"/>
      <p:bldP spid="30726" grpId="1" animBg="1"/>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17" grpId="0" animBg="1"/>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76" name="Picture 2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46708" y="188980"/>
            <a:ext cx="8640960" cy="6669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投影片編號版面配置區 5"/>
          <p:cNvSpPr>
            <a:spLocks noGrp="1"/>
          </p:cNvSpPr>
          <p:nvPr>
            <p:ph type="sldNum" sz="quarter" idx="10"/>
          </p:nvPr>
        </p:nvSpPr>
        <p:spPr/>
        <p:txBody>
          <a:bodyPr/>
          <a:lstStyle/>
          <a:p>
            <a:pPr>
              <a:defRPr/>
            </a:pPr>
            <a:fld id="{1993671E-9D98-4EAB-8A36-56AFFCE5E01F}" type="slidenum">
              <a:rPr lang="zh-TW" altLang="en-US"/>
              <a:pPr>
                <a:defRPr/>
              </a:pPr>
              <a:t>52</a:t>
            </a:fld>
            <a:endParaRPr lang="en-US" altLang="zh-TW"/>
          </a:p>
        </p:txBody>
      </p:sp>
      <p:sp>
        <p:nvSpPr>
          <p:cNvPr id="8" name="Rectangle 5"/>
          <p:cNvSpPr>
            <a:spLocks noChangeArrowheads="1"/>
          </p:cNvSpPr>
          <p:nvPr/>
        </p:nvSpPr>
        <p:spPr bwMode="auto">
          <a:xfrm>
            <a:off x="277019" y="2428081"/>
            <a:ext cx="1539082" cy="28971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9" name="Rectangle 5"/>
          <p:cNvSpPr>
            <a:spLocks noChangeArrowheads="1"/>
          </p:cNvSpPr>
          <p:nvPr/>
        </p:nvSpPr>
        <p:spPr bwMode="auto">
          <a:xfrm>
            <a:off x="827584" y="3858420"/>
            <a:ext cx="3024188" cy="3603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0" name="AutoShape 6"/>
          <p:cNvSpPr>
            <a:spLocks noChangeArrowheads="1"/>
          </p:cNvSpPr>
          <p:nvPr/>
        </p:nvSpPr>
        <p:spPr bwMode="auto">
          <a:xfrm>
            <a:off x="4067944" y="3603626"/>
            <a:ext cx="4464496" cy="1511299"/>
          </a:xfrm>
          <a:prstGeom prst="wedgeRoundRectCallout">
            <a:avLst>
              <a:gd name="adj1" fmla="val -53870"/>
              <a:gd name="adj2" fmla="val -25190"/>
              <a:gd name="adj3" fmla="val 16667"/>
            </a:avLst>
          </a:prstGeom>
          <a:gradFill rotWithShape="1">
            <a:gsLst>
              <a:gs pos="0">
                <a:srgbClr val="66CCFF"/>
              </a:gs>
              <a:gs pos="50000">
                <a:schemeClr val="bg1"/>
              </a:gs>
              <a:gs pos="100000">
                <a:srgbClr val="66CCFF"/>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料件所存放的主要倉庫。系統所有庫存相關異動單據，如銷貨單、進貨單、領料單、生產入庫單、庫存異動單據</a:t>
            </a:r>
            <a:r>
              <a:rPr lang="en-US" altLang="zh-TW" dirty="0">
                <a:effectLst>
                  <a:outerShdw blurRad="38100" dist="38100" dir="2700000" algn="tl">
                    <a:srgbClr val="FFFFFF"/>
                  </a:outerShdw>
                </a:effectLst>
                <a:ea typeface="標楷體" pitchFamily="65" charset="-120"/>
              </a:rPr>
              <a:t>…</a:t>
            </a:r>
            <a:r>
              <a:rPr lang="zh-TW" altLang="en-US" dirty="0">
                <a:effectLst>
                  <a:outerShdw blurRad="38100" dist="38100" dir="2700000" algn="tl">
                    <a:srgbClr val="FFFFFF"/>
                  </a:outerShdw>
                </a:effectLst>
                <a:ea typeface="標楷體" pitchFamily="65" charset="-120"/>
              </a:rPr>
              <a:t>等，所預設的出入庫別，以節省輸入時間</a:t>
            </a:r>
          </a:p>
        </p:txBody>
      </p:sp>
      <p:sp>
        <p:nvSpPr>
          <p:cNvPr id="11" name="Rectangle 5"/>
          <p:cNvSpPr>
            <a:spLocks noChangeArrowheads="1"/>
          </p:cNvSpPr>
          <p:nvPr/>
        </p:nvSpPr>
        <p:spPr bwMode="auto">
          <a:xfrm>
            <a:off x="818208" y="4394200"/>
            <a:ext cx="3024188" cy="29924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2" name="AutoShape 6"/>
          <p:cNvSpPr>
            <a:spLocks noChangeArrowheads="1"/>
          </p:cNvSpPr>
          <p:nvPr/>
        </p:nvSpPr>
        <p:spPr bwMode="auto">
          <a:xfrm>
            <a:off x="797744" y="3296444"/>
            <a:ext cx="4103687" cy="935037"/>
          </a:xfrm>
          <a:prstGeom prst="wedgeRoundRectCallout">
            <a:avLst>
              <a:gd name="adj1" fmla="val -23538"/>
              <a:gd name="adj2" fmla="val 59507"/>
              <a:gd name="adj3" fmla="val 16667"/>
            </a:avLst>
          </a:prstGeom>
          <a:gradFill rotWithShape="1">
            <a:gsLst>
              <a:gs pos="0">
                <a:srgbClr val="FFFF99"/>
              </a:gs>
              <a:gs pos="50000">
                <a:schemeClr val="bg1"/>
              </a:gs>
              <a:gs pos="100000">
                <a:srgbClr val="FFFF99"/>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該品項主要的生產線別，後續作業會以此做為預設生產別</a:t>
            </a:r>
          </a:p>
        </p:txBody>
      </p:sp>
      <p:sp>
        <p:nvSpPr>
          <p:cNvPr id="13" name="Rectangle 5"/>
          <p:cNvSpPr>
            <a:spLocks noChangeArrowheads="1"/>
          </p:cNvSpPr>
          <p:nvPr/>
        </p:nvSpPr>
        <p:spPr bwMode="auto">
          <a:xfrm>
            <a:off x="818208" y="4633118"/>
            <a:ext cx="3004492" cy="31988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4" name="AutoShape 6"/>
          <p:cNvSpPr>
            <a:spLocks noChangeArrowheads="1"/>
          </p:cNvSpPr>
          <p:nvPr/>
        </p:nvSpPr>
        <p:spPr bwMode="auto">
          <a:xfrm>
            <a:off x="4067944" y="4485481"/>
            <a:ext cx="4103687" cy="935038"/>
          </a:xfrm>
          <a:prstGeom prst="wedgeRoundRectCallout">
            <a:avLst>
              <a:gd name="adj1" fmla="val -54796"/>
              <a:gd name="adj2" fmla="val -19271"/>
              <a:gd name="adj3" fmla="val 16667"/>
            </a:avLst>
          </a:prstGeom>
          <a:gradFill rotWithShape="1">
            <a:gsLst>
              <a:gs pos="0">
                <a:srgbClr val="CC99FF"/>
              </a:gs>
              <a:gs pos="50000">
                <a:schemeClr val="bg1"/>
              </a:gs>
              <a:gs pos="100000">
                <a:srgbClr val="CC99FF"/>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負責這個品號生產計畫的人員，一般指生管或物管人員</a:t>
            </a:r>
          </a:p>
        </p:txBody>
      </p:sp>
      <p:sp>
        <p:nvSpPr>
          <p:cNvPr id="15" name="Rectangle 5"/>
          <p:cNvSpPr>
            <a:spLocks noChangeArrowheads="1"/>
          </p:cNvSpPr>
          <p:nvPr/>
        </p:nvSpPr>
        <p:spPr bwMode="auto">
          <a:xfrm>
            <a:off x="611560" y="5473699"/>
            <a:ext cx="7920880" cy="69031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6" name="AutoShape 6"/>
          <p:cNvSpPr>
            <a:spLocks noChangeArrowheads="1"/>
          </p:cNvSpPr>
          <p:nvPr/>
        </p:nvSpPr>
        <p:spPr bwMode="auto">
          <a:xfrm>
            <a:off x="3276228" y="3985418"/>
            <a:ext cx="5256212" cy="1295400"/>
          </a:xfrm>
          <a:prstGeom prst="wedgeRoundRectCallout">
            <a:avLst>
              <a:gd name="adj1" fmla="val -21728"/>
              <a:gd name="adj2" fmla="val 62499"/>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單身，為該品號存放在各個倉庫的數量、廠別、上次盤點日、最近入庫日、最近出倉庫日等欄位資料，</a:t>
            </a:r>
            <a:r>
              <a:rPr lang="zh-TW" altLang="en-US" u="sng" dirty="0">
                <a:solidFill>
                  <a:srgbClr val="CC0000"/>
                </a:solidFill>
                <a:ea typeface="標楷體" pitchFamily="65" charset="-120"/>
              </a:rPr>
              <a:t>不需要人工額外維護</a:t>
            </a:r>
            <a:r>
              <a:rPr lang="zh-TW" altLang="en-US" dirty="0">
                <a:effectLst>
                  <a:outerShdw blurRad="38100" dist="38100" dir="2700000" algn="tl">
                    <a:srgbClr val="FFFFFF"/>
                  </a:outerShdw>
                </a:effectLst>
                <a:ea typeface="標楷體" pitchFamily="65" charset="-120"/>
              </a:rPr>
              <a:t>，會在日後異動單據確認後，系統自動回寫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9176"/>
                                        </p:tgtEl>
                                        <p:attrNameLst>
                                          <p:attrName>style.visibility</p:attrName>
                                        </p:attrNameLst>
                                      </p:cBhvr>
                                      <p:to>
                                        <p:strVal val="visible"/>
                                      </p:to>
                                    </p:set>
                                    <p:animEffect transition="in" filter="circle(in)">
                                      <p:cBhvr>
                                        <p:cTn id="7" dur="2000"/>
                                        <p:tgtEl>
                                          <p:spTgt spid="49176"/>
                                        </p:tgtEl>
                                      </p:cBhvr>
                                    </p:animEffect>
                                  </p:childTnLst>
                                </p:cTn>
                              </p:par>
                            </p:childTnLst>
                          </p:cTn>
                        </p:par>
                        <p:par>
                          <p:cTn id="8" fill="hold">
                            <p:stCondLst>
                              <p:cond delay="2000"/>
                            </p:stCondLst>
                            <p:childTnLst>
                              <p:par>
                                <p:cTn id="9" presetID="5" presetClass="entr" presetSubtype="5"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down)">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xit" presetSubtype="10" fill="hold" grpId="1" nodeType="clickEffect">
                                  <p:stCondLst>
                                    <p:cond delay="0"/>
                                  </p:stCondLst>
                                  <p:childTnLst>
                                    <p:animEffect transition="out" filter="blinds(horizontal)">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nodeType="afterGroup">
                            <p:stCondLst>
                              <p:cond delay="500"/>
                            </p:stCondLst>
                            <p:childTnLst>
                              <p:par>
                                <p:cTn id="18" presetID="5" presetClass="entr" presetSubtype="5"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down)">
                                      <p:cBhvr>
                                        <p:cTn id="20" dur="500"/>
                                        <p:tgtEl>
                                          <p:spTgt spid="9"/>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xit" presetSubtype="10" fill="hold" grpId="1" nodeType="clickEffect">
                                  <p:stCondLst>
                                    <p:cond delay="0"/>
                                  </p:stCondLst>
                                  <p:childTnLst>
                                    <p:animEffect transition="out" filter="blinds(horizontal)">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3" presetClass="exit" presetSubtype="10" fill="hold" grpId="1" nodeType="withEffect">
                                  <p:stCondLst>
                                    <p:cond delay="0"/>
                                  </p:stCondLst>
                                  <p:childTnLst>
                                    <p:animEffect transition="out" filter="blinds(horizont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par>
                          <p:cTn id="33" fill="hold" nodeType="afterGroup">
                            <p:stCondLst>
                              <p:cond delay="500"/>
                            </p:stCondLst>
                            <p:childTnLst>
                              <p:par>
                                <p:cTn id="34" presetID="5" presetClass="entr" presetSubtype="5"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heckerboard(down)">
                                      <p:cBhvr>
                                        <p:cTn id="36" dur="500"/>
                                        <p:tgtEl>
                                          <p:spTgt spid="11"/>
                                        </p:tgtEl>
                                      </p:cBhvr>
                                    </p:animEffect>
                                  </p:childTnLst>
                                </p:cTn>
                              </p:par>
                            </p:childTnLst>
                          </p:cTn>
                        </p:par>
                        <p:par>
                          <p:cTn id="37" fill="hold" nodeType="afterGroup">
                            <p:stCondLst>
                              <p:cond delay="1000"/>
                            </p:stCondLst>
                            <p:childTnLst>
                              <p:par>
                                <p:cTn id="38" presetID="9"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xit" presetSubtype="10" fill="hold" grpId="1" nodeType="clickEffect">
                                  <p:stCondLst>
                                    <p:cond delay="0"/>
                                  </p:stCondLst>
                                  <p:childTnLst>
                                    <p:animEffect transition="out" filter="blinds(horizontal)">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3" presetClass="exit" presetSubtype="10" fill="hold" grpId="1" nodeType="withEffect">
                                  <p:stCondLst>
                                    <p:cond delay="0"/>
                                  </p:stCondLst>
                                  <p:childTnLst>
                                    <p:animEffect transition="out" filter="blinds(horizontal)">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par>
                          <p:cTn id="49" fill="hold" nodeType="afterGroup">
                            <p:stCondLst>
                              <p:cond delay="500"/>
                            </p:stCondLst>
                            <p:childTnLst>
                              <p:par>
                                <p:cTn id="50" presetID="5" presetClass="entr" presetSubtype="5"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checkerboard(down)">
                                      <p:cBhvr>
                                        <p:cTn id="52" dur="500"/>
                                        <p:tgtEl>
                                          <p:spTgt spid="13"/>
                                        </p:tgtEl>
                                      </p:cBhvr>
                                    </p:animEffect>
                                  </p:childTnLst>
                                </p:cTn>
                              </p:par>
                            </p:childTnLst>
                          </p:cTn>
                        </p:par>
                        <p:par>
                          <p:cTn id="53" fill="hold" nodeType="afterGroup">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xit" presetSubtype="10" fill="hold" grpId="1" nodeType="clickEffect">
                                  <p:stCondLst>
                                    <p:cond delay="0"/>
                                  </p:stCondLst>
                                  <p:childTnLst>
                                    <p:animEffect transition="out" filter="blinds(horizontal)">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14"/>
                                        </p:tgtEl>
                                      </p:cBhvr>
                                    </p:animEffect>
                                    <p:set>
                                      <p:cBhvr>
                                        <p:cTn id="64" dur="1" fill="hold">
                                          <p:stCondLst>
                                            <p:cond delay="499"/>
                                          </p:stCondLst>
                                        </p:cTn>
                                        <p:tgtEl>
                                          <p:spTgt spid="14"/>
                                        </p:tgtEl>
                                        <p:attrNameLst>
                                          <p:attrName>style.visibility</p:attrName>
                                        </p:attrNameLst>
                                      </p:cBhvr>
                                      <p:to>
                                        <p:strVal val="hidden"/>
                                      </p:to>
                                    </p:set>
                                  </p:childTnLst>
                                </p:cTn>
                              </p:par>
                            </p:childTnLst>
                          </p:cTn>
                        </p:par>
                        <p:par>
                          <p:cTn id="65" fill="hold" nodeType="afterGroup">
                            <p:stCondLst>
                              <p:cond delay="500"/>
                            </p:stCondLst>
                            <p:childTnLst>
                              <p:par>
                                <p:cTn id="66" presetID="5" presetClass="entr" presetSubtype="5" fill="hold" grpId="0"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checkerboard(down)">
                                      <p:cBhvr>
                                        <p:cTn id="68" dur="500"/>
                                        <p:tgtEl>
                                          <p:spTgt spid="15"/>
                                        </p:tgtEl>
                                      </p:cBhvr>
                                    </p:animEffect>
                                  </p:childTnLst>
                                </p:cTn>
                              </p:par>
                            </p:childTnLst>
                          </p:cTn>
                        </p:par>
                        <p:par>
                          <p:cTn id="69" fill="hold" nodeType="afterGroup">
                            <p:stCondLst>
                              <p:cond delay="1000"/>
                            </p:stCondLst>
                            <p:childTnLst>
                              <p:par>
                                <p:cTn id="70" presetID="9" presetClass="entr" presetSubtype="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dissolv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82A67255-540A-4ECD-AFEB-74ABA12B4560}" type="slidenum">
              <a:rPr lang="zh-TW" altLang="en-US"/>
              <a:pPr>
                <a:defRPr/>
              </a:pPr>
              <a:t>53</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基本資料</a:t>
            </a:r>
            <a:r>
              <a:rPr lang="en-US" altLang="zh-TW" b="1" dirty="0" smtClean="0">
                <a:effectLst>
                  <a:outerShdw blurRad="38100" dist="38100" dir="2700000" algn="tl">
                    <a:srgbClr val="000000">
                      <a:alpha val="43137"/>
                    </a:srgbClr>
                  </a:outerShdw>
                </a:effectLst>
              </a:rPr>
              <a:t>2</a:t>
            </a:r>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頁籤</a:t>
            </a:r>
          </a:p>
        </p:txBody>
      </p:sp>
    </p:spTree>
    <p:extLst>
      <p:ext uri="{BB962C8B-B14F-4D97-AF65-F5344CB8AC3E}">
        <p14:creationId xmlns:p14="http://schemas.microsoft.com/office/powerpoint/2010/main" val="3068222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763688" y="2296516"/>
            <a:ext cx="5904656" cy="4511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pPr>
              <a:defRPr/>
            </a:pPr>
            <a:fld id="{8025B85C-B037-4E87-9136-67FE13621088}" type="slidenum">
              <a:rPr lang="zh-TW" altLang="en-US"/>
              <a:pPr>
                <a:defRPr/>
              </a:pPr>
              <a:t>54</a:t>
            </a:fld>
            <a:endParaRPr lang="en-US" altLang="zh-TW"/>
          </a:p>
        </p:txBody>
      </p:sp>
      <p:sp>
        <p:nvSpPr>
          <p:cNvPr id="92163" name="Rectangle 3"/>
          <p:cNvSpPr>
            <a:spLocks noGrp="1"/>
          </p:cNvSpPr>
          <p:nvPr>
            <p:ph type="title" idx="4294967295"/>
          </p:nvPr>
        </p:nvSpPr>
        <p:spPr>
          <a:xfrm>
            <a:off x="428625" y="1357313"/>
            <a:ext cx="8229600" cy="939203"/>
          </a:xfrm>
        </p:spPr>
        <p:txBody>
          <a:bodyPr/>
          <a:lstStyle/>
          <a:p>
            <a:pPr>
              <a:defRPr/>
            </a:pPr>
            <a:r>
              <a:rPr lang="en-US" altLang="zh-TW" b="1" dirty="0" smtClean="0">
                <a:effectLst>
                  <a:outerShdw blurRad="38100" dist="38100" dir="2700000" algn="tl">
                    <a:srgbClr val="C0C0C0"/>
                  </a:outerShdw>
                </a:effectLst>
              </a:rPr>
              <a:t>6.</a:t>
            </a:r>
            <a:r>
              <a:rPr lang="en-US" altLang="zh-TW" dirty="0" smtClean="0">
                <a:effectLst>
                  <a:outerShdw blurRad="38100" dist="38100" dir="2700000" algn="tl">
                    <a:srgbClr val="C0C0C0"/>
                  </a:outerShdw>
                </a:effectLst>
              </a:rPr>
              <a:t> </a:t>
            </a:r>
            <a:r>
              <a:rPr lang="zh-TW" altLang="en-US" dirty="0" smtClean="0">
                <a:effectLst>
                  <a:outerShdw blurRad="38100" dist="38100" dir="2700000" algn="tl">
                    <a:srgbClr val="C0C0C0"/>
                  </a:outerShdw>
                </a:effectLst>
              </a:rPr>
              <a:t>循環盤點碼</a:t>
            </a:r>
          </a:p>
        </p:txBody>
      </p:sp>
      <p:sp>
        <p:nvSpPr>
          <p:cNvPr id="22531" name="Rectangle 5"/>
          <p:cNvSpPr>
            <a:spLocks noChangeArrowheads="1"/>
          </p:cNvSpPr>
          <p:nvPr/>
        </p:nvSpPr>
        <p:spPr bwMode="auto">
          <a:xfrm>
            <a:off x="1979637" y="4343400"/>
            <a:ext cx="1584325" cy="25944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2771800" y="3789040"/>
            <a:ext cx="987400" cy="24956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0726" name="AutoShape 6"/>
          <p:cNvSpPr>
            <a:spLocks noChangeArrowheads="1"/>
          </p:cNvSpPr>
          <p:nvPr/>
        </p:nvSpPr>
        <p:spPr bwMode="auto">
          <a:xfrm>
            <a:off x="2052191" y="4869159"/>
            <a:ext cx="5327650" cy="1728193"/>
          </a:xfrm>
          <a:prstGeom prst="wedgeRoundRectCallout">
            <a:avLst>
              <a:gd name="adj1" fmla="val -27294"/>
              <a:gd name="adj2" fmla="val -64124"/>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lstStyle/>
          <a:p>
            <a:pPr marL="274638" indent="-274638">
              <a:lnSpc>
                <a:spcPct val="105000"/>
              </a:lnSpc>
              <a:spcBef>
                <a:spcPct val="30000"/>
              </a:spcBef>
              <a:buClr>
                <a:srgbClr val="CC0000"/>
              </a:buClr>
              <a:buSzPct val="65000"/>
              <a:buFont typeface="Wingdings" pitchFamily="2" charset="2"/>
              <a:buChar char="u"/>
              <a:defRPr/>
            </a:pPr>
            <a:r>
              <a:rPr lang="zh-TW" altLang="en-US" dirty="0">
                <a:effectLst>
                  <a:outerShdw blurRad="38100" dist="38100" dir="2700000" algn="tl">
                    <a:srgbClr val="FFFFFF"/>
                  </a:outerShdw>
                </a:effectLst>
                <a:ea typeface="標楷體" pitchFamily="65" charset="-120"/>
              </a:rPr>
              <a:t>盤點時的群組</a:t>
            </a:r>
            <a:r>
              <a:rPr lang="zh-TW" altLang="en-US" dirty="0" smtClean="0">
                <a:effectLst>
                  <a:outerShdw blurRad="38100" dist="38100" dir="2700000" algn="tl">
                    <a:srgbClr val="FFFFFF"/>
                  </a:outerShdw>
                </a:effectLst>
                <a:ea typeface="標楷體" pitchFamily="65" charset="-120"/>
              </a:rPr>
              <a:t>碼 </a:t>
            </a:r>
            <a:endParaRPr lang="en-US" altLang="zh-TW" dirty="0">
              <a:effectLst>
                <a:outerShdw blurRad="38100" dist="38100" dir="2700000" algn="tl">
                  <a:srgbClr val="FFFFFF"/>
                </a:outerShdw>
              </a:effectLst>
              <a:ea typeface="標楷體" pitchFamily="65" charset="-120"/>
            </a:endParaRPr>
          </a:p>
          <a:p>
            <a:pPr marL="742950" lvl="1" indent="-285750">
              <a:lnSpc>
                <a:spcPct val="105000"/>
              </a:lnSpc>
              <a:spcBef>
                <a:spcPct val="30000"/>
              </a:spcBef>
              <a:buClr>
                <a:srgbClr val="008000"/>
              </a:buClr>
              <a:buSzPct val="85000"/>
              <a:buFont typeface="Wingdings" pitchFamily="2" charset="2"/>
              <a:buChar char="Ø"/>
              <a:defRPr/>
            </a:pPr>
            <a:r>
              <a:rPr lang="zh-TW" altLang="en-US" dirty="0" smtClean="0">
                <a:effectLst>
                  <a:outerShdw blurRad="38100" dist="38100" dir="2700000" algn="tl">
                    <a:srgbClr val="FFFFFF"/>
                  </a:outerShdw>
                </a:effectLst>
                <a:ea typeface="標楷體" pitchFamily="65" charset="-120"/>
              </a:rPr>
              <a:t>如果企業為全面盤點時，則此欄位可空白</a:t>
            </a:r>
            <a:endParaRPr lang="zh-TW" altLang="en-US" dirty="0">
              <a:effectLst>
                <a:outerShdw blurRad="38100" dist="38100" dir="2700000" algn="tl">
                  <a:srgbClr val="FFFFFF"/>
                </a:outerShdw>
              </a:effectLst>
              <a:ea typeface="標楷體" pitchFamily="65" charset="-120"/>
            </a:endParaRPr>
          </a:p>
          <a:p>
            <a:pPr marL="274638" indent="-274638">
              <a:lnSpc>
                <a:spcPct val="105000"/>
              </a:lnSpc>
              <a:spcBef>
                <a:spcPct val="30000"/>
              </a:spcBef>
              <a:buClr>
                <a:srgbClr val="CC0000"/>
              </a:buClr>
              <a:buSzPct val="65000"/>
              <a:buFont typeface="Wingdings" pitchFamily="2" charset="2"/>
              <a:buChar char="u"/>
              <a:defRPr/>
            </a:pPr>
            <a:r>
              <a:rPr lang="zh-TW" altLang="en-US" dirty="0">
                <a:effectLst>
                  <a:outerShdw blurRad="38100" dist="38100" dir="2700000" algn="tl">
                    <a:srgbClr val="FFFFFF"/>
                  </a:outerShdw>
                </a:effectLst>
                <a:ea typeface="標楷體" pitchFamily="65" charset="-120"/>
              </a:rPr>
              <a:t>常用來管控單位成本較高或有時效性的</a:t>
            </a:r>
            <a:r>
              <a:rPr lang="zh-TW" altLang="en-US" dirty="0" smtClean="0">
                <a:effectLst>
                  <a:outerShdw blurRad="38100" dist="38100" dir="2700000" algn="tl">
                    <a:srgbClr val="FFFFFF"/>
                  </a:outerShdw>
                </a:effectLst>
                <a:ea typeface="標楷體" pitchFamily="65" charset="-120"/>
              </a:rPr>
              <a:t>物品</a:t>
            </a:r>
            <a:endParaRPr lang="en-US" altLang="zh-TW" dirty="0" smtClean="0">
              <a:effectLst>
                <a:outerShdw blurRad="38100" dist="38100" dir="2700000" algn="tl">
                  <a:srgbClr val="FFFFFF"/>
                </a:outerShdw>
              </a:effectLst>
              <a:ea typeface="標楷體" pitchFamily="65" charset="-120"/>
            </a:endParaRPr>
          </a:p>
          <a:p>
            <a:pPr marL="274638" indent="-274638">
              <a:lnSpc>
                <a:spcPct val="105000"/>
              </a:lnSpc>
              <a:spcBef>
                <a:spcPct val="30000"/>
              </a:spcBef>
              <a:buClr>
                <a:srgbClr val="CC0000"/>
              </a:buClr>
              <a:buSzPct val="65000"/>
              <a:buFont typeface="Wingdings" pitchFamily="2" charset="2"/>
              <a:buChar char="u"/>
              <a:defRPr/>
            </a:pPr>
            <a:r>
              <a:rPr lang="zh-TW" altLang="en-US" dirty="0">
                <a:effectLst>
                  <a:outerShdw blurRad="38100" dist="38100" dir="2700000" algn="tl">
                    <a:srgbClr val="FFFFFF"/>
                  </a:outerShdw>
                </a:effectLst>
                <a:ea typeface="標楷體" pitchFamily="65" charset="-120"/>
              </a:rPr>
              <a:t>使用者自行定義</a:t>
            </a:r>
          </a:p>
        </p:txBody>
      </p:sp>
    </p:spTree>
    <p:extLst>
      <p:ext uri="{BB962C8B-B14F-4D97-AF65-F5344CB8AC3E}">
        <p14:creationId xmlns:p14="http://schemas.microsoft.com/office/powerpoint/2010/main" val="3607208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dissolve">
                                      <p:cBhvr>
                                        <p:cTn id="7" dur="500"/>
                                        <p:tgtEl>
                                          <p:spTgt spid="9216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98658"/>
                                        </p:tgtEl>
                                        <p:attrNameLst>
                                          <p:attrName>style.visibility</p:attrName>
                                        </p:attrNameLst>
                                      </p:cBhvr>
                                      <p:to>
                                        <p:strVal val="visible"/>
                                      </p:to>
                                    </p:set>
                                    <p:anim calcmode="lin" valueType="num">
                                      <p:cBhvr additive="base">
                                        <p:cTn id="11" dur="500" fill="hold"/>
                                        <p:tgtEl>
                                          <p:spTgt spid="198658"/>
                                        </p:tgtEl>
                                        <p:attrNameLst>
                                          <p:attrName>ppt_x</p:attrName>
                                        </p:attrNameLst>
                                      </p:cBhvr>
                                      <p:tavLst>
                                        <p:tav tm="0">
                                          <p:val>
                                            <p:strVal val="#ppt_x"/>
                                          </p:val>
                                        </p:tav>
                                        <p:tav tm="100000">
                                          <p:val>
                                            <p:strVal val="#ppt_x"/>
                                          </p:val>
                                        </p:tav>
                                      </p:tavLst>
                                    </p:anim>
                                    <p:anim calcmode="lin" valueType="num">
                                      <p:cBhvr additive="base">
                                        <p:cTn id="12" dur="500" fill="hold"/>
                                        <p:tgtEl>
                                          <p:spTgt spid="19865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down)">
                                      <p:cBhvr>
                                        <p:cTn id="17" dur="500"/>
                                        <p:tgtEl>
                                          <p:spTgt spid="2"/>
                                        </p:tgtEl>
                                      </p:cBhvr>
                                    </p:animEffect>
                                  </p:childTnLst>
                                </p:cTn>
                              </p:par>
                            </p:childTnLst>
                          </p:cTn>
                        </p:par>
                        <p:par>
                          <p:cTn id="18" fill="hold" nodeType="afterGroup">
                            <p:stCondLst>
                              <p:cond delay="500"/>
                            </p:stCondLst>
                            <p:childTnLst>
                              <p:par>
                                <p:cTn id="19" presetID="5" presetClass="entr" presetSubtype="5" fill="hold" grpId="0" nodeType="afterEffect">
                                  <p:stCondLst>
                                    <p:cond delay="0"/>
                                  </p:stCondLst>
                                  <p:childTnLst>
                                    <p:set>
                                      <p:cBhvr>
                                        <p:cTn id="20" dur="1" fill="hold">
                                          <p:stCondLst>
                                            <p:cond delay="0"/>
                                          </p:stCondLst>
                                        </p:cTn>
                                        <p:tgtEl>
                                          <p:spTgt spid="22531"/>
                                        </p:tgtEl>
                                        <p:attrNameLst>
                                          <p:attrName>style.visibility</p:attrName>
                                        </p:attrNameLst>
                                      </p:cBhvr>
                                      <p:to>
                                        <p:strVal val="visible"/>
                                      </p:to>
                                    </p:set>
                                    <p:animEffect transition="in" filter="checkerboard(down)">
                                      <p:cBhvr>
                                        <p:cTn id="21" dur="500"/>
                                        <p:tgtEl>
                                          <p:spTgt spid="22531"/>
                                        </p:tgtEl>
                                      </p:cBhvr>
                                    </p:animEffect>
                                  </p:childTnLst>
                                </p:cTn>
                              </p:par>
                            </p:childTnLst>
                          </p:cTn>
                        </p:par>
                        <p:par>
                          <p:cTn id="22" fill="hold" nodeType="afterGroup">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dissolve">
                                      <p:cBhvr>
                                        <p:cTn id="25" dur="5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p:bldP spid="22531" grpId="0" animBg="1"/>
      <p:bldP spid="2" grpId="0" animBg="1"/>
      <p:bldP spid="307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766B7285-FC44-4B33-98D2-DDD3C4EA483F}" type="slidenum">
              <a:rPr lang="zh-TW" altLang="en-US"/>
              <a:pPr>
                <a:defRPr/>
              </a:pPr>
              <a:t>55</a:t>
            </a:fld>
            <a:endParaRPr lang="en-US" altLang="zh-TW"/>
          </a:p>
        </p:txBody>
      </p:sp>
      <p:sp>
        <p:nvSpPr>
          <p:cNvPr id="92163" name="Rectangle 3"/>
          <p:cNvSpPr>
            <a:spLocks noGrp="1"/>
          </p:cNvSpPr>
          <p:nvPr>
            <p:ph type="title" idx="4294967295"/>
          </p:nvPr>
        </p:nvSpPr>
        <p:spPr/>
        <p:txBody>
          <a:bodyPr/>
          <a:lstStyle/>
          <a:p>
            <a:pPr>
              <a:defRPr/>
            </a:pPr>
            <a:r>
              <a:rPr lang="en-US" altLang="zh-TW" b="1" dirty="0">
                <a:effectLst>
                  <a:outerShdw blurRad="38100" dist="38100" dir="2700000" algn="tl">
                    <a:srgbClr val="C0C0C0"/>
                  </a:outerShdw>
                </a:effectLst>
              </a:rPr>
              <a:t>6</a:t>
            </a:r>
            <a:r>
              <a:rPr lang="en-US" altLang="zh-TW" b="1" dirty="0" smtClean="0">
                <a:effectLst>
                  <a:outerShdw blurRad="38100" dist="38100" dir="2700000" algn="tl">
                    <a:srgbClr val="C0C0C0"/>
                  </a:outerShdw>
                </a:effectLst>
              </a:rPr>
              <a:t>.</a:t>
            </a:r>
            <a:r>
              <a:rPr lang="en-US" altLang="zh-TW" dirty="0" smtClean="0">
                <a:effectLst>
                  <a:outerShdw blurRad="38100" dist="38100" dir="2700000" algn="tl">
                    <a:srgbClr val="C0C0C0"/>
                  </a:outerShdw>
                </a:effectLst>
              </a:rPr>
              <a:t> </a:t>
            </a:r>
            <a:r>
              <a:rPr lang="zh-TW" altLang="en-US" dirty="0" smtClean="0">
                <a:effectLst>
                  <a:outerShdw blurRad="38100" dist="38100" dir="2700000" algn="tl">
                    <a:srgbClr val="C0C0C0"/>
                  </a:outerShdw>
                </a:effectLst>
              </a:rPr>
              <a:t>循環盤點碼 </a:t>
            </a:r>
            <a:r>
              <a:rPr lang="en-US" altLang="zh-TW" b="1" dirty="0" smtClean="0">
                <a:effectLst>
                  <a:outerShdw blurRad="38100" dist="38100" dir="2700000" algn="tl">
                    <a:srgbClr val="C0C0C0"/>
                  </a:outerShdw>
                </a:effectLst>
              </a:rPr>
              <a:t>(</a:t>
            </a:r>
            <a:r>
              <a:rPr lang="en-US" altLang="zh-TW" b="1" i="1" dirty="0" smtClean="0">
                <a:effectLst>
                  <a:outerShdw blurRad="38100" dist="38100" dir="2700000" algn="tl">
                    <a:srgbClr val="C0C0C0"/>
                  </a:outerShdw>
                </a:effectLst>
              </a:rPr>
              <a:t>Cont</a:t>
            </a:r>
            <a:r>
              <a:rPr lang="en-US" altLang="zh-TW" b="1" dirty="0" smtClean="0">
                <a:effectLst>
                  <a:outerShdw blurRad="38100" dist="38100" dir="2700000" algn="tl">
                    <a:srgbClr val="C0C0C0"/>
                  </a:outerShdw>
                </a:effectLst>
              </a:rPr>
              <a:t>.)</a:t>
            </a:r>
            <a:endParaRPr lang="zh-TW" altLang="en-US" b="1" dirty="0" smtClean="0">
              <a:effectLst>
                <a:outerShdw blurRad="38100" dist="38100" dir="2700000" algn="tl">
                  <a:srgbClr val="C0C0C0"/>
                </a:outerShdw>
              </a:effectLst>
            </a:endParaRPr>
          </a:p>
        </p:txBody>
      </p:sp>
      <p:sp>
        <p:nvSpPr>
          <p:cNvPr id="174087" name="Rectangle 7"/>
          <p:cNvSpPr>
            <a:spLocks noGrp="1"/>
          </p:cNvSpPr>
          <p:nvPr>
            <p:ph type="body" idx="4294967295"/>
          </p:nvPr>
        </p:nvSpPr>
        <p:spPr/>
        <p:txBody>
          <a:bodyPr/>
          <a:lstStyle/>
          <a:p>
            <a:pPr>
              <a:lnSpc>
                <a:spcPct val="105000"/>
              </a:lnSpc>
              <a:spcBef>
                <a:spcPct val="50000"/>
              </a:spcBef>
            </a:pPr>
            <a:r>
              <a:rPr lang="zh-TW" altLang="en-US" dirty="0" smtClean="0">
                <a:solidFill>
                  <a:schemeClr val="tx1"/>
                </a:solidFill>
              </a:rPr>
              <a:t>例如：</a:t>
            </a:r>
            <a:br>
              <a:rPr lang="zh-TW" altLang="en-US" dirty="0" smtClean="0">
                <a:solidFill>
                  <a:schemeClr val="tx1"/>
                </a:solidFill>
              </a:rPr>
            </a:br>
            <a:r>
              <a:rPr lang="zh-TW" altLang="en-US" dirty="0" smtClean="0">
                <a:solidFill>
                  <a:schemeClr val="tx1"/>
                </a:solidFill>
              </a:rPr>
              <a:t>品號資料共</a:t>
            </a:r>
            <a:r>
              <a:rPr lang="en-US" altLang="zh-TW" dirty="0" smtClean="0">
                <a:solidFill>
                  <a:schemeClr val="tx1"/>
                </a:solidFill>
              </a:rPr>
              <a:t>10,000</a:t>
            </a:r>
            <a:r>
              <a:rPr lang="zh-TW" altLang="en-US" dirty="0" smtClean="0">
                <a:solidFill>
                  <a:schemeClr val="tx1"/>
                </a:solidFill>
              </a:rPr>
              <a:t>種，重要品號有</a:t>
            </a:r>
            <a:r>
              <a:rPr lang="en-US" altLang="zh-TW" dirty="0" smtClean="0">
                <a:solidFill>
                  <a:schemeClr val="tx1"/>
                </a:solidFill>
              </a:rPr>
              <a:t>1,000</a:t>
            </a:r>
            <a:r>
              <a:rPr lang="zh-TW" altLang="en-US" dirty="0" smtClean="0">
                <a:solidFill>
                  <a:schemeClr val="tx1"/>
                </a:solidFill>
              </a:rPr>
              <a:t>種</a:t>
            </a:r>
            <a:r>
              <a:rPr lang="en-US" altLang="zh-TW" dirty="0" smtClean="0">
                <a:solidFill>
                  <a:schemeClr val="tx1"/>
                </a:solidFill>
              </a:rPr>
              <a:t>(</a:t>
            </a:r>
            <a:r>
              <a:rPr lang="zh-TW" altLang="en-US" dirty="0" smtClean="0">
                <a:solidFill>
                  <a:schemeClr val="tx1"/>
                </a:solidFill>
              </a:rPr>
              <a:t>每個月需要清查數量</a:t>
            </a:r>
            <a:r>
              <a:rPr lang="en-US" altLang="zh-TW" dirty="0" smtClean="0">
                <a:solidFill>
                  <a:schemeClr val="tx1"/>
                </a:solidFill>
              </a:rPr>
              <a:t>)</a:t>
            </a:r>
            <a:r>
              <a:rPr lang="zh-TW" altLang="en-US" dirty="0" smtClean="0">
                <a:solidFill>
                  <a:schemeClr val="tx1"/>
                </a:solidFill>
              </a:rPr>
              <a:t>，而每週只能盤點</a:t>
            </a:r>
            <a:r>
              <a:rPr lang="en-US" altLang="zh-TW" dirty="0" smtClean="0">
                <a:solidFill>
                  <a:schemeClr val="tx1"/>
                </a:solidFill>
              </a:rPr>
              <a:t>250</a:t>
            </a:r>
            <a:r>
              <a:rPr lang="zh-TW" altLang="en-US" dirty="0" smtClean="0">
                <a:solidFill>
                  <a:schemeClr val="tx1"/>
                </a:solidFill>
              </a:rPr>
              <a:t>種商品</a:t>
            </a:r>
          </a:p>
          <a:p>
            <a:pPr lvl="1">
              <a:lnSpc>
                <a:spcPct val="105000"/>
              </a:lnSpc>
              <a:spcBef>
                <a:spcPct val="50000"/>
              </a:spcBef>
            </a:pPr>
            <a:r>
              <a:rPr lang="zh-TW" altLang="en-US" sz="2000" dirty="0" smtClean="0"/>
              <a:t>每個月第一週盤點：循環盤點碼＝</a:t>
            </a:r>
            <a:r>
              <a:rPr lang="en-US" altLang="zh-TW" sz="2000" dirty="0" smtClean="0"/>
              <a:t>W1 </a:t>
            </a:r>
            <a:r>
              <a:rPr lang="zh-TW" altLang="en-US" sz="2000" dirty="0" smtClean="0"/>
              <a:t>的</a:t>
            </a:r>
            <a:r>
              <a:rPr lang="en-US" altLang="zh-TW" sz="2000" dirty="0" smtClean="0"/>
              <a:t>250</a:t>
            </a:r>
            <a:r>
              <a:rPr lang="zh-TW" altLang="en-US" sz="2000" dirty="0" smtClean="0"/>
              <a:t>種重要品號</a:t>
            </a:r>
          </a:p>
          <a:p>
            <a:pPr lvl="1">
              <a:lnSpc>
                <a:spcPct val="105000"/>
              </a:lnSpc>
              <a:spcBef>
                <a:spcPct val="50000"/>
              </a:spcBef>
            </a:pPr>
            <a:r>
              <a:rPr lang="zh-TW" altLang="en-US" sz="2000" dirty="0" smtClean="0"/>
              <a:t>每個月第二週盤點：循環盤點碼＝</a:t>
            </a:r>
            <a:r>
              <a:rPr lang="en-US" altLang="zh-TW" sz="2000" dirty="0" smtClean="0"/>
              <a:t>W2 </a:t>
            </a:r>
            <a:r>
              <a:rPr lang="zh-TW" altLang="en-US" sz="2000" dirty="0" smtClean="0"/>
              <a:t>的</a:t>
            </a:r>
            <a:r>
              <a:rPr lang="en-US" altLang="zh-TW" sz="2000" dirty="0" smtClean="0"/>
              <a:t>250</a:t>
            </a:r>
            <a:r>
              <a:rPr lang="zh-TW" altLang="en-US" sz="2000" dirty="0" smtClean="0"/>
              <a:t>種重要品號</a:t>
            </a:r>
          </a:p>
          <a:p>
            <a:pPr lvl="1">
              <a:lnSpc>
                <a:spcPct val="105000"/>
              </a:lnSpc>
              <a:spcBef>
                <a:spcPct val="50000"/>
              </a:spcBef>
            </a:pPr>
            <a:r>
              <a:rPr lang="zh-TW" altLang="en-US" sz="2000" dirty="0" smtClean="0"/>
              <a:t>每個月第三週盤點：循環盤點碼＝</a:t>
            </a:r>
            <a:r>
              <a:rPr lang="en-US" altLang="zh-TW" sz="2000" dirty="0" smtClean="0"/>
              <a:t>W3 </a:t>
            </a:r>
            <a:r>
              <a:rPr lang="zh-TW" altLang="en-US" sz="2000" dirty="0" smtClean="0"/>
              <a:t>的</a:t>
            </a:r>
            <a:r>
              <a:rPr lang="en-US" altLang="zh-TW" sz="2000" dirty="0" smtClean="0"/>
              <a:t>250</a:t>
            </a:r>
            <a:r>
              <a:rPr lang="zh-TW" altLang="en-US" sz="2000" dirty="0" smtClean="0"/>
              <a:t>種重要品號</a:t>
            </a:r>
          </a:p>
          <a:p>
            <a:pPr lvl="1">
              <a:lnSpc>
                <a:spcPct val="105000"/>
              </a:lnSpc>
              <a:spcBef>
                <a:spcPct val="50000"/>
              </a:spcBef>
            </a:pPr>
            <a:r>
              <a:rPr lang="zh-TW" altLang="en-US" sz="2000" dirty="0" smtClean="0"/>
              <a:t>每個月第四週盤點：循環盤點碼＝</a:t>
            </a:r>
            <a:r>
              <a:rPr lang="en-US" altLang="zh-TW" sz="2000" dirty="0" smtClean="0"/>
              <a:t>W4 </a:t>
            </a:r>
            <a:r>
              <a:rPr lang="zh-TW" altLang="en-US" sz="2000" dirty="0" smtClean="0"/>
              <a:t>的</a:t>
            </a:r>
            <a:r>
              <a:rPr lang="en-US" altLang="zh-TW" sz="2000" dirty="0" smtClean="0"/>
              <a:t>250</a:t>
            </a:r>
            <a:r>
              <a:rPr lang="zh-TW" altLang="en-US" sz="2000" dirty="0" smtClean="0"/>
              <a:t>種重要品號</a:t>
            </a:r>
            <a:endParaRPr lang="en-US" altLang="zh-TW" sz="2000" dirty="0" smtClean="0"/>
          </a:p>
          <a:p>
            <a:pPr lvl="1">
              <a:lnSpc>
                <a:spcPct val="105000"/>
              </a:lnSpc>
              <a:spcBef>
                <a:spcPct val="50000"/>
              </a:spcBef>
            </a:pPr>
            <a:endParaRPr lang="zh-TW" altLang="en-US" sz="2000" dirty="0" smtClean="0"/>
          </a:p>
        </p:txBody>
      </p:sp>
    </p:spTree>
    <p:extLst>
      <p:ext uri="{BB962C8B-B14F-4D97-AF65-F5344CB8AC3E}">
        <p14:creationId xmlns:p14="http://schemas.microsoft.com/office/powerpoint/2010/main" val="3831017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dissolve">
                                      <p:cBhvr>
                                        <p:cTn id="7" dur="500"/>
                                        <p:tgtEl>
                                          <p:spTgt spid="92163"/>
                                        </p:tgtEl>
                                      </p:cBhvr>
                                    </p:animEffect>
                                  </p:childTnLst>
                                </p:cTn>
                              </p:par>
                            </p:childTnLst>
                          </p:cTn>
                        </p:par>
                        <p:par>
                          <p:cTn id="8" fill="hold" nodeType="afterGroup">
                            <p:stCondLst>
                              <p:cond delay="500"/>
                            </p:stCondLst>
                            <p:childTnLst>
                              <p:par>
                                <p:cTn id="9" presetID="3" presetClass="entr" presetSubtype="10" fill="hold" grpId="1" nodeType="afterEffect">
                                  <p:stCondLst>
                                    <p:cond delay="0"/>
                                  </p:stCondLst>
                                  <p:childTnLst>
                                    <p:set>
                                      <p:cBhvr>
                                        <p:cTn id="10" dur="1" fill="hold">
                                          <p:stCondLst>
                                            <p:cond delay="0"/>
                                          </p:stCondLst>
                                        </p:cTn>
                                        <p:tgtEl>
                                          <p:spTgt spid="92163"/>
                                        </p:tgtEl>
                                        <p:attrNameLst>
                                          <p:attrName>style.visibility</p:attrName>
                                        </p:attrNameLst>
                                      </p:cBhvr>
                                      <p:to>
                                        <p:strVal val="visible"/>
                                      </p:to>
                                    </p:set>
                                    <p:animEffect transition="in" filter="blinds(horizontal)">
                                      <p:cBhvr>
                                        <p:cTn id="11" dur="500"/>
                                        <p:tgtEl>
                                          <p:spTgt spid="92163"/>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174087">
                                            <p:txEl>
                                              <p:pRg st="0" end="0"/>
                                            </p:txEl>
                                          </p:spTgt>
                                        </p:tgtEl>
                                        <p:attrNameLst>
                                          <p:attrName>style.visibility</p:attrName>
                                        </p:attrNameLst>
                                      </p:cBhvr>
                                      <p:to>
                                        <p:strVal val="visible"/>
                                      </p:to>
                                    </p:set>
                                    <p:animEffect transition="in" filter="checkerboard(across)">
                                      <p:cBhvr>
                                        <p:cTn id="15" dur="500"/>
                                        <p:tgtEl>
                                          <p:spTgt spid="174087">
                                            <p:txEl>
                                              <p:pRg st="0" end="0"/>
                                            </p:txEl>
                                          </p:spTgt>
                                        </p:tgtEl>
                                      </p:cBhvr>
                                    </p:animEffect>
                                  </p:childTnLst>
                                </p:cTn>
                              </p:par>
                            </p:childTnLst>
                          </p:cTn>
                        </p:par>
                        <p:par>
                          <p:cTn id="16" fill="hold" nodeType="afterGroup">
                            <p:stCondLst>
                              <p:cond delay="1500"/>
                            </p:stCondLst>
                            <p:childTnLst>
                              <p:par>
                                <p:cTn id="17" presetID="18" presetClass="entr" presetSubtype="6" fill="hold" nodeType="afterEffect">
                                  <p:stCondLst>
                                    <p:cond delay="0"/>
                                  </p:stCondLst>
                                  <p:childTnLst>
                                    <p:set>
                                      <p:cBhvr>
                                        <p:cTn id="18" dur="1" fill="hold">
                                          <p:stCondLst>
                                            <p:cond delay="0"/>
                                          </p:stCondLst>
                                        </p:cTn>
                                        <p:tgtEl>
                                          <p:spTgt spid="174087">
                                            <p:txEl>
                                              <p:pRg st="1" end="1"/>
                                            </p:txEl>
                                          </p:spTgt>
                                        </p:tgtEl>
                                        <p:attrNameLst>
                                          <p:attrName>style.visibility</p:attrName>
                                        </p:attrNameLst>
                                      </p:cBhvr>
                                      <p:to>
                                        <p:strVal val="visible"/>
                                      </p:to>
                                    </p:set>
                                    <p:animEffect transition="in" filter="strips(downRight)">
                                      <p:cBhvr>
                                        <p:cTn id="19" dur="1000"/>
                                        <p:tgtEl>
                                          <p:spTgt spid="174087">
                                            <p:txEl>
                                              <p:pRg st="1" end="1"/>
                                            </p:txEl>
                                          </p:spTgt>
                                        </p:tgtEl>
                                      </p:cBhvr>
                                    </p:animEffect>
                                  </p:childTnLst>
                                </p:cTn>
                              </p:par>
                            </p:childTnLst>
                          </p:cTn>
                        </p:par>
                        <p:par>
                          <p:cTn id="20" fill="hold" nodeType="afterGroup">
                            <p:stCondLst>
                              <p:cond delay="2500"/>
                            </p:stCondLst>
                            <p:childTnLst>
                              <p:par>
                                <p:cTn id="21" presetID="18" presetClass="entr" presetSubtype="6" fill="hold" nodeType="afterEffect">
                                  <p:stCondLst>
                                    <p:cond delay="0"/>
                                  </p:stCondLst>
                                  <p:childTnLst>
                                    <p:set>
                                      <p:cBhvr>
                                        <p:cTn id="22" dur="1" fill="hold">
                                          <p:stCondLst>
                                            <p:cond delay="0"/>
                                          </p:stCondLst>
                                        </p:cTn>
                                        <p:tgtEl>
                                          <p:spTgt spid="174087">
                                            <p:txEl>
                                              <p:pRg st="2" end="2"/>
                                            </p:txEl>
                                          </p:spTgt>
                                        </p:tgtEl>
                                        <p:attrNameLst>
                                          <p:attrName>style.visibility</p:attrName>
                                        </p:attrNameLst>
                                      </p:cBhvr>
                                      <p:to>
                                        <p:strVal val="visible"/>
                                      </p:to>
                                    </p:set>
                                    <p:animEffect transition="in" filter="strips(downRight)">
                                      <p:cBhvr>
                                        <p:cTn id="23" dur="1000"/>
                                        <p:tgtEl>
                                          <p:spTgt spid="174087">
                                            <p:txEl>
                                              <p:pRg st="2" end="2"/>
                                            </p:txEl>
                                          </p:spTgt>
                                        </p:tgtEl>
                                      </p:cBhvr>
                                    </p:animEffect>
                                  </p:childTnLst>
                                </p:cTn>
                              </p:par>
                            </p:childTnLst>
                          </p:cTn>
                        </p:par>
                        <p:par>
                          <p:cTn id="24" fill="hold" nodeType="afterGroup">
                            <p:stCondLst>
                              <p:cond delay="3500"/>
                            </p:stCondLst>
                            <p:childTnLst>
                              <p:par>
                                <p:cTn id="25" presetID="18" presetClass="entr" presetSubtype="6" fill="hold" nodeType="afterEffect">
                                  <p:stCondLst>
                                    <p:cond delay="0"/>
                                  </p:stCondLst>
                                  <p:childTnLst>
                                    <p:set>
                                      <p:cBhvr>
                                        <p:cTn id="26" dur="1" fill="hold">
                                          <p:stCondLst>
                                            <p:cond delay="0"/>
                                          </p:stCondLst>
                                        </p:cTn>
                                        <p:tgtEl>
                                          <p:spTgt spid="174087">
                                            <p:txEl>
                                              <p:pRg st="3" end="3"/>
                                            </p:txEl>
                                          </p:spTgt>
                                        </p:tgtEl>
                                        <p:attrNameLst>
                                          <p:attrName>style.visibility</p:attrName>
                                        </p:attrNameLst>
                                      </p:cBhvr>
                                      <p:to>
                                        <p:strVal val="visible"/>
                                      </p:to>
                                    </p:set>
                                    <p:animEffect transition="in" filter="strips(downRight)">
                                      <p:cBhvr>
                                        <p:cTn id="27" dur="1000"/>
                                        <p:tgtEl>
                                          <p:spTgt spid="174087">
                                            <p:txEl>
                                              <p:pRg st="3" end="3"/>
                                            </p:txEl>
                                          </p:spTgt>
                                        </p:tgtEl>
                                      </p:cBhvr>
                                    </p:animEffect>
                                  </p:childTnLst>
                                </p:cTn>
                              </p:par>
                            </p:childTnLst>
                          </p:cTn>
                        </p:par>
                        <p:par>
                          <p:cTn id="28" fill="hold" nodeType="afterGroup">
                            <p:stCondLst>
                              <p:cond delay="4500"/>
                            </p:stCondLst>
                            <p:childTnLst>
                              <p:par>
                                <p:cTn id="29" presetID="18" presetClass="entr" presetSubtype="6" fill="hold" nodeType="afterEffect">
                                  <p:stCondLst>
                                    <p:cond delay="0"/>
                                  </p:stCondLst>
                                  <p:childTnLst>
                                    <p:set>
                                      <p:cBhvr>
                                        <p:cTn id="30" dur="1" fill="hold">
                                          <p:stCondLst>
                                            <p:cond delay="0"/>
                                          </p:stCondLst>
                                        </p:cTn>
                                        <p:tgtEl>
                                          <p:spTgt spid="174087">
                                            <p:txEl>
                                              <p:pRg st="4" end="4"/>
                                            </p:txEl>
                                          </p:spTgt>
                                        </p:tgtEl>
                                        <p:attrNameLst>
                                          <p:attrName>style.visibility</p:attrName>
                                        </p:attrNameLst>
                                      </p:cBhvr>
                                      <p:to>
                                        <p:strVal val="visible"/>
                                      </p:to>
                                    </p:set>
                                    <p:animEffect transition="in" filter="strips(downRight)">
                                      <p:cBhvr>
                                        <p:cTn id="31" dur="1000"/>
                                        <p:tgtEl>
                                          <p:spTgt spid="1740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p:bldP spid="92163"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396999" y="2060848"/>
            <a:ext cx="6311117" cy="479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pPr>
              <a:defRPr/>
            </a:pPr>
            <a:fld id="{83C9BA9B-452D-440B-A2D4-6C0A11C34B25}" type="slidenum">
              <a:rPr lang="zh-TW" altLang="en-US"/>
              <a:pPr>
                <a:defRPr/>
              </a:pPr>
              <a:t>56</a:t>
            </a:fld>
            <a:endParaRPr lang="en-US" altLang="zh-TW"/>
          </a:p>
        </p:txBody>
      </p:sp>
      <p:sp>
        <p:nvSpPr>
          <p:cNvPr id="93187" name="Rectangle 3"/>
          <p:cNvSpPr>
            <a:spLocks noGrp="1"/>
          </p:cNvSpPr>
          <p:nvPr>
            <p:ph type="title" idx="4294967295"/>
          </p:nvPr>
        </p:nvSpPr>
        <p:spPr>
          <a:xfrm>
            <a:off x="468313" y="1268413"/>
            <a:ext cx="8229600" cy="792435"/>
          </a:xfrm>
        </p:spPr>
        <p:txBody>
          <a:bodyPr/>
          <a:lstStyle/>
          <a:p>
            <a:pPr>
              <a:defRPr/>
            </a:pPr>
            <a:r>
              <a:rPr lang="en-US" altLang="zh-TW" b="1" dirty="0" smtClean="0">
                <a:effectLst>
                  <a:outerShdw blurRad="38100" dist="38100" dir="2700000" algn="tl">
                    <a:srgbClr val="C0C0C0"/>
                  </a:outerShdw>
                </a:effectLst>
              </a:rPr>
              <a:t>7.</a:t>
            </a:r>
            <a:r>
              <a:rPr lang="en-US" altLang="zh-TW" dirty="0" smtClean="0">
                <a:effectLst>
                  <a:outerShdw blurRad="38100" dist="38100" dir="2700000" algn="tl">
                    <a:srgbClr val="C0C0C0"/>
                  </a:outerShdw>
                </a:effectLst>
              </a:rPr>
              <a:t> </a:t>
            </a:r>
            <a:r>
              <a:rPr lang="zh-TW" altLang="en-US" dirty="0" smtClean="0">
                <a:effectLst>
                  <a:outerShdw blurRad="38100" dist="38100" dir="2700000" algn="tl">
                    <a:srgbClr val="C0C0C0"/>
                  </a:outerShdw>
                </a:effectLst>
              </a:rPr>
              <a:t>批號管理 </a:t>
            </a:r>
            <a:r>
              <a:rPr lang="en-US" altLang="zh-TW" b="1" i="1" dirty="0" smtClean="0">
                <a:effectLst>
                  <a:outerShdw blurRad="38100" dist="38100" dir="2700000" algn="tl">
                    <a:srgbClr val="C0C0C0"/>
                  </a:outerShdw>
                </a:effectLst>
              </a:rPr>
              <a:t>(Cont.)</a:t>
            </a:r>
          </a:p>
        </p:txBody>
      </p:sp>
      <p:sp>
        <p:nvSpPr>
          <p:cNvPr id="2" name="Rectangle 5"/>
          <p:cNvSpPr>
            <a:spLocks noChangeArrowheads="1"/>
          </p:cNvSpPr>
          <p:nvPr/>
        </p:nvSpPr>
        <p:spPr bwMode="auto">
          <a:xfrm>
            <a:off x="2483768" y="3645024"/>
            <a:ext cx="1080120" cy="28803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 name="Rectangle 5"/>
          <p:cNvSpPr>
            <a:spLocks noChangeArrowheads="1"/>
          </p:cNvSpPr>
          <p:nvPr/>
        </p:nvSpPr>
        <p:spPr bwMode="auto">
          <a:xfrm>
            <a:off x="2339752" y="4652169"/>
            <a:ext cx="1512168" cy="57703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 name="AutoShape 6"/>
          <p:cNvSpPr>
            <a:spLocks noChangeArrowheads="1"/>
          </p:cNvSpPr>
          <p:nvPr/>
        </p:nvSpPr>
        <p:spPr bwMode="auto">
          <a:xfrm>
            <a:off x="755576" y="4940684"/>
            <a:ext cx="3929062" cy="1184250"/>
          </a:xfrm>
          <a:prstGeom prst="wedgeRoundRectCallout">
            <a:avLst>
              <a:gd name="adj1" fmla="val -15755"/>
              <a:gd name="adj2" fmla="val -67196"/>
              <a:gd name="adj3" fmla="val 16667"/>
            </a:avLst>
          </a:prstGeom>
          <a:gradFill rotWithShape="1">
            <a:gsLst>
              <a:gs pos="0">
                <a:srgbClr val="FFCCFF"/>
              </a:gs>
              <a:gs pos="10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smtClean="0">
                <a:effectLst>
                  <a:outerShdw blurRad="38100" dist="38100" dir="2700000" algn="tl">
                    <a:srgbClr val="FFFFFF"/>
                  </a:outerShdw>
                </a:effectLst>
                <a:ea typeface="標楷體" pitchFamily="65" charset="-120"/>
              </a:rPr>
              <a:t>當料件需要</a:t>
            </a:r>
            <a:r>
              <a:rPr lang="zh-TW" altLang="en-US" dirty="0" smtClean="0">
                <a:solidFill>
                  <a:srgbClr val="0000FF"/>
                </a:solidFill>
                <a:effectLst>
                  <a:outerShdw blurRad="38100" dist="38100" dir="2700000" algn="tl">
                    <a:srgbClr val="FFFFFF"/>
                  </a:outerShdw>
                </a:effectLst>
                <a:ea typeface="標楷體" pitchFamily="65" charset="-120"/>
              </a:rPr>
              <a:t>追蹤來源</a:t>
            </a:r>
            <a:r>
              <a:rPr lang="zh-TW" altLang="en-US" dirty="0" smtClean="0">
                <a:effectLst>
                  <a:outerShdw blurRad="38100" dist="38100" dir="2700000" algn="tl">
                    <a:srgbClr val="FFFFFF"/>
                  </a:outerShdw>
                </a:effectLst>
                <a:ea typeface="標楷體" pitchFamily="65" charset="-120"/>
              </a:rPr>
              <a:t>或需</a:t>
            </a:r>
            <a:r>
              <a:rPr lang="zh-TW" altLang="en-US" dirty="0" smtClean="0">
                <a:solidFill>
                  <a:srgbClr val="0000FF"/>
                </a:solidFill>
                <a:effectLst>
                  <a:outerShdw blurRad="38100" dist="38100" dir="2700000" algn="tl">
                    <a:srgbClr val="FFFFFF"/>
                  </a:outerShdw>
                </a:effectLst>
                <a:ea typeface="標楷體" pitchFamily="65" charset="-120"/>
              </a:rPr>
              <a:t>記錄時間</a:t>
            </a:r>
            <a:r>
              <a:rPr lang="zh-TW" altLang="en-US" dirty="0" smtClean="0">
                <a:effectLst>
                  <a:outerShdw blurRad="38100" dist="38100" dir="2700000" algn="tl">
                    <a:srgbClr val="FFFFFF"/>
                  </a:outerShdw>
                </a:effectLst>
                <a:ea typeface="標楷體" pitchFamily="65" charset="-120"/>
              </a:rPr>
              <a:t>資訊，須將同品號不同批的資訊予以識別時，可進行批號管理</a:t>
            </a:r>
            <a:endParaRPr lang="zh-TW" altLang="en-US" dirty="0">
              <a:effectLst>
                <a:outerShdw blurRad="38100" dist="38100" dir="2700000" algn="tl">
                  <a:srgbClr val="FFFFFF"/>
                </a:outerShdw>
              </a:effectLst>
              <a:ea typeface="標楷體" pitchFamily="65" charset="-120"/>
            </a:endParaRPr>
          </a:p>
        </p:txBody>
      </p:sp>
      <p:sp>
        <p:nvSpPr>
          <p:cNvPr id="8" name="AutoShape 6"/>
          <p:cNvSpPr>
            <a:spLocks noChangeArrowheads="1"/>
          </p:cNvSpPr>
          <p:nvPr/>
        </p:nvSpPr>
        <p:spPr bwMode="auto">
          <a:xfrm>
            <a:off x="3923928" y="3884563"/>
            <a:ext cx="3929062" cy="654050"/>
          </a:xfrm>
          <a:prstGeom prst="wedgeRoundRectCallout">
            <a:avLst>
              <a:gd name="adj1" fmla="val -50988"/>
              <a:gd name="adj2" fmla="val 71656"/>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依批號管理的嚴謹度進行適當管理</a:t>
            </a:r>
          </a:p>
        </p:txBody>
      </p:sp>
    </p:spTree>
    <p:extLst>
      <p:ext uri="{BB962C8B-B14F-4D97-AF65-F5344CB8AC3E}">
        <p14:creationId xmlns:p14="http://schemas.microsoft.com/office/powerpoint/2010/main" val="751365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3187"/>
                                        </p:tgtEl>
                                        <p:attrNameLst>
                                          <p:attrName>style.visibility</p:attrName>
                                        </p:attrNameLst>
                                      </p:cBhvr>
                                      <p:to>
                                        <p:strVal val="visible"/>
                                      </p:to>
                                    </p:set>
                                    <p:animEffect transition="in" filter="dissolve">
                                      <p:cBhvr>
                                        <p:cTn id="7" dur="500"/>
                                        <p:tgtEl>
                                          <p:spTgt spid="93187"/>
                                        </p:tgtEl>
                                      </p:cBhvr>
                                    </p:animEffect>
                                  </p:childTnLst>
                                </p:cTn>
                              </p:par>
                            </p:childTnLst>
                          </p:cTn>
                        </p:par>
                        <p:par>
                          <p:cTn id="8" fill="hold" nodeType="afterGroup">
                            <p:stCondLst>
                              <p:cond delay="500"/>
                            </p:stCondLst>
                            <p:childTnLst>
                              <p:par>
                                <p:cTn id="9" presetID="6" presetClass="entr" presetSubtype="16" fill="hold" nodeType="afterEffect">
                                  <p:stCondLst>
                                    <p:cond delay="0"/>
                                  </p:stCondLst>
                                  <p:childTnLst>
                                    <p:set>
                                      <p:cBhvr>
                                        <p:cTn id="10" dur="1" fill="hold">
                                          <p:stCondLst>
                                            <p:cond delay="0"/>
                                          </p:stCondLst>
                                        </p:cTn>
                                        <p:tgtEl>
                                          <p:spTgt spid="199682"/>
                                        </p:tgtEl>
                                        <p:attrNameLst>
                                          <p:attrName>style.visibility</p:attrName>
                                        </p:attrNameLst>
                                      </p:cBhvr>
                                      <p:to>
                                        <p:strVal val="visible"/>
                                      </p:to>
                                    </p:set>
                                    <p:animEffect transition="in" filter="circle(in)">
                                      <p:cBhvr>
                                        <p:cTn id="11" dur="2000"/>
                                        <p:tgtEl>
                                          <p:spTgt spid="19968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down)">
                                      <p:cBhvr>
                                        <p:cTn id="16" dur="500"/>
                                        <p:tgtEl>
                                          <p:spTgt spid="2"/>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par>
                          <p:cTn id="26" fill="hold">
                            <p:stCondLst>
                              <p:cond delay="500"/>
                            </p:stCondLst>
                            <p:childTnLst>
                              <p:par>
                                <p:cTn id="27" presetID="5" presetClass="entr" presetSubtype="5"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heckerboard(down)">
                                      <p:cBhvr>
                                        <p:cTn id="29" dur="500"/>
                                        <p:tgtEl>
                                          <p:spTgt spid="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p:bldP spid="2" grpId="0" animBg="1"/>
      <p:bldP spid="3" grpId="0" animBg="1"/>
      <p:bldP spid="6" grpId="0" animBg="1"/>
      <p:bldP spid="6" grpId="1"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763688" y="2296516"/>
            <a:ext cx="5904656" cy="4511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pPr>
              <a:defRPr/>
            </a:pPr>
            <a:fld id="{5105D937-DCFF-4AF3-984D-62998FBCBDAE}" type="slidenum">
              <a:rPr lang="zh-TW" altLang="en-US"/>
              <a:pPr>
                <a:defRPr/>
              </a:pPr>
              <a:t>57</a:t>
            </a:fld>
            <a:endParaRPr lang="en-US" altLang="zh-TW"/>
          </a:p>
        </p:txBody>
      </p:sp>
      <p:sp>
        <p:nvSpPr>
          <p:cNvPr id="92161" name="Rectangle 2"/>
          <p:cNvSpPr>
            <a:spLocks noGrp="1"/>
          </p:cNvSpPr>
          <p:nvPr>
            <p:ph type="title" idx="4294967295"/>
          </p:nvPr>
        </p:nvSpPr>
        <p:spPr>
          <a:xfrm>
            <a:off x="428625" y="1357313"/>
            <a:ext cx="8229600" cy="928687"/>
          </a:xfrm>
        </p:spPr>
        <p:txBody>
          <a:bodyPr/>
          <a:lstStyle/>
          <a:p>
            <a:pPr>
              <a:defRPr/>
            </a:pPr>
            <a:r>
              <a:rPr lang="en-US" altLang="zh-TW" b="1" dirty="0" smtClean="0">
                <a:effectLst>
                  <a:outerShdw blurRad="38100" dist="38100" dir="2700000" algn="tl">
                    <a:srgbClr val="C0C0C0"/>
                  </a:outerShdw>
                </a:effectLst>
              </a:rPr>
              <a:t>7.</a:t>
            </a:r>
            <a:r>
              <a:rPr lang="en-US" altLang="zh-TW" dirty="0" smtClean="0">
                <a:effectLst>
                  <a:outerShdw blurRad="38100" dist="38100" dir="2700000" algn="tl">
                    <a:srgbClr val="C0C0C0"/>
                  </a:outerShdw>
                </a:effectLst>
              </a:rPr>
              <a:t> </a:t>
            </a:r>
            <a:r>
              <a:rPr lang="zh-TW" altLang="en-US" dirty="0" smtClean="0">
                <a:effectLst>
                  <a:outerShdw blurRad="38100" dist="38100" dir="2700000" algn="tl">
                    <a:srgbClr val="C0C0C0"/>
                  </a:outerShdw>
                </a:effectLst>
              </a:rPr>
              <a:t>批號管理 </a:t>
            </a:r>
            <a:r>
              <a:rPr lang="en-US" altLang="zh-TW" b="1" dirty="0" smtClean="0">
                <a:effectLst>
                  <a:outerShdw blurRad="38100" dist="38100" dir="2700000" algn="tl">
                    <a:srgbClr val="C0C0C0"/>
                  </a:outerShdw>
                </a:effectLst>
              </a:rPr>
              <a:t>(</a:t>
            </a:r>
            <a:r>
              <a:rPr lang="en-US" altLang="zh-TW" b="1" i="1" dirty="0" smtClean="0">
                <a:effectLst>
                  <a:outerShdw blurRad="38100" dist="38100" dir="2700000" algn="tl">
                    <a:srgbClr val="C0C0C0"/>
                  </a:outerShdw>
                </a:effectLst>
              </a:rPr>
              <a:t>Cont</a:t>
            </a:r>
            <a:r>
              <a:rPr lang="en-US" altLang="zh-TW" b="1" dirty="0" smtClean="0">
                <a:effectLst>
                  <a:outerShdw blurRad="38100" dist="38100" dir="2700000" algn="tl">
                    <a:srgbClr val="C0C0C0"/>
                  </a:outerShdw>
                </a:effectLst>
              </a:rPr>
              <a:t>.)</a:t>
            </a:r>
            <a:endParaRPr lang="zh-TW" altLang="en-US" dirty="0" smtClean="0"/>
          </a:p>
        </p:txBody>
      </p:sp>
      <p:sp>
        <p:nvSpPr>
          <p:cNvPr id="5" name="AutoShape 6"/>
          <p:cNvSpPr>
            <a:spLocks noChangeArrowheads="1"/>
          </p:cNvSpPr>
          <p:nvPr/>
        </p:nvSpPr>
        <p:spPr bwMode="auto">
          <a:xfrm>
            <a:off x="1691680" y="5157192"/>
            <a:ext cx="5256212" cy="866775"/>
          </a:xfrm>
          <a:prstGeom prst="wedgeRoundRectCallout">
            <a:avLst>
              <a:gd name="adj1" fmla="val -23650"/>
              <a:gd name="adj2" fmla="val -64692"/>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有設批號管理的料件，才可輸入「有效天數、複檢天數」欄位，可控管存貨的先進先出</a:t>
            </a:r>
          </a:p>
        </p:txBody>
      </p:sp>
      <p:sp>
        <p:nvSpPr>
          <p:cNvPr id="6" name="Rectangle 5"/>
          <p:cNvSpPr>
            <a:spLocks noChangeArrowheads="1"/>
          </p:cNvSpPr>
          <p:nvPr/>
        </p:nvSpPr>
        <p:spPr bwMode="auto">
          <a:xfrm>
            <a:off x="2051720" y="4797152"/>
            <a:ext cx="2418680" cy="18124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extLst>
      <p:ext uri="{BB962C8B-B14F-4D97-AF65-F5344CB8AC3E}">
        <p14:creationId xmlns:p14="http://schemas.microsoft.com/office/powerpoint/2010/main" val="1727843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92161"/>
                                        </p:tgtEl>
                                        <p:attrNameLst>
                                          <p:attrName>style.visibility</p:attrName>
                                        </p:attrNameLst>
                                      </p:cBhvr>
                                      <p:to>
                                        <p:strVal val="visible"/>
                                      </p:to>
                                    </p:set>
                                    <p:animEffect transition="in" filter="box(in)">
                                      <p:cBhvr>
                                        <p:cTn id="7" dur="500"/>
                                        <p:tgtEl>
                                          <p:spTgt spid="9216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down)">
                                      <p:cBhvr>
                                        <p:cTn id="17" dur="500"/>
                                        <p:tgtEl>
                                          <p:spTgt spid="6"/>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1" grpId="0"/>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763688" y="2296516"/>
            <a:ext cx="5904656" cy="4511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投影片編號版面配置區 5"/>
          <p:cNvSpPr>
            <a:spLocks noGrp="1"/>
          </p:cNvSpPr>
          <p:nvPr>
            <p:ph type="sldNum" sz="quarter" idx="10"/>
          </p:nvPr>
        </p:nvSpPr>
        <p:spPr/>
        <p:txBody>
          <a:bodyPr/>
          <a:lstStyle/>
          <a:p>
            <a:pPr>
              <a:defRPr/>
            </a:pPr>
            <a:fld id="{89A80E63-3E9C-49FF-8704-35DA0B058661}" type="slidenum">
              <a:rPr lang="zh-TW" altLang="en-US"/>
              <a:pPr>
                <a:defRPr/>
              </a:pPr>
              <a:t>58</a:t>
            </a:fld>
            <a:endParaRPr lang="en-US" altLang="zh-TW"/>
          </a:p>
        </p:txBody>
      </p:sp>
      <p:sp>
        <p:nvSpPr>
          <p:cNvPr id="88067" name="Rectangle 3"/>
          <p:cNvSpPr>
            <a:spLocks noGrp="1"/>
          </p:cNvSpPr>
          <p:nvPr>
            <p:ph type="title" idx="4294967295"/>
          </p:nvPr>
        </p:nvSpPr>
        <p:spPr>
          <a:xfrm>
            <a:off x="428625" y="1357313"/>
            <a:ext cx="8229600" cy="939203"/>
          </a:xfrm>
        </p:spPr>
        <p:txBody>
          <a:bodyPr/>
          <a:lstStyle/>
          <a:p>
            <a:r>
              <a:rPr lang="en-US" altLang="zh-TW" b="1" dirty="0" smtClean="0">
                <a:effectLst>
                  <a:outerShdw blurRad="38100" dist="38100" dir="2700000" algn="tl">
                    <a:srgbClr val="000000">
                      <a:alpha val="43137"/>
                    </a:srgbClr>
                  </a:outerShdw>
                </a:effectLst>
              </a:rPr>
              <a:t>8.</a:t>
            </a:r>
            <a:r>
              <a:rPr lang="en-US" altLang="zh-TW" dirty="0" smtClean="0"/>
              <a:t> </a:t>
            </a:r>
            <a:r>
              <a:rPr lang="zh-TW" altLang="en-US" dirty="0" smtClean="0">
                <a:effectLst>
                  <a:outerShdw blurRad="38100" dist="38100" dir="2700000" algn="tl">
                    <a:srgbClr val="000000">
                      <a:alpha val="43137"/>
                    </a:srgbClr>
                  </a:outerShdw>
                </a:effectLst>
              </a:rPr>
              <a:t>進價管制、單價上限率</a:t>
            </a:r>
          </a:p>
        </p:txBody>
      </p:sp>
      <p:sp>
        <p:nvSpPr>
          <p:cNvPr id="22531" name="Rectangle 5"/>
          <p:cNvSpPr>
            <a:spLocks noChangeArrowheads="1"/>
          </p:cNvSpPr>
          <p:nvPr/>
        </p:nvSpPr>
        <p:spPr bwMode="auto">
          <a:xfrm>
            <a:off x="1855006" y="5006976"/>
            <a:ext cx="772778" cy="18312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2771800" y="3789040"/>
            <a:ext cx="974700" cy="24956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0726" name="AutoShape 6"/>
          <p:cNvSpPr>
            <a:spLocks noChangeArrowheads="1"/>
          </p:cNvSpPr>
          <p:nvPr/>
        </p:nvSpPr>
        <p:spPr bwMode="auto">
          <a:xfrm>
            <a:off x="668362" y="5389240"/>
            <a:ext cx="4968875" cy="863600"/>
          </a:xfrm>
          <a:prstGeom prst="wedgeRoundRectCallout">
            <a:avLst>
              <a:gd name="adj1" fmla="val -19904"/>
              <a:gd name="adj2" fmla="val -69854"/>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若想對</a:t>
            </a:r>
            <a:r>
              <a:rPr lang="zh-TW" altLang="en-US" dirty="0" smtClean="0">
                <a:effectLst>
                  <a:outerShdw blurRad="38100" dist="38100" dir="2700000" algn="tl">
                    <a:srgbClr val="FFFFFF"/>
                  </a:outerShdw>
                </a:effectLst>
                <a:ea typeface="標楷體" pitchFamily="65" charset="-120"/>
              </a:rPr>
              <a:t>採購與進貨</a:t>
            </a:r>
            <a:r>
              <a:rPr lang="en-US" altLang="zh-TW" dirty="0" smtClean="0">
                <a:effectLst>
                  <a:outerShdw blurRad="38100" dist="38100" dir="2700000" algn="tl">
                    <a:srgbClr val="FFFFFF"/>
                  </a:outerShdw>
                </a:effectLst>
                <a:ea typeface="標楷體" pitchFamily="65" charset="-120"/>
              </a:rPr>
              <a:t>(</a:t>
            </a:r>
            <a:r>
              <a:rPr lang="zh-TW" altLang="en-US" u="sng" dirty="0" smtClean="0">
                <a:solidFill>
                  <a:srgbClr val="FF0000"/>
                </a:solidFill>
                <a:effectLst>
                  <a:outerShdw blurRad="38100" dist="38100" dir="2700000" algn="tl">
                    <a:srgbClr val="FFFFFF"/>
                  </a:outerShdw>
                </a:effectLst>
                <a:ea typeface="標楷體" pitchFamily="65" charset="-120"/>
              </a:rPr>
              <a:t>廠商</a:t>
            </a:r>
            <a:r>
              <a:rPr lang="en-US" altLang="zh-TW" dirty="0" smtClean="0">
                <a:effectLst>
                  <a:outerShdw blurRad="38100" dist="38100" dir="2700000" algn="tl">
                    <a:srgbClr val="FFFFFF"/>
                  </a:outerShdw>
                </a:effectLst>
                <a:ea typeface="標楷體" pitchFamily="65" charset="-120"/>
              </a:rPr>
              <a:t>)</a:t>
            </a:r>
            <a:r>
              <a:rPr lang="zh-TW" altLang="en-US" dirty="0" smtClean="0">
                <a:effectLst>
                  <a:outerShdw blurRad="38100" dist="38100" dir="2700000" algn="tl">
                    <a:srgbClr val="FFFFFF"/>
                  </a:outerShdw>
                </a:effectLst>
                <a:ea typeface="標楷體" pitchFamily="65" charset="-120"/>
              </a:rPr>
              <a:t>等</a:t>
            </a:r>
            <a:r>
              <a:rPr lang="zh-TW" altLang="en-US" dirty="0">
                <a:effectLst>
                  <a:outerShdw blurRad="38100" dist="38100" dir="2700000" algn="tl">
                    <a:srgbClr val="FFFFFF"/>
                  </a:outerShdw>
                </a:effectLst>
                <a:ea typeface="標楷體" pitchFamily="65" charset="-120"/>
              </a:rPr>
              <a:t>單據的單價進行管制時，可設定此項目</a:t>
            </a:r>
          </a:p>
        </p:txBody>
      </p:sp>
      <p:sp>
        <p:nvSpPr>
          <p:cNvPr id="12" name="Rectangle 5"/>
          <p:cNvSpPr>
            <a:spLocks noChangeArrowheads="1"/>
          </p:cNvSpPr>
          <p:nvPr/>
        </p:nvSpPr>
        <p:spPr bwMode="auto">
          <a:xfrm>
            <a:off x="3259150" y="4984752"/>
            <a:ext cx="1168834" cy="20534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3" name="AutoShape 6"/>
          <p:cNvSpPr>
            <a:spLocks noChangeArrowheads="1"/>
          </p:cNvSpPr>
          <p:nvPr/>
        </p:nvSpPr>
        <p:spPr bwMode="auto">
          <a:xfrm>
            <a:off x="2480815" y="5436715"/>
            <a:ext cx="5780609" cy="1186037"/>
          </a:xfrm>
          <a:prstGeom prst="wedgeRoundRectCallout">
            <a:avLst>
              <a:gd name="adj1" fmla="val -23483"/>
              <a:gd name="adj2" fmla="val -69854"/>
              <a:gd name="adj3" fmla="val 16667"/>
            </a:avLst>
          </a:prstGeom>
          <a:gradFill rotWithShape="1">
            <a:gsLst>
              <a:gs pos="0">
                <a:srgbClr val="FF99CC"/>
              </a:gs>
              <a:gs pos="50000">
                <a:schemeClr val="bg1"/>
              </a:gs>
              <a:gs pos="100000">
                <a:srgbClr val="FF99CC"/>
              </a:gs>
            </a:gsLst>
            <a:lin ang="5400000" scaled="1"/>
          </a:gradFill>
          <a:ln w="9525">
            <a:solidFill>
              <a:schemeClr val="tx1"/>
            </a:solidFill>
            <a:miter lim="800000"/>
            <a:headEnd/>
            <a:tailEnd/>
          </a:ln>
        </p:spPr>
        <p:txBody>
          <a:bodyPr anchor="ctr" anchorCtr="1"/>
          <a:lstStyle/>
          <a:p>
            <a:pPr marL="285750" indent="-285750">
              <a:buClr>
                <a:srgbClr val="FF0000"/>
              </a:buClr>
              <a:buSzPct val="65000"/>
              <a:buFont typeface="Wingdings" pitchFamily="2" charset="2"/>
              <a:buChar char="u"/>
              <a:defRPr/>
            </a:pPr>
            <a:r>
              <a:rPr lang="zh-TW" altLang="en-US" dirty="0" smtClean="0">
                <a:effectLst>
                  <a:outerShdw blurRad="38100" dist="38100" dir="2700000" algn="tl">
                    <a:srgbClr val="FFFFFF"/>
                  </a:outerShdw>
                </a:effectLst>
                <a:ea typeface="標楷體" pitchFamily="65" charset="-120"/>
              </a:rPr>
              <a:t>向 </a:t>
            </a:r>
            <a:r>
              <a:rPr lang="zh-TW" altLang="en-US" dirty="0">
                <a:effectLst>
                  <a:outerShdw blurRad="38100" dist="38100" dir="2700000" algn="tl">
                    <a:srgbClr val="FFFFFF"/>
                  </a:outerShdw>
                </a:effectLst>
                <a:ea typeface="標楷體" pitchFamily="65" charset="-120"/>
              </a:rPr>
              <a:t>廠商購買不得高於設定</a:t>
            </a:r>
            <a:r>
              <a:rPr lang="zh-TW" altLang="en-US" dirty="0" smtClean="0">
                <a:effectLst>
                  <a:outerShdw blurRad="38100" dist="38100" dir="2700000" algn="tl">
                    <a:srgbClr val="FFFFFF"/>
                  </a:outerShdw>
                </a:effectLst>
                <a:ea typeface="標楷體" pitchFamily="65" charset="-120"/>
              </a:rPr>
              <a:t>價格</a:t>
            </a:r>
            <a:endParaRPr lang="en-US" altLang="zh-TW" dirty="0" smtClean="0">
              <a:effectLst>
                <a:outerShdw blurRad="38100" dist="38100" dir="2700000" algn="tl">
                  <a:srgbClr val="FFFFFF"/>
                </a:outerShdw>
              </a:effectLst>
              <a:ea typeface="標楷體" pitchFamily="65" charset="-120"/>
            </a:endParaRPr>
          </a:p>
          <a:p>
            <a:pPr marL="285750" indent="-285750">
              <a:buClr>
                <a:srgbClr val="FF0000"/>
              </a:buClr>
              <a:buSzPct val="65000"/>
              <a:buFont typeface="Wingdings" pitchFamily="2" charset="2"/>
              <a:buChar char="u"/>
              <a:defRPr/>
            </a:pPr>
            <a:r>
              <a:rPr lang="zh-TW" altLang="en-US" dirty="0" smtClean="0">
                <a:effectLst>
                  <a:outerShdw blurRad="38100" dist="38100" dir="2700000" algn="tl">
                    <a:srgbClr val="FFFFFF"/>
                  </a:outerShdw>
                </a:effectLst>
                <a:ea typeface="標楷體" pitchFamily="65" charset="-120"/>
              </a:rPr>
              <a:t>假設</a:t>
            </a:r>
            <a:r>
              <a:rPr lang="zh-TW" altLang="en-US" dirty="0">
                <a:effectLst>
                  <a:outerShdw blurRad="38100" dist="38100" dir="2700000" algn="tl">
                    <a:srgbClr val="FFFFFF"/>
                  </a:outerShdw>
                </a:effectLst>
                <a:ea typeface="標楷體" pitchFamily="65" charset="-120"/>
              </a:rPr>
              <a:t>廠商訂價是</a:t>
            </a:r>
            <a:r>
              <a:rPr lang="en-US" altLang="zh-TW" dirty="0">
                <a:solidFill>
                  <a:srgbClr val="CC0000"/>
                </a:solidFill>
                <a:ea typeface="標楷體" pitchFamily="65" charset="-120"/>
              </a:rPr>
              <a:t>20,000</a:t>
            </a:r>
            <a:r>
              <a:rPr lang="zh-TW" altLang="en-US" dirty="0">
                <a:solidFill>
                  <a:srgbClr val="CC0000"/>
                </a:solidFill>
                <a:ea typeface="標楷體" pitchFamily="65" charset="-120"/>
              </a:rPr>
              <a:t>元</a:t>
            </a:r>
            <a:r>
              <a:rPr lang="zh-TW" altLang="en-US" dirty="0">
                <a:effectLst>
                  <a:outerShdw blurRad="38100" dist="38100" dir="2700000" algn="tl">
                    <a:srgbClr val="FFFFFF"/>
                  </a:outerShdw>
                </a:effectLst>
                <a:ea typeface="標楷體" pitchFamily="65" charset="-120"/>
              </a:rPr>
              <a:t>，若「單價上限率」設定為</a:t>
            </a:r>
            <a:r>
              <a:rPr lang="en-US" altLang="zh-TW" dirty="0">
                <a:solidFill>
                  <a:srgbClr val="CC0000"/>
                </a:solidFill>
                <a:ea typeface="標楷體" pitchFamily="65" charset="-120"/>
              </a:rPr>
              <a:t>5%</a:t>
            </a:r>
            <a:r>
              <a:rPr lang="zh-TW" altLang="en-US" dirty="0">
                <a:effectLst>
                  <a:outerShdw blurRad="38100" dist="38100" dir="2700000" algn="tl">
                    <a:srgbClr val="FFFFFF"/>
                  </a:outerShdw>
                </a:effectLst>
                <a:ea typeface="標楷體" pitchFamily="65" charset="-120"/>
              </a:rPr>
              <a:t>，則表示採購單價必須低於或等於</a:t>
            </a:r>
            <a:r>
              <a:rPr lang="en-US" altLang="zh-TW" dirty="0">
                <a:solidFill>
                  <a:schemeClr val="hlink"/>
                </a:solidFill>
                <a:ea typeface="標楷體" pitchFamily="65" charset="-120"/>
              </a:rPr>
              <a:t>21,000</a:t>
            </a:r>
            <a:r>
              <a:rPr lang="zh-TW" altLang="en-US" dirty="0" smtClean="0">
                <a:effectLst>
                  <a:outerShdw blurRad="38100" dist="38100" dir="2700000" algn="tl">
                    <a:srgbClr val="FFFFFF"/>
                  </a:outerShdw>
                </a:effectLst>
                <a:ea typeface="標楷體" pitchFamily="65" charset="-120"/>
              </a:rPr>
              <a:t>元</a:t>
            </a:r>
            <a:endParaRPr lang="zh-TW" altLang="en-US" dirty="0">
              <a:effectLst>
                <a:outerShdw blurRad="38100" dist="38100" dir="2700000" algn="tl">
                  <a:srgbClr val="FFFFFF"/>
                </a:outerShdw>
              </a:effectLst>
              <a:ea typeface="標楷體" pitchFamily="65" charset="-120"/>
            </a:endParaRPr>
          </a:p>
        </p:txBody>
      </p:sp>
      <p:sp>
        <p:nvSpPr>
          <p:cNvPr id="10" name="AutoShape 6"/>
          <p:cNvSpPr>
            <a:spLocks noChangeArrowheads="1"/>
          </p:cNvSpPr>
          <p:nvPr/>
        </p:nvSpPr>
        <p:spPr bwMode="auto">
          <a:xfrm>
            <a:off x="1252811" y="4260064"/>
            <a:ext cx="2959149" cy="583952"/>
          </a:xfrm>
          <a:prstGeom prst="wedgeRoundRectCallout">
            <a:avLst>
              <a:gd name="adj1" fmla="val -22249"/>
              <a:gd name="adj2" fmla="val 74445"/>
              <a:gd name="adj3" fmla="val 16667"/>
            </a:avLst>
          </a:prstGeom>
          <a:gradFill rotWithShape="1">
            <a:gsLst>
              <a:gs pos="0">
                <a:srgbClr val="FFCC66"/>
              </a:gs>
              <a:gs pos="10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smtClean="0">
                <a:solidFill>
                  <a:srgbClr val="0000FF"/>
                </a:solidFill>
                <a:effectLst>
                  <a:outerShdw blurRad="38100" dist="38100" dir="2700000" algn="tl">
                    <a:srgbClr val="FFFFFF"/>
                  </a:outerShdw>
                </a:effectLst>
                <a:ea typeface="標楷體" pitchFamily="65" charset="-120"/>
              </a:rPr>
              <a:t>未勾選，表示不進行管制</a:t>
            </a:r>
            <a:endParaRPr lang="zh-TW" altLang="en-US" dirty="0">
              <a:solidFill>
                <a:srgbClr val="0000FF"/>
              </a:solidFill>
              <a:effectLst>
                <a:outerShdw blurRad="38100" dist="38100" dir="2700000" algn="tl">
                  <a:srgbClr val="FFFFFF"/>
                </a:outerShdw>
              </a:effectLst>
              <a:ea typeface="標楷體" pitchFamily="65" charset="-120"/>
            </a:endParaRPr>
          </a:p>
        </p:txBody>
      </p:sp>
    </p:spTree>
    <p:extLst>
      <p:ext uri="{BB962C8B-B14F-4D97-AF65-F5344CB8AC3E}">
        <p14:creationId xmlns:p14="http://schemas.microsoft.com/office/powerpoint/2010/main" val="3652582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8067"/>
                                        </p:tgtEl>
                                        <p:attrNameLst>
                                          <p:attrName>style.visibility</p:attrName>
                                        </p:attrNameLst>
                                      </p:cBhvr>
                                      <p:to>
                                        <p:strVal val="visible"/>
                                      </p:to>
                                    </p:set>
                                    <p:animEffect transition="in" filter="dissolve">
                                      <p:cBhvr>
                                        <p:cTn id="7" dur="500"/>
                                        <p:tgtEl>
                                          <p:spTgt spid="88067"/>
                                        </p:tgtEl>
                                      </p:cBhvr>
                                    </p:animEffect>
                                  </p:childTnLst>
                                </p:cTn>
                              </p:par>
                            </p:childTnLst>
                          </p:cTn>
                        </p:par>
                        <p:par>
                          <p:cTn id="8" fill="hold" nodeType="with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down)">
                                      <p:cBhvr>
                                        <p:cTn id="17" dur="500"/>
                                        <p:tgtEl>
                                          <p:spTgt spid="2"/>
                                        </p:tgtEl>
                                      </p:cBhvr>
                                    </p:animEffect>
                                  </p:childTnLst>
                                </p:cTn>
                              </p:par>
                            </p:childTnLst>
                          </p:cTn>
                        </p:par>
                        <p:par>
                          <p:cTn id="18" fill="hold" nodeType="afterGroup">
                            <p:stCondLst>
                              <p:cond delay="500"/>
                            </p:stCondLst>
                            <p:childTnLst>
                              <p:par>
                                <p:cTn id="19" presetID="5" presetClass="entr" presetSubtype="5" fill="hold" grpId="0" nodeType="afterEffect">
                                  <p:stCondLst>
                                    <p:cond delay="0"/>
                                  </p:stCondLst>
                                  <p:childTnLst>
                                    <p:set>
                                      <p:cBhvr>
                                        <p:cTn id="20" dur="1" fill="hold">
                                          <p:stCondLst>
                                            <p:cond delay="0"/>
                                          </p:stCondLst>
                                        </p:cTn>
                                        <p:tgtEl>
                                          <p:spTgt spid="22531"/>
                                        </p:tgtEl>
                                        <p:attrNameLst>
                                          <p:attrName>style.visibility</p:attrName>
                                        </p:attrNameLst>
                                      </p:cBhvr>
                                      <p:to>
                                        <p:strVal val="visible"/>
                                      </p:to>
                                    </p:set>
                                    <p:animEffect transition="in" filter="checkerboard(down)">
                                      <p:cBhvr>
                                        <p:cTn id="21" dur="500"/>
                                        <p:tgtEl>
                                          <p:spTgt spid="22531"/>
                                        </p:tgtEl>
                                      </p:cBhvr>
                                    </p:animEffect>
                                  </p:childTnLst>
                                </p:cTn>
                              </p:par>
                            </p:childTnLst>
                          </p:cTn>
                        </p:par>
                        <p:par>
                          <p:cTn id="22" fill="hold" nodeType="afterGroup">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dissolve">
                                      <p:cBhvr>
                                        <p:cTn id="25" dur="500"/>
                                        <p:tgtEl>
                                          <p:spTgt spid="3072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xit" presetSubtype="4" fill="hold" grpId="2" nodeType="clickEffect">
                                  <p:stCondLst>
                                    <p:cond delay="0"/>
                                  </p:stCondLst>
                                  <p:childTnLst>
                                    <p:animEffect transition="out" filter="wipe(down)">
                                      <p:cBhvr>
                                        <p:cTn id="29" dur="500"/>
                                        <p:tgtEl>
                                          <p:spTgt spid="22531"/>
                                        </p:tgtEl>
                                      </p:cBhvr>
                                    </p:animEffect>
                                    <p:set>
                                      <p:cBhvr>
                                        <p:cTn id="30" dur="1" fill="hold">
                                          <p:stCondLst>
                                            <p:cond delay="499"/>
                                          </p:stCondLst>
                                        </p:cTn>
                                        <p:tgtEl>
                                          <p:spTgt spid="22531"/>
                                        </p:tgtEl>
                                        <p:attrNameLst>
                                          <p:attrName>style.visibility</p:attrName>
                                        </p:attrNameLst>
                                      </p:cBhvr>
                                      <p:to>
                                        <p:strVal val="hidden"/>
                                      </p:to>
                                    </p:set>
                                  </p:childTnLst>
                                </p:cTn>
                              </p:par>
                            </p:childTnLst>
                          </p:cTn>
                        </p:par>
                        <p:par>
                          <p:cTn id="31" fill="hold">
                            <p:stCondLst>
                              <p:cond delay="500"/>
                            </p:stCondLst>
                            <p:childTnLst>
                              <p:par>
                                <p:cTn id="32" presetID="4" presetClass="exit" presetSubtype="16" fill="hold" grpId="1" nodeType="afterEffect">
                                  <p:stCondLst>
                                    <p:cond delay="0"/>
                                  </p:stCondLst>
                                  <p:childTnLst>
                                    <p:animEffect transition="out" filter="box(in)">
                                      <p:cBhvr>
                                        <p:cTn id="33" dur="500"/>
                                        <p:tgtEl>
                                          <p:spTgt spid="30726"/>
                                        </p:tgtEl>
                                      </p:cBhvr>
                                    </p:animEffect>
                                    <p:set>
                                      <p:cBhvr>
                                        <p:cTn id="34" dur="1" fill="hold">
                                          <p:stCondLst>
                                            <p:cond delay="499"/>
                                          </p:stCondLst>
                                        </p:cTn>
                                        <p:tgtEl>
                                          <p:spTgt spid="30726"/>
                                        </p:tgtEl>
                                        <p:attrNameLst>
                                          <p:attrName>style.visibility</p:attrName>
                                        </p:attrNameLst>
                                      </p:cBhvr>
                                      <p:to>
                                        <p:strVal val="hidden"/>
                                      </p:to>
                                    </p:set>
                                  </p:childTnLst>
                                </p:cTn>
                              </p:par>
                            </p:childTnLst>
                          </p:cTn>
                        </p:par>
                        <p:par>
                          <p:cTn id="35" fill="hold">
                            <p:stCondLst>
                              <p:cond delay="1000"/>
                            </p:stCondLst>
                            <p:childTnLst>
                              <p:par>
                                <p:cTn id="36" presetID="5" presetClass="entr" presetSubtype="5"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heckerboard(down)">
                                      <p:cBhvr>
                                        <p:cTn id="38" dur="500"/>
                                        <p:tgtEl>
                                          <p:spTgt spid="12"/>
                                        </p:tgtEl>
                                      </p:cBhvr>
                                    </p:animEffect>
                                  </p:childTnLst>
                                </p:cTn>
                              </p:par>
                            </p:childTnLst>
                          </p:cTn>
                        </p:par>
                        <p:par>
                          <p:cTn id="39" fill="hold">
                            <p:stCondLst>
                              <p:cond delay="1500"/>
                            </p:stCondLst>
                            <p:childTnLst>
                              <p:par>
                                <p:cTn id="40" presetID="9"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xit" presetSubtype="21" fill="hold" grpId="1" nodeType="clickEffect">
                                  <p:stCondLst>
                                    <p:cond delay="0"/>
                                  </p:stCondLst>
                                  <p:childTnLst>
                                    <p:animEffect transition="out" filter="barn(inVertical)">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16" presetClass="exit" presetSubtype="21" fill="hold" grpId="1" nodeType="withEffect">
                                  <p:stCondLst>
                                    <p:cond delay="0"/>
                                  </p:stCondLst>
                                  <p:childTnLst>
                                    <p:animEffect transition="out" filter="barn(inVertical)">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par>
                          <p:cTn id="51" fill="hold">
                            <p:stCondLst>
                              <p:cond delay="500"/>
                            </p:stCondLst>
                            <p:childTnLst>
                              <p:par>
                                <p:cTn id="52" presetID="9"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dissolv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p:bldP spid="22531" grpId="0" animBg="1"/>
      <p:bldP spid="22531" grpId="2" animBg="1"/>
      <p:bldP spid="2" grpId="0" animBg="1"/>
      <p:bldP spid="30726" grpId="0" animBg="1"/>
      <p:bldP spid="30726" grpId="1" animBg="1"/>
      <p:bldP spid="12" grpId="0" animBg="1"/>
      <p:bldP spid="12" grpId="1" animBg="1"/>
      <p:bldP spid="13" grpId="0" animBg="1"/>
      <p:bldP spid="13" grpId="1"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763688" y="2296516"/>
            <a:ext cx="5904656" cy="4511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投影片編號版面配置區 5"/>
          <p:cNvSpPr>
            <a:spLocks noGrp="1"/>
          </p:cNvSpPr>
          <p:nvPr>
            <p:ph type="sldNum" sz="quarter" idx="10"/>
          </p:nvPr>
        </p:nvSpPr>
        <p:spPr/>
        <p:txBody>
          <a:bodyPr/>
          <a:lstStyle/>
          <a:p>
            <a:pPr>
              <a:defRPr/>
            </a:pPr>
            <a:fld id="{89A80E63-3E9C-49FF-8704-35DA0B058661}" type="slidenum">
              <a:rPr lang="zh-TW" altLang="en-US"/>
              <a:pPr>
                <a:defRPr/>
              </a:pPr>
              <a:t>59</a:t>
            </a:fld>
            <a:endParaRPr lang="en-US" altLang="zh-TW"/>
          </a:p>
        </p:txBody>
      </p:sp>
      <p:sp>
        <p:nvSpPr>
          <p:cNvPr id="88067" name="Rectangle 3"/>
          <p:cNvSpPr>
            <a:spLocks noGrp="1"/>
          </p:cNvSpPr>
          <p:nvPr>
            <p:ph type="title" idx="4294967295"/>
          </p:nvPr>
        </p:nvSpPr>
        <p:spPr>
          <a:xfrm>
            <a:off x="428625" y="1357313"/>
            <a:ext cx="8229600" cy="939203"/>
          </a:xfrm>
        </p:spPr>
        <p:txBody>
          <a:bodyPr/>
          <a:lstStyle/>
          <a:p>
            <a:r>
              <a:rPr lang="en-US" altLang="zh-TW" b="1" dirty="0" smtClean="0">
                <a:effectLst>
                  <a:outerShdw blurRad="38100" dist="38100" dir="2700000" algn="tl">
                    <a:srgbClr val="000000">
                      <a:alpha val="43137"/>
                    </a:srgbClr>
                  </a:outerShdw>
                </a:effectLst>
              </a:rPr>
              <a:t>8.</a:t>
            </a:r>
            <a:r>
              <a:rPr lang="en-US" altLang="zh-TW" dirty="0" smtClean="0">
                <a:effectLst>
                  <a:outerShdw blurRad="38100" dist="38100" dir="2700000" algn="tl">
                    <a:srgbClr val="000000">
                      <a:alpha val="43137"/>
                    </a:srgbClr>
                  </a:outerShdw>
                </a:effectLst>
              </a:rPr>
              <a:t> </a:t>
            </a:r>
            <a:r>
              <a:rPr lang="zh-TW" altLang="en-US" dirty="0" smtClean="0">
                <a:effectLst>
                  <a:outerShdw blurRad="38100" dist="38100" dir="2700000" algn="tl">
                    <a:srgbClr val="000000">
                      <a:alpha val="43137"/>
                    </a:srgbClr>
                  </a:outerShdw>
                </a:effectLst>
              </a:rPr>
              <a:t>售價管制、單價下限率</a:t>
            </a:r>
            <a:endParaRPr lang="zh-TW" altLang="en-US" dirty="0" smtClean="0"/>
          </a:p>
        </p:txBody>
      </p:sp>
      <p:sp>
        <p:nvSpPr>
          <p:cNvPr id="22531" name="Rectangle 5"/>
          <p:cNvSpPr>
            <a:spLocks noChangeArrowheads="1"/>
          </p:cNvSpPr>
          <p:nvPr/>
        </p:nvSpPr>
        <p:spPr bwMode="auto">
          <a:xfrm>
            <a:off x="1855006" y="5168900"/>
            <a:ext cx="772778" cy="20431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2771800" y="3789040"/>
            <a:ext cx="974700" cy="24956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0726" name="AutoShape 6"/>
          <p:cNvSpPr>
            <a:spLocks noChangeArrowheads="1"/>
          </p:cNvSpPr>
          <p:nvPr/>
        </p:nvSpPr>
        <p:spPr bwMode="auto">
          <a:xfrm>
            <a:off x="899592" y="5563840"/>
            <a:ext cx="4968875" cy="863600"/>
          </a:xfrm>
          <a:prstGeom prst="wedgeRoundRectCallout">
            <a:avLst>
              <a:gd name="adj1" fmla="val -25783"/>
              <a:gd name="adj2" fmla="val -71325"/>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若想</a:t>
            </a:r>
            <a:r>
              <a:rPr lang="zh-TW" altLang="en-US" dirty="0" smtClean="0">
                <a:effectLst>
                  <a:outerShdw blurRad="38100" dist="38100" dir="2700000" algn="tl">
                    <a:srgbClr val="FFFFFF"/>
                  </a:outerShdw>
                </a:effectLst>
                <a:ea typeface="標楷體" pitchFamily="65" charset="-120"/>
              </a:rPr>
              <a:t>對訂單與銷貨單</a:t>
            </a:r>
            <a:r>
              <a:rPr lang="en-US" altLang="zh-TW" dirty="0" smtClean="0">
                <a:effectLst>
                  <a:outerShdw blurRad="38100" dist="38100" dir="2700000" algn="tl">
                    <a:srgbClr val="FFFFFF"/>
                  </a:outerShdw>
                </a:effectLst>
                <a:ea typeface="標楷體" pitchFamily="65" charset="-120"/>
              </a:rPr>
              <a:t>(</a:t>
            </a:r>
            <a:r>
              <a:rPr lang="zh-TW" altLang="en-US" u="sng" dirty="0" smtClean="0">
                <a:solidFill>
                  <a:srgbClr val="FF0000"/>
                </a:solidFill>
                <a:effectLst>
                  <a:outerShdw blurRad="38100" dist="38100" dir="2700000" algn="tl">
                    <a:srgbClr val="FFFFFF"/>
                  </a:outerShdw>
                </a:effectLst>
                <a:ea typeface="標楷體" pitchFamily="65" charset="-120"/>
              </a:rPr>
              <a:t>客戶</a:t>
            </a:r>
            <a:r>
              <a:rPr lang="en-US" altLang="zh-TW" dirty="0" smtClean="0">
                <a:effectLst>
                  <a:outerShdw blurRad="38100" dist="38100" dir="2700000" algn="tl">
                    <a:srgbClr val="FFFFFF"/>
                  </a:outerShdw>
                </a:effectLst>
                <a:ea typeface="標楷體" pitchFamily="65" charset="-120"/>
              </a:rPr>
              <a:t>)</a:t>
            </a:r>
            <a:r>
              <a:rPr lang="zh-TW" altLang="en-US" dirty="0" smtClean="0">
                <a:effectLst>
                  <a:outerShdw blurRad="38100" dist="38100" dir="2700000" algn="tl">
                    <a:srgbClr val="FFFFFF"/>
                  </a:outerShdw>
                </a:effectLst>
                <a:ea typeface="標楷體" pitchFamily="65" charset="-120"/>
              </a:rPr>
              <a:t>的</a:t>
            </a:r>
            <a:r>
              <a:rPr lang="zh-TW" altLang="en-US" dirty="0">
                <a:effectLst>
                  <a:outerShdw blurRad="38100" dist="38100" dir="2700000" algn="tl">
                    <a:srgbClr val="FFFFFF"/>
                  </a:outerShdw>
                </a:effectLst>
                <a:ea typeface="標楷體" pitchFamily="65" charset="-120"/>
              </a:rPr>
              <a:t>單價進行管制時，可設定此項目</a:t>
            </a:r>
          </a:p>
        </p:txBody>
      </p:sp>
      <p:sp>
        <p:nvSpPr>
          <p:cNvPr id="3" name="AutoShape 6"/>
          <p:cNvSpPr>
            <a:spLocks noChangeArrowheads="1"/>
          </p:cNvSpPr>
          <p:nvPr/>
        </p:nvSpPr>
        <p:spPr bwMode="auto">
          <a:xfrm>
            <a:off x="2772917" y="5525740"/>
            <a:ext cx="3980408" cy="648072"/>
          </a:xfrm>
          <a:prstGeom prst="wedgeRoundRectCallout">
            <a:avLst>
              <a:gd name="adj1" fmla="val -23483"/>
              <a:gd name="adj2" fmla="val -69854"/>
              <a:gd name="adj3" fmla="val 16667"/>
            </a:avLst>
          </a:prstGeom>
          <a:gradFill rotWithShape="1">
            <a:gsLst>
              <a:gs pos="0">
                <a:srgbClr val="FF99CC"/>
              </a:gs>
              <a:gs pos="50000">
                <a:schemeClr val="bg1"/>
              </a:gs>
              <a:gs pos="100000">
                <a:srgbClr val="FF99CC"/>
              </a:gs>
            </a:gsLst>
            <a:lin ang="5400000" scaled="1"/>
          </a:gradFill>
          <a:ln w="9525">
            <a:solidFill>
              <a:schemeClr val="tx1"/>
            </a:solidFill>
            <a:miter lim="800000"/>
            <a:headEnd/>
            <a:tailEnd/>
          </a:ln>
        </p:spPr>
        <p:txBody>
          <a:bodyPr anchor="ctr" anchorCtr="1"/>
          <a:lstStyle/>
          <a:p>
            <a:pPr>
              <a:defRPr/>
            </a:pPr>
            <a:r>
              <a:rPr lang="zh-TW" altLang="en-US" dirty="0" smtClean="0">
                <a:effectLst>
                  <a:outerShdw blurRad="38100" dist="38100" dir="2700000" algn="tl">
                    <a:srgbClr val="FFFFFF"/>
                  </a:outerShdw>
                </a:effectLst>
                <a:ea typeface="標楷體" pitchFamily="65" charset="-120"/>
              </a:rPr>
              <a:t>售價</a:t>
            </a:r>
            <a:r>
              <a:rPr lang="zh-TW" altLang="en-US" dirty="0">
                <a:effectLst>
                  <a:outerShdw blurRad="38100" dist="38100" dir="2700000" algn="tl">
                    <a:srgbClr val="FFFFFF"/>
                  </a:outerShdw>
                </a:effectLst>
                <a:ea typeface="標楷體" pitchFamily="65" charset="-120"/>
              </a:rPr>
              <a:t>給客戶不得低於設定</a:t>
            </a:r>
            <a:r>
              <a:rPr lang="zh-TW" altLang="en-US" dirty="0" smtClean="0">
                <a:effectLst>
                  <a:outerShdw blurRad="38100" dist="38100" dir="2700000" algn="tl">
                    <a:srgbClr val="FFFFFF"/>
                  </a:outerShdw>
                </a:effectLst>
                <a:ea typeface="標楷體" pitchFamily="65" charset="-120"/>
              </a:rPr>
              <a:t>價格</a:t>
            </a:r>
            <a:endParaRPr lang="zh-TW" altLang="en-US" dirty="0">
              <a:effectLst>
                <a:outerShdw blurRad="38100" dist="38100" dir="2700000" algn="tl">
                  <a:srgbClr val="FFFFFF"/>
                </a:outerShdw>
              </a:effectLst>
              <a:ea typeface="標楷體" pitchFamily="65" charset="-120"/>
            </a:endParaRPr>
          </a:p>
        </p:txBody>
      </p:sp>
      <p:sp>
        <p:nvSpPr>
          <p:cNvPr id="10" name="Rectangle 5"/>
          <p:cNvSpPr>
            <a:spLocks noChangeArrowheads="1"/>
          </p:cNvSpPr>
          <p:nvPr/>
        </p:nvSpPr>
        <p:spPr bwMode="auto">
          <a:xfrm>
            <a:off x="3259150" y="5168900"/>
            <a:ext cx="1168834" cy="20431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extLst>
      <p:ext uri="{BB962C8B-B14F-4D97-AF65-F5344CB8AC3E}">
        <p14:creationId xmlns:p14="http://schemas.microsoft.com/office/powerpoint/2010/main" val="403059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8067"/>
                                        </p:tgtEl>
                                        <p:attrNameLst>
                                          <p:attrName>style.visibility</p:attrName>
                                        </p:attrNameLst>
                                      </p:cBhvr>
                                      <p:to>
                                        <p:strVal val="visible"/>
                                      </p:to>
                                    </p:set>
                                    <p:animEffect transition="in" filter="dissolve">
                                      <p:cBhvr>
                                        <p:cTn id="7" dur="500"/>
                                        <p:tgtEl>
                                          <p:spTgt spid="8806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down)">
                                      <p:cBhvr>
                                        <p:cTn id="17" dur="500"/>
                                        <p:tgtEl>
                                          <p:spTgt spid="2"/>
                                        </p:tgtEl>
                                      </p:cBhvr>
                                    </p:animEffect>
                                  </p:childTnLst>
                                </p:cTn>
                              </p:par>
                            </p:childTnLst>
                          </p:cTn>
                        </p:par>
                        <p:par>
                          <p:cTn id="18" fill="hold" nodeType="afterGroup">
                            <p:stCondLst>
                              <p:cond delay="500"/>
                            </p:stCondLst>
                            <p:childTnLst>
                              <p:par>
                                <p:cTn id="19" presetID="5" presetClass="entr" presetSubtype="5" fill="hold" grpId="0" nodeType="afterEffect">
                                  <p:stCondLst>
                                    <p:cond delay="0"/>
                                  </p:stCondLst>
                                  <p:childTnLst>
                                    <p:set>
                                      <p:cBhvr>
                                        <p:cTn id="20" dur="1" fill="hold">
                                          <p:stCondLst>
                                            <p:cond delay="0"/>
                                          </p:stCondLst>
                                        </p:cTn>
                                        <p:tgtEl>
                                          <p:spTgt spid="22531"/>
                                        </p:tgtEl>
                                        <p:attrNameLst>
                                          <p:attrName>style.visibility</p:attrName>
                                        </p:attrNameLst>
                                      </p:cBhvr>
                                      <p:to>
                                        <p:strVal val="visible"/>
                                      </p:to>
                                    </p:set>
                                    <p:animEffect transition="in" filter="checkerboard(down)">
                                      <p:cBhvr>
                                        <p:cTn id="21" dur="500"/>
                                        <p:tgtEl>
                                          <p:spTgt spid="22531"/>
                                        </p:tgtEl>
                                      </p:cBhvr>
                                    </p:animEffect>
                                  </p:childTnLst>
                                </p:cTn>
                              </p:par>
                            </p:childTnLst>
                          </p:cTn>
                        </p:par>
                        <p:par>
                          <p:cTn id="22" fill="hold" nodeType="afterGroup">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dissolve">
                                      <p:cBhvr>
                                        <p:cTn id="25" dur="500"/>
                                        <p:tgtEl>
                                          <p:spTgt spid="3072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xit" presetSubtype="4" fill="hold" grpId="1" nodeType="clickEffect">
                                  <p:stCondLst>
                                    <p:cond delay="0"/>
                                  </p:stCondLst>
                                  <p:childTnLst>
                                    <p:animEffect transition="out" filter="wipe(down)">
                                      <p:cBhvr>
                                        <p:cTn id="29" dur="500"/>
                                        <p:tgtEl>
                                          <p:spTgt spid="22531"/>
                                        </p:tgtEl>
                                      </p:cBhvr>
                                    </p:animEffect>
                                    <p:set>
                                      <p:cBhvr>
                                        <p:cTn id="30" dur="1" fill="hold">
                                          <p:stCondLst>
                                            <p:cond delay="499"/>
                                          </p:stCondLst>
                                        </p:cTn>
                                        <p:tgtEl>
                                          <p:spTgt spid="22531"/>
                                        </p:tgtEl>
                                        <p:attrNameLst>
                                          <p:attrName>style.visibility</p:attrName>
                                        </p:attrNameLst>
                                      </p:cBhvr>
                                      <p:to>
                                        <p:strVal val="hidden"/>
                                      </p:to>
                                    </p:set>
                                  </p:childTnLst>
                                </p:cTn>
                              </p:par>
                            </p:childTnLst>
                          </p:cTn>
                        </p:par>
                        <p:par>
                          <p:cTn id="31" fill="hold">
                            <p:stCondLst>
                              <p:cond delay="500"/>
                            </p:stCondLst>
                            <p:childTnLst>
                              <p:par>
                                <p:cTn id="32" presetID="4" presetClass="exit" presetSubtype="16" fill="hold" grpId="1" nodeType="afterEffect">
                                  <p:stCondLst>
                                    <p:cond delay="0"/>
                                  </p:stCondLst>
                                  <p:childTnLst>
                                    <p:animEffect transition="out" filter="box(in)">
                                      <p:cBhvr>
                                        <p:cTn id="33" dur="500"/>
                                        <p:tgtEl>
                                          <p:spTgt spid="30726"/>
                                        </p:tgtEl>
                                      </p:cBhvr>
                                    </p:animEffect>
                                    <p:set>
                                      <p:cBhvr>
                                        <p:cTn id="34" dur="1" fill="hold">
                                          <p:stCondLst>
                                            <p:cond delay="499"/>
                                          </p:stCondLst>
                                        </p:cTn>
                                        <p:tgtEl>
                                          <p:spTgt spid="30726"/>
                                        </p:tgtEl>
                                        <p:attrNameLst>
                                          <p:attrName>style.visibility</p:attrName>
                                        </p:attrNameLst>
                                      </p:cBhvr>
                                      <p:to>
                                        <p:strVal val="hidden"/>
                                      </p:to>
                                    </p:set>
                                  </p:childTnLst>
                                </p:cTn>
                              </p:par>
                            </p:childTnLst>
                          </p:cTn>
                        </p:par>
                        <p:par>
                          <p:cTn id="35" fill="hold" nodeType="afterGroup">
                            <p:stCondLst>
                              <p:cond delay="1000"/>
                            </p:stCondLst>
                            <p:childTnLst>
                              <p:par>
                                <p:cTn id="36" presetID="5" presetClass="entr" presetSubtype="5"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checkerboard(down)">
                                      <p:cBhvr>
                                        <p:cTn id="38" dur="500"/>
                                        <p:tgtEl>
                                          <p:spTgt spid="10"/>
                                        </p:tgtEl>
                                      </p:cBhvr>
                                    </p:animEffect>
                                  </p:childTnLst>
                                </p:cTn>
                              </p:par>
                            </p:childTnLst>
                          </p:cTn>
                        </p:par>
                        <p:par>
                          <p:cTn id="39" fill="hold">
                            <p:stCondLst>
                              <p:cond delay="1500"/>
                            </p:stCondLst>
                            <p:childTnLst>
                              <p:par>
                                <p:cTn id="40" presetID="9" presetClass="entr" presetSubtype="0"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dissolv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p:bldP spid="22531" grpId="0" animBg="1"/>
      <p:bldP spid="22531" grpId="1" animBg="1"/>
      <p:bldP spid="2" grpId="0" animBg="1"/>
      <p:bldP spid="30726" grpId="0" animBg="1"/>
      <p:bldP spid="30726" grpId="1" animBg="1"/>
      <p:bldP spid="3"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5"/>
          <p:cNvSpPr>
            <a:spLocks noGrp="1"/>
          </p:cNvSpPr>
          <p:nvPr>
            <p:ph type="sldNum" sz="quarter" idx="10"/>
          </p:nvPr>
        </p:nvSpPr>
        <p:spPr/>
        <p:txBody>
          <a:bodyPr/>
          <a:lstStyle/>
          <a:p>
            <a:pPr>
              <a:defRPr/>
            </a:pPr>
            <a:fld id="{0EA16CA2-C976-4167-8817-32616438DC3E}" type="slidenum">
              <a:rPr lang="zh-TW" altLang="en-US"/>
              <a:pPr>
                <a:defRPr/>
              </a:pPr>
              <a:t>6</a:t>
            </a:fld>
            <a:endParaRPr lang="en-US" altLang="zh-TW"/>
          </a:p>
        </p:txBody>
      </p:sp>
      <p:sp>
        <p:nvSpPr>
          <p:cNvPr id="8195" name="Rectangle 10"/>
          <p:cNvSpPr>
            <a:spLocks noChangeArrowheads="1"/>
          </p:cNvSpPr>
          <p:nvPr/>
        </p:nvSpPr>
        <p:spPr bwMode="auto">
          <a:xfrm>
            <a:off x="107950" y="2636838"/>
            <a:ext cx="8928100" cy="4221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kumimoji="1" lang="zh-TW" altLang="en-US" b="0">
              <a:latin typeface="Arial" pitchFamily="34" charset="0"/>
            </a:endParaRPr>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庫存類基本資料</a:t>
            </a:r>
            <a:endParaRPr lang="zh-TW" altLang="en-US" smtClean="0">
              <a:effectLst>
                <a:outerShdw blurRad="38100" dist="38100" dir="2700000" algn="tl">
                  <a:srgbClr val="C0C0C0"/>
                </a:outerShdw>
              </a:effectLst>
            </a:endParaRPr>
          </a:p>
        </p:txBody>
      </p:sp>
      <p:sp>
        <p:nvSpPr>
          <p:cNvPr id="36869" name="AutoShape 5"/>
          <p:cNvSpPr>
            <a:spLocks noChangeArrowheads="1"/>
          </p:cNvSpPr>
          <p:nvPr/>
        </p:nvSpPr>
        <p:spPr bwMode="auto">
          <a:xfrm>
            <a:off x="971550" y="2852738"/>
            <a:ext cx="3024188" cy="576262"/>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latin typeface="Arial" pitchFamily="34" charset="0"/>
                <a:ea typeface="標楷體" pitchFamily="65" charset="-120"/>
              </a:rPr>
              <a:t>進銷存參數設定作業</a:t>
            </a:r>
          </a:p>
        </p:txBody>
      </p:sp>
      <p:sp>
        <p:nvSpPr>
          <p:cNvPr id="36870" name="AutoShape 6"/>
          <p:cNvSpPr>
            <a:spLocks noChangeArrowheads="1"/>
          </p:cNvSpPr>
          <p:nvPr/>
        </p:nvSpPr>
        <p:spPr bwMode="auto">
          <a:xfrm>
            <a:off x="971550" y="3573463"/>
            <a:ext cx="3024188" cy="576262"/>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編碼原則設定作業</a:t>
            </a:r>
          </a:p>
        </p:txBody>
      </p:sp>
      <p:sp>
        <p:nvSpPr>
          <p:cNvPr id="36871" name="AutoShape 7"/>
          <p:cNvSpPr>
            <a:spLocks noChangeArrowheads="1"/>
          </p:cNvSpPr>
          <p:nvPr/>
        </p:nvSpPr>
        <p:spPr bwMode="auto">
          <a:xfrm>
            <a:off x="971550" y="4365625"/>
            <a:ext cx="3024188" cy="576263"/>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品號類別資料建立作業</a:t>
            </a:r>
          </a:p>
        </p:txBody>
      </p:sp>
      <p:sp>
        <p:nvSpPr>
          <p:cNvPr id="36872" name="AutoShape 8"/>
          <p:cNvSpPr>
            <a:spLocks noChangeArrowheads="1"/>
          </p:cNvSpPr>
          <p:nvPr/>
        </p:nvSpPr>
        <p:spPr bwMode="auto">
          <a:xfrm>
            <a:off x="971550" y="5084763"/>
            <a:ext cx="3024188" cy="576262"/>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品號資料建立作業</a:t>
            </a:r>
          </a:p>
        </p:txBody>
      </p:sp>
      <p:sp>
        <p:nvSpPr>
          <p:cNvPr id="36873" name="AutoShape 9"/>
          <p:cNvSpPr>
            <a:spLocks noChangeArrowheads="1"/>
          </p:cNvSpPr>
          <p:nvPr/>
        </p:nvSpPr>
        <p:spPr bwMode="auto">
          <a:xfrm>
            <a:off x="971550" y="5805488"/>
            <a:ext cx="3024188" cy="576262"/>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單據性質設定作業</a:t>
            </a:r>
          </a:p>
        </p:txBody>
      </p:sp>
      <p:sp>
        <p:nvSpPr>
          <p:cNvPr id="36875" name="AutoShape 11"/>
          <p:cNvSpPr>
            <a:spLocks/>
          </p:cNvSpPr>
          <p:nvPr/>
        </p:nvSpPr>
        <p:spPr bwMode="auto">
          <a:xfrm>
            <a:off x="4211638" y="2997200"/>
            <a:ext cx="144462" cy="1079500"/>
          </a:xfrm>
          <a:prstGeom prst="rightBrace">
            <a:avLst>
              <a:gd name="adj1" fmla="val 62271"/>
              <a:gd name="adj2" fmla="val 50000"/>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36876" name="AutoShape 12"/>
          <p:cNvSpPr>
            <a:spLocks/>
          </p:cNvSpPr>
          <p:nvPr/>
        </p:nvSpPr>
        <p:spPr bwMode="auto">
          <a:xfrm>
            <a:off x="4211638" y="4581525"/>
            <a:ext cx="144462" cy="1727200"/>
          </a:xfrm>
          <a:prstGeom prst="rightBrace">
            <a:avLst>
              <a:gd name="adj1" fmla="val 99634"/>
              <a:gd name="adj2" fmla="val 50000"/>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36877" name="Oval 13"/>
          <p:cNvSpPr>
            <a:spLocks noChangeArrowheads="1"/>
          </p:cNvSpPr>
          <p:nvPr/>
        </p:nvSpPr>
        <p:spPr bwMode="auto">
          <a:xfrm>
            <a:off x="4787900" y="3068638"/>
            <a:ext cx="3455988" cy="1008062"/>
          </a:xfrm>
          <a:prstGeom prst="ellipse">
            <a:avLst/>
          </a:prstGeom>
          <a:gradFill rotWithShape="1">
            <a:gsLst>
              <a:gs pos="0">
                <a:srgbClr val="66FF66"/>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kumimoji="1" lang="zh-TW" altLang="en-US" sz="2000" b="0">
                <a:latin typeface="Arial" pitchFamily="34" charset="0"/>
                <a:ea typeface="書法家顏楷體" pitchFamily="49" charset="-120"/>
              </a:rPr>
              <a:t>基本資料管理系統</a:t>
            </a:r>
          </a:p>
        </p:txBody>
      </p:sp>
      <p:sp>
        <p:nvSpPr>
          <p:cNvPr id="36878" name="Oval 14"/>
          <p:cNvSpPr>
            <a:spLocks noChangeArrowheads="1"/>
          </p:cNvSpPr>
          <p:nvPr/>
        </p:nvSpPr>
        <p:spPr bwMode="auto">
          <a:xfrm>
            <a:off x="4787900" y="4941888"/>
            <a:ext cx="3455988" cy="1008062"/>
          </a:xfrm>
          <a:prstGeom prst="ellipse">
            <a:avLst/>
          </a:prstGeom>
          <a:gradFill rotWithShape="1">
            <a:gsLst>
              <a:gs pos="0">
                <a:srgbClr val="66CC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kumimoji="1" lang="zh-TW" altLang="en-US" sz="2000" b="0">
                <a:latin typeface="Arial" pitchFamily="34" charset="0"/>
                <a:ea typeface="書法家顏楷體" pitchFamily="49" charset="-120"/>
              </a:rPr>
              <a:t>庫存管理系統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6869"/>
                                        </p:tgtEl>
                                        <p:attrNameLst>
                                          <p:attrName>style.visibility</p:attrName>
                                        </p:attrNameLst>
                                      </p:cBhvr>
                                      <p:to>
                                        <p:strVal val="visible"/>
                                      </p:to>
                                    </p:set>
                                    <p:animEffect transition="in" filter="blinds(horizontal)">
                                      <p:cBhvr>
                                        <p:cTn id="11" dur="500"/>
                                        <p:tgtEl>
                                          <p:spTgt spid="36869"/>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6870"/>
                                        </p:tgtEl>
                                        <p:attrNameLst>
                                          <p:attrName>style.visibility</p:attrName>
                                        </p:attrNameLst>
                                      </p:cBhvr>
                                      <p:to>
                                        <p:strVal val="visible"/>
                                      </p:to>
                                    </p:set>
                                    <p:animEffect transition="in" filter="blinds(horizontal)">
                                      <p:cBhvr>
                                        <p:cTn id="15" dur="2000"/>
                                        <p:tgtEl>
                                          <p:spTgt spid="36870"/>
                                        </p:tgtEl>
                                      </p:cBhvr>
                                    </p:animEffect>
                                  </p:childTnLst>
                                </p:cTn>
                              </p:par>
                            </p:childTnLst>
                          </p:cTn>
                        </p:par>
                        <p:par>
                          <p:cTn id="16" fill="hold" nodeType="afterGroup">
                            <p:stCondLst>
                              <p:cond delay="3000"/>
                            </p:stCondLst>
                            <p:childTnLst>
                              <p:par>
                                <p:cTn id="17" presetID="3" presetClass="entr" presetSubtype="5" fill="hold" grpId="0" nodeType="afterEffect">
                                  <p:stCondLst>
                                    <p:cond delay="0"/>
                                  </p:stCondLst>
                                  <p:childTnLst>
                                    <p:set>
                                      <p:cBhvr>
                                        <p:cTn id="18" dur="1" fill="hold">
                                          <p:stCondLst>
                                            <p:cond delay="0"/>
                                          </p:stCondLst>
                                        </p:cTn>
                                        <p:tgtEl>
                                          <p:spTgt spid="36871"/>
                                        </p:tgtEl>
                                        <p:attrNameLst>
                                          <p:attrName>style.visibility</p:attrName>
                                        </p:attrNameLst>
                                      </p:cBhvr>
                                      <p:to>
                                        <p:strVal val="visible"/>
                                      </p:to>
                                    </p:set>
                                    <p:animEffect transition="in" filter="blinds(vertical)">
                                      <p:cBhvr>
                                        <p:cTn id="19" dur="2000"/>
                                        <p:tgtEl>
                                          <p:spTgt spid="36871"/>
                                        </p:tgtEl>
                                      </p:cBhvr>
                                    </p:animEffect>
                                  </p:childTnLst>
                                </p:cTn>
                              </p:par>
                            </p:childTnLst>
                          </p:cTn>
                        </p:par>
                        <p:par>
                          <p:cTn id="20" fill="hold" nodeType="afterGroup">
                            <p:stCondLst>
                              <p:cond delay="5000"/>
                            </p:stCondLst>
                            <p:childTnLst>
                              <p:par>
                                <p:cTn id="21" presetID="3" presetClass="entr" presetSubtype="5" fill="hold" grpId="0" nodeType="afterEffect">
                                  <p:stCondLst>
                                    <p:cond delay="0"/>
                                  </p:stCondLst>
                                  <p:childTnLst>
                                    <p:set>
                                      <p:cBhvr>
                                        <p:cTn id="22" dur="1" fill="hold">
                                          <p:stCondLst>
                                            <p:cond delay="0"/>
                                          </p:stCondLst>
                                        </p:cTn>
                                        <p:tgtEl>
                                          <p:spTgt spid="36872"/>
                                        </p:tgtEl>
                                        <p:attrNameLst>
                                          <p:attrName>style.visibility</p:attrName>
                                        </p:attrNameLst>
                                      </p:cBhvr>
                                      <p:to>
                                        <p:strVal val="visible"/>
                                      </p:to>
                                    </p:set>
                                    <p:animEffect transition="in" filter="blinds(vertical)">
                                      <p:cBhvr>
                                        <p:cTn id="23" dur="2000"/>
                                        <p:tgtEl>
                                          <p:spTgt spid="36872"/>
                                        </p:tgtEl>
                                      </p:cBhvr>
                                    </p:animEffect>
                                  </p:childTnLst>
                                </p:cTn>
                              </p:par>
                            </p:childTnLst>
                          </p:cTn>
                        </p:par>
                        <p:par>
                          <p:cTn id="24" fill="hold" nodeType="afterGroup">
                            <p:stCondLst>
                              <p:cond delay="7000"/>
                            </p:stCondLst>
                            <p:childTnLst>
                              <p:par>
                                <p:cTn id="25" presetID="3" presetClass="entr" presetSubtype="5" fill="hold" grpId="0" nodeType="afterEffect">
                                  <p:stCondLst>
                                    <p:cond delay="0"/>
                                  </p:stCondLst>
                                  <p:childTnLst>
                                    <p:set>
                                      <p:cBhvr>
                                        <p:cTn id="26" dur="1" fill="hold">
                                          <p:stCondLst>
                                            <p:cond delay="0"/>
                                          </p:stCondLst>
                                        </p:cTn>
                                        <p:tgtEl>
                                          <p:spTgt spid="36873"/>
                                        </p:tgtEl>
                                        <p:attrNameLst>
                                          <p:attrName>style.visibility</p:attrName>
                                        </p:attrNameLst>
                                      </p:cBhvr>
                                      <p:to>
                                        <p:strVal val="visible"/>
                                      </p:to>
                                    </p:set>
                                    <p:animEffect transition="in" filter="blinds(vertical)">
                                      <p:cBhvr>
                                        <p:cTn id="27" dur="2000"/>
                                        <p:tgtEl>
                                          <p:spTgt spid="368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6875"/>
                                        </p:tgtEl>
                                        <p:attrNameLst>
                                          <p:attrName>style.visibility</p:attrName>
                                        </p:attrNameLst>
                                      </p:cBhvr>
                                      <p:to>
                                        <p:strVal val="visible"/>
                                      </p:to>
                                    </p:set>
                                    <p:animEffect transition="in" filter="checkerboard(across)">
                                      <p:cBhvr>
                                        <p:cTn id="32" dur="500"/>
                                        <p:tgtEl>
                                          <p:spTgt spid="36875"/>
                                        </p:tgtEl>
                                      </p:cBhvr>
                                    </p:animEffect>
                                  </p:childTnLst>
                                </p:cTn>
                              </p:par>
                            </p:childTnLst>
                          </p:cTn>
                        </p:par>
                        <p:par>
                          <p:cTn id="33" fill="hold" nodeType="afterGroup">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36877"/>
                                        </p:tgtEl>
                                        <p:attrNameLst>
                                          <p:attrName>style.visibility</p:attrName>
                                        </p:attrNameLst>
                                      </p:cBhvr>
                                      <p:to>
                                        <p:strVal val="visible"/>
                                      </p:to>
                                    </p:set>
                                    <p:animEffect transition="in" filter="dissolve">
                                      <p:cBhvr>
                                        <p:cTn id="36" dur="1000"/>
                                        <p:tgtEl>
                                          <p:spTgt spid="3687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6876"/>
                                        </p:tgtEl>
                                        <p:attrNameLst>
                                          <p:attrName>style.visibility</p:attrName>
                                        </p:attrNameLst>
                                      </p:cBhvr>
                                      <p:to>
                                        <p:strVal val="visible"/>
                                      </p:to>
                                    </p:set>
                                    <p:animEffect transition="in" filter="blinds(horizontal)">
                                      <p:cBhvr>
                                        <p:cTn id="41" dur="500"/>
                                        <p:tgtEl>
                                          <p:spTgt spid="36876"/>
                                        </p:tgtEl>
                                      </p:cBhvr>
                                    </p:animEffect>
                                  </p:childTnLst>
                                </p:cTn>
                              </p:par>
                            </p:childTnLst>
                          </p:cTn>
                        </p:par>
                        <p:par>
                          <p:cTn id="42" fill="hold" nodeType="afterGroup">
                            <p:stCondLst>
                              <p:cond delay="500"/>
                            </p:stCondLst>
                            <p:childTnLst>
                              <p:par>
                                <p:cTn id="43" presetID="4" presetClass="entr" presetSubtype="16" fill="hold" grpId="0" nodeType="afterEffect">
                                  <p:stCondLst>
                                    <p:cond delay="0"/>
                                  </p:stCondLst>
                                  <p:childTnLst>
                                    <p:set>
                                      <p:cBhvr>
                                        <p:cTn id="44" dur="1" fill="hold">
                                          <p:stCondLst>
                                            <p:cond delay="0"/>
                                          </p:stCondLst>
                                        </p:cTn>
                                        <p:tgtEl>
                                          <p:spTgt spid="36878"/>
                                        </p:tgtEl>
                                        <p:attrNameLst>
                                          <p:attrName>style.visibility</p:attrName>
                                        </p:attrNameLst>
                                      </p:cBhvr>
                                      <p:to>
                                        <p:strVal val="visible"/>
                                      </p:to>
                                    </p:set>
                                    <p:animEffect transition="in" filter="box(in)">
                                      <p:cBhvr>
                                        <p:cTn id="45" dur="1000"/>
                                        <p:tgtEl>
                                          <p:spTgt spid="36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36869" grpId="0" animBg="1"/>
      <p:bldP spid="36870" grpId="0" animBg="1"/>
      <p:bldP spid="36871" grpId="0" animBg="1"/>
      <p:bldP spid="36872" grpId="0" animBg="1"/>
      <p:bldP spid="36873" grpId="0" animBg="1"/>
      <p:bldP spid="36875" grpId="0" animBg="1"/>
      <p:bldP spid="36876" grpId="0" animBg="1"/>
      <p:bldP spid="36877" grpId="0" animBg="1"/>
      <p:bldP spid="3687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49468" y="2132856"/>
            <a:ext cx="6118876" cy="467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投影片編號版面配置區 5"/>
          <p:cNvSpPr>
            <a:spLocks noGrp="1"/>
          </p:cNvSpPr>
          <p:nvPr>
            <p:ph type="sldNum" sz="quarter" idx="10"/>
          </p:nvPr>
        </p:nvSpPr>
        <p:spPr/>
        <p:txBody>
          <a:bodyPr/>
          <a:lstStyle/>
          <a:p>
            <a:pPr>
              <a:defRPr/>
            </a:pPr>
            <a:fld id="{18BE9343-6086-4CCE-8D1F-AA41D6017BA3}" type="slidenum">
              <a:rPr lang="zh-TW" altLang="en-US"/>
              <a:pPr>
                <a:defRPr/>
              </a:pPr>
              <a:t>60</a:t>
            </a:fld>
            <a:endParaRPr lang="en-US" altLang="zh-TW"/>
          </a:p>
        </p:txBody>
      </p:sp>
      <p:sp>
        <p:nvSpPr>
          <p:cNvPr id="84994" name="Rectangle 2"/>
          <p:cNvSpPr>
            <a:spLocks noGrp="1"/>
          </p:cNvSpPr>
          <p:nvPr>
            <p:ph type="title" idx="4294967295"/>
          </p:nvPr>
        </p:nvSpPr>
        <p:spPr>
          <a:xfrm>
            <a:off x="421481" y="1268760"/>
            <a:ext cx="8229600" cy="847551"/>
          </a:xfrm>
        </p:spPr>
        <p:txBody>
          <a:bodyPr/>
          <a:lstStyle/>
          <a:p>
            <a:r>
              <a:rPr lang="en-US" altLang="zh-TW" b="1" dirty="0" smtClean="0">
                <a:effectLst>
                  <a:outerShdw blurRad="38100" dist="38100" dir="2700000" algn="tl">
                    <a:srgbClr val="000000">
                      <a:alpha val="43137"/>
                    </a:srgbClr>
                  </a:outerShdw>
                </a:effectLst>
              </a:rPr>
              <a:t>8.</a:t>
            </a:r>
            <a:r>
              <a:rPr lang="zh-TW" altLang="en-US" b="1" dirty="0" smtClean="0">
                <a:effectLst>
                  <a:outerShdw blurRad="38100" dist="38100" dir="2700000" algn="tl">
                    <a:srgbClr val="000000">
                      <a:alpha val="43137"/>
                    </a:srgbClr>
                  </a:outerShdw>
                </a:effectLst>
              </a:rPr>
              <a:t> </a:t>
            </a:r>
            <a:r>
              <a:rPr lang="zh-TW" altLang="en-US" dirty="0" smtClean="0">
                <a:effectLst>
                  <a:outerShdw blurRad="38100" dist="38100" dir="2700000" algn="tl">
                    <a:srgbClr val="000000">
                      <a:alpha val="43137"/>
                    </a:srgbClr>
                  </a:outerShdw>
                </a:effectLst>
              </a:rPr>
              <a:t>超交管理、超交率</a:t>
            </a:r>
          </a:p>
        </p:txBody>
      </p:sp>
      <p:sp>
        <p:nvSpPr>
          <p:cNvPr id="22531" name="Rectangle 5"/>
          <p:cNvSpPr>
            <a:spLocks noChangeArrowheads="1"/>
          </p:cNvSpPr>
          <p:nvPr/>
        </p:nvSpPr>
        <p:spPr bwMode="auto">
          <a:xfrm>
            <a:off x="1549469" y="5301209"/>
            <a:ext cx="939732" cy="19789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2592660" y="3717032"/>
            <a:ext cx="1115243"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1" name="Rectangle 5"/>
          <p:cNvSpPr>
            <a:spLocks noChangeArrowheads="1"/>
          </p:cNvSpPr>
          <p:nvPr/>
        </p:nvSpPr>
        <p:spPr bwMode="auto">
          <a:xfrm>
            <a:off x="3150281" y="5301209"/>
            <a:ext cx="1206538" cy="19789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2" name="AutoShape 6"/>
          <p:cNvSpPr>
            <a:spLocks noChangeArrowheads="1"/>
          </p:cNvSpPr>
          <p:nvPr/>
        </p:nvSpPr>
        <p:spPr bwMode="auto">
          <a:xfrm>
            <a:off x="522174" y="3998639"/>
            <a:ext cx="5256213" cy="1152525"/>
          </a:xfrm>
          <a:prstGeom prst="wedgeRoundRectCallout">
            <a:avLst>
              <a:gd name="adj1" fmla="val -21187"/>
              <a:gd name="adj2" fmla="val 58814"/>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當銷貨</a:t>
            </a:r>
            <a:r>
              <a:rPr lang="zh-TW" altLang="en-US" dirty="0" smtClean="0">
                <a:effectLst>
                  <a:outerShdw blurRad="38100" dist="38100" dir="2700000" algn="tl">
                    <a:srgbClr val="FFFFFF"/>
                  </a:outerShdw>
                </a:effectLst>
                <a:ea typeface="標楷體" pitchFamily="65" charset="-120"/>
              </a:rPr>
              <a:t>作業</a:t>
            </a:r>
            <a:r>
              <a:rPr lang="en-US" altLang="zh-TW" dirty="0" smtClean="0">
                <a:effectLst>
                  <a:outerShdw blurRad="38100" dist="38100" dir="2700000" algn="tl">
                    <a:srgbClr val="FFFFFF"/>
                  </a:outerShdw>
                </a:effectLst>
                <a:ea typeface="標楷體" pitchFamily="65" charset="-120"/>
              </a:rPr>
              <a:t>(</a:t>
            </a:r>
            <a:r>
              <a:rPr lang="zh-TW" altLang="en-US" u="sng" dirty="0" smtClean="0">
                <a:solidFill>
                  <a:srgbClr val="FF0000"/>
                </a:solidFill>
                <a:effectLst>
                  <a:outerShdw blurRad="38100" dist="38100" dir="2700000" algn="tl">
                    <a:srgbClr val="FFFFFF"/>
                  </a:outerShdw>
                </a:effectLst>
                <a:ea typeface="標楷體" pitchFamily="65" charset="-120"/>
              </a:rPr>
              <a:t>對客戶</a:t>
            </a:r>
            <a:r>
              <a:rPr lang="en-US" altLang="zh-TW" dirty="0" smtClean="0">
                <a:effectLst>
                  <a:outerShdw blurRad="38100" dist="38100" dir="2700000" algn="tl">
                    <a:srgbClr val="FFFFFF"/>
                  </a:outerShdw>
                </a:effectLst>
                <a:ea typeface="標楷體" pitchFamily="65" charset="-120"/>
              </a:rPr>
              <a:t>)</a:t>
            </a:r>
            <a:r>
              <a:rPr lang="zh-TW" altLang="en-US" dirty="0" smtClean="0">
                <a:effectLst>
                  <a:outerShdw blurRad="38100" dist="38100" dir="2700000" algn="tl">
                    <a:srgbClr val="FFFFFF"/>
                  </a:outerShdw>
                </a:effectLst>
                <a:ea typeface="標楷體" pitchFamily="65" charset="-120"/>
              </a:rPr>
              <a:t>輸入</a:t>
            </a:r>
            <a:r>
              <a:rPr lang="zh-TW" altLang="en-US" dirty="0">
                <a:effectLst>
                  <a:outerShdw blurRad="38100" dist="38100" dir="2700000" algn="tl">
                    <a:srgbClr val="FFFFFF"/>
                  </a:outerShdw>
                </a:effectLst>
                <a:ea typeface="標楷體" pitchFamily="65" charset="-120"/>
              </a:rPr>
              <a:t>時，可以設定銷貨是否可以輸入超過原始訂單數量，且依據超交率做銷貨數量上限的管制</a:t>
            </a:r>
            <a:endParaRPr lang="en-US" altLang="zh-TW" dirty="0">
              <a:effectLst>
                <a:outerShdw blurRad="38100" dist="38100" dir="2700000" algn="tl">
                  <a:srgbClr val="FFFFFF"/>
                </a:outerShdw>
              </a:effectLst>
              <a:ea typeface="標楷體" pitchFamily="65" charset="-120"/>
            </a:endParaRPr>
          </a:p>
        </p:txBody>
      </p:sp>
      <p:sp>
        <p:nvSpPr>
          <p:cNvPr id="13" name="AutoShape 6"/>
          <p:cNvSpPr>
            <a:spLocks noChangeArrowheads="1"/>
          </p:cNvSpPr>
          <p:nvPr/>
        </p:nvSpPr>
        <p:spPr bwMode="auto">
          <a:xfrm>
            <a:off x="2195736" y="5674091"/>
            <a:ext cx="5328592" cy="779246"/>
          </a:xfrm>
          <a:prstGeom prst="wedgeRoundRectCallout">
            <a:avLst>
              <a:gd name="adj1" fmla="val -21398"/>
              <a:gd name="adj2" fmla="val -68458"/>
              <a:gd name="adj3" fmla="val 16667"/>
            </a:avLst>
          </a:prstGeom>
          <a:gradFill rotWithShape="1">
            <a:gsLst>
              <a:gs pos="0">
                <a:srgbClr val="FFFF66"/>
              </a:gs>
              <a:gs pos="50000">
                <a:schemeClr val="bg1"/>
              </a:gs>
              <a:gs pos="100000">
                <a:srgbClr val="FFFF66"/>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例如：超交率</a:t>
            </a:r>
            <a:r>
              <a:rPr lang="en-US" altLang="zh-TW" dirty="0">
                <a:effectLst>
                  <a:outerShdw blurRad="38100" dist="38100" dir="2700000" algn="tl">
                    <a:srgbClr val="FFFFFF"/>
                  </a:outerShdw>
                </a:effectLst>
                <a:ea typeface="標楷體" pitchFamily="65" charset="-120"/>
              </a:rPr>
              <a:t>1%</a:t>
            </a:r>
            <a:r>
              <a:rPr lang="zh-TW" altLang="en-US" dirty="0">
                <a:effectLst>
                  <a:outerShdw blurRad="38100" dist="38100" dir="2700000" algn="tl">
                    <a:srgbClr val="FFFFFF"/>
                  </a:outerShdw>
                </a:effectLst>
                <a:ea typeface="標楷體" pitchFamily="65" charset="-120"/>
              </a:rPr>
              <a:t>，訂單</a:t>
            </a:r>
            <a:r>
              <a:rPr lang="en-US" altLang="zh-TW" dirty="0">
                <a:effectLst>
                  <a:outerShdw blurRad="38100" dist="38100" dir="2700000" algn="tl">
                    <a:srgbClr val="FFFFFF"/>
                  </a:outerShdw>
                </a:effectLst>
                <a:ea typeface="標楷體" pitchFamily="65" charset="-120"/>
              </a:rPr>
              <a:t>100pcs</a:t>
            </a:r>
            <a:r>
              <a:rPr lang="zh-TW" altLang="en-US" dirty="0">
                <a:effectLst>
                  <a:outerShdw blurRad="38100" dist="38100" dir="2700000" algn="tl">
                    <a:srgbClr val="FFFFFF"/>
                  </a:outerShdw>
                </a:effectLst>
                <a:ea typeface="標楷體" pitchFamily="65" charset="-120"/>
              </a:rPr>
              <a:t>，銷貨數量最多只能到</a:t>
            </a:r>
            <a:r>
              <a:rPr lang="en-US" altLang="zh-TW" dirty="0">
                <a:effectLst>
                  <a:outerShdw blurRad="38100" dist="38100" dir="2700000" algn="tl">
                    <a:srgbClr val="FFFFFF"/>
                  </a:outerShdw>
                </a:effectLst>
                <a:ea typeface="標楷體" pitchFamily="65" charset="-120"/>
              </a:rPr>
              <a:t>101pcs</a:t>
            </a:r>
          </a:p>
        </p:txBody>
      </p:sp>
    </p:spTree>
    <p:extLst>
      <p:ext uri="{BB962C8B-B14F-4D97-AF65-F5344CB8AC3E}">
        <p14:creationId xmlns:p14="http://schemas.microsoft.com/office/powerpoint/2010/main" val="374904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dissolve">
                                      <p:cBhvr>
                                        <p:cTn id="7" dur="500"/>
                                        <p:tgtEl>
                                          <p:spTgt spid="8499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down)">
                                      <p:cBhvr>
                                        <p:cTn id="17" dur="500"/>
                                        <p:tgtEl>
                                          <p:spTgt spid="2"/>
                                        </p:tgtEl>
                                      </p:cBhvr>
                                    </p:animEffect>
                                  </p:childTnLst>
                                </p:cTn>
                              </p:par>
                            </p:childTnLst>
                          </p:cTn>
                        </p:par>
                        <p:par>
                          <p:cTn id="18" fill="hold" nodeType="afterGroup">
                            <p:stCondLst>
                              <p:cond delay="500"/>
                            </p:stCondLst>
                            <p:childTnLst>
                              <p:par>
                                <p:cTn id="19" presetID="5" presetClass="entr" presetSubtype="5" fill="hold" grpId="0" nodeType="afterEffect">
                                  <p:stCondLst>
                                    <p:cond delay="0"/>
                                  </p:stCondLst>
                                  <p:childTnLst>
                                    <p:set>
                                      <p:cBhvr>
                                        <p:cTn id="20" dur="1" fill="hold">
                                          <p:stCondLst>
                                            <p:cond delay="0"/>
                                          </p:stCondLst>
                                        </p:cTn>
                                        <p:tgtEl>
                                          <p:spTgt spid="22531"/>
                                        </p:tgtEl>
                                        <p:attrNameLst>
                                          <p:attrName>style.visibility</p:attrName>
                                        </p:attrNameLst>
                                      </p:cBhvr>
                                      <p:to>
                                        <p:strVal val="visible"/>
                                      </p:to>
                                    </p:set>
                                    <p:animEffect transition="in" filter="checkerboard(down)">
                                      <p:cBhvr>
                                        <p:cTn id="21" dur="500"/>
                                        <p:tgtEl>
                                          <p:spTgt spid="22531"/>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nodeType="afterGroup">
                            <p:stCondLst>
                              <p:cond delay="0"/>
                            </p:stCondLst>
                            <p:childTnLst>
                              <p:par>
                                <p:cTn id="28" presetID="10" presetClass="exit" presetSubtype="0" fill="hold" grpId="1" nodeType="clickEffect">
                                  <p:stCondLst>
                                    <p:cond delay="0"/>
                                  </p:stCondLst>
                                  <p:childTnLst>
                                    <p:animEffect transition="out" filter="fade">
                                      <p:cBhvr>
                                        <p:cTn id="29" dur="500"/>
                                        <p:tgtEl>
                                          <p:spTgt spid="22531"/>
                                        </p:tgtEl>
                                      </p:cBhvr>
                                    </p:animEffect>
                                    <p:set>
                                      <p:cBhvr>
                                        <p:cTn id="30" dur="1" fill="hold">
                                          <p:stCondLst>
                                            <p:cond delay="499"/>
                                          </p:stCondLst>
                                        </p:cTn>
                                        <p:tgtEl>
                                          <p:spTgt spid="22531"/>
                                        </p:tgtEl>
                                        <p:attrNameLst>
                                          <p:attrName>style.visibility</p:attrName>
                                        </p:attrNameLst>
                                      </p:cBhvr>
                                      <p:to>
                                        <p:strVal val="hidden"/>
                                      </p:to>
                                    </p:set>
                                  </p:childTnLst>
                                </p:cTn>
                              </p:par>
                            </p:childTnLst>
                          </p:cTn>
                        </p:par>
                        <p:par>
                          <p:cTn id="31" fill="hold">
                            <p:stCondLst>
                              <p:cond delay="500"/>
                            </p:stCondLst>
                            <p:childTnLst>
                              <p:par>
                                <p:cTn id="32" presetID="4" presetClass="exit" presetSubtype="16" fill="hold" grpId="1" nodeType="afterEffect">
                                  <p:stCondLst>
                                    <p:cond delay="0"/>
                                  </p:stCondLst>
                                  <p:childTnLst>
                                    <p:animEffect transition="out" filter="box(in)">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par>
                          <p:cTn id="35" fill="hold">
                            <p:stCondLst>
                              <p:cond delay="1000"/>
                            </p:stCondLst>
                            <p:childTnLst>
                              <p:par>
                                <p:cTn id="36" presetID="5" presetClass="entr" presetSubtype="5"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checkerboard(down)">
                                      <p:cBhvr>
                                        <p:cTn id="38" dur="500"/>
                                        <p:tgtEl>
                                          <p:spTgt spid="11"/>
                                        </p:tgtEl>
                                      </p:cBhvr>
                                    </p:animEffect>
                                  </p:childTnLst>
                                </p:cTn>
                              </p:par>
                            </p:childTnLst>
                          </p:cTn>
                        </p:par>
                        <p:par>
                          <p:cTn id="39" fill="hold">
                            <p:stCondLst>
                              <p:cond delay="1500"/>
                            </p:stCondLst>
                            <p:childTnLst>
                              <p:par>
                                <p:cTn id="40" presetID="9"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22531" grpId="0" animBg="1"/>
      <p:bldP spid="22531" grpId="1" animBg="1"/>
      <p:bldP spid="2" grpId="0" animBg="1"/>
      <p:bldP spid="11" grpId="0" animBg="1"/>
      <p:bldP spid="12" grpId="0" animBg="1"/>
      <p:bldP spid="12" grpId="1"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619672" y="2302933"/>
            <a:ext cx="6048672" cy="453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投影片編號版面配置區 5"/>
          <p:cNvSpPr>
            <a:spLocks noGrp="1"/>
          </p:cNvSpPr>
          <p:nvPr>
            <p:ph type="sldNum" sz="quarter" idx="10"/>
          </p:nvPr>
        </p:nvSpPr>
        <p:spPr/>
        <p:txBody>
          <a:bodyPr/>
          <a:lstStyle/>
          <a:p>
            <a:pPr>
              <a:defRPr/>
            </a:pPr>
            <a:fld id="{8E16477D-E484-4C32-B032-1EDA5BE54E91}" type="slidenum">
              <a:rPr lang="zh-TW" altLang="en-US"/>
              <a:pPr>
                <a:defRPr/>
              </a:pPr>
              <a:t>61</a:t>
            </a:fld>
            <a:endParaRPr lang="en-US" altLang="zh-TW"/>
          </a:p>
        </p:txBody>
      </p:sp>
      <p:sp>
        <p:nvSpPr>
          <p:cNvPr id="92161" name="Rectangle 2"/>
          <p:cNvSpPr>
            <a:spLocks noGrp="1"/>
          </p:cNvSpPr>
          <p:nvPr>
            <p:ph type="title" idx="4294967295"/>
          </p:nvPr>
        </p:nvSpPr>
        <p:spPr>
          <a:xfrm>
            <a:off x="428625" y="1357313"/>
            <a:ext cx="8229600" cy="945620"/>
          </a:xfrm>
        </p:spPr>
        <p:txBody>
          <a:bodyPr/>
          <a:lstStyle/>
          <a:p>
            <a:r>
              <a:rPr lang="en-US" altLang="zh-TW" b="1" dirty="0" smtClean="0">
                <a:effectLst>
                  <a:outerShdw blurRad="38100" dist="38100" dir="2700000" algn="tl">
                    <a:srgbClr val="000000">
                      <a:alpha val="43137"/>
                    </a:srgbClr>
                  </a:outerShdw>
                </a:effectLst>
              </a:rPr>
              <a:t>9</a:t>
            </a:r>
            <a:r>
              <a:rPr lang="en-US" altLang="zh-TW" b="1" dirty="0" smtClean="0"/>
              <a:t>. </a:t>
            </a:r>
            <a:r>
              <a:rPr lang="zh-TW" altLang="en-US" dirty="0" smtClean="0">
                <a:effectLst>
                  <a:outerShdw blurRad="38100" dist="38100" dir="2700000" algn="tl">
                    <a:srgbClr val="000000">
                      <a:alpha val="43137"/>
                    </a:srgbClr>
                  </a:outerShdw>
                </a:effectLst>
              </a:rPr>
              <a:t>品號屬性</a:t>
            </a:r>
          </a:p>
        </p:txBody>
      </p:sp>
      <p:sp>
        <p:nvSpPr>
          <p:cNvPr id="6" name="Rectangle 5"/>
          <p:cNvSpPr>
            <a:spLocks noChangeArrowheads="1"/>
          </p:cNvSpPr>
          <p:nvPr/>
        </p:nvSpPr>
        <p:spPr bwMode="auto">
          <a:xfrm>
            <a:off x="5357813" y="4149080"/>
            <a:ext cx="1590451" cy="93610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7" name="AutoShape 6"/>
          <p:cNvSpPr>
            <a:spLocks noChangeArrowheads="1"/>
          </p:cNvSpPr>
          <p:nvPr/>
        </p:nvSpPr>
        <p:spPr bwMode="auto">
          <a:xfrm>
            <a:off x="1674301" y="4103043"/>
            <a:ext cx="2969707" cy="982141"/>
          </a:xfrm>
          <a:prstGeom prst="wedgeRoundRectCallout">
            <a:avLst>
              <a:gd name="adj1" fmla="val 54937"/>
              <a:gd name="adj2" fmla="val -31127"/>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smtClean="0">
                <a:effectLst>
                  <a:outerShdw blurRad="38100" dist="38100" dir="2700000" algn="tl">
                    <a:srgbClr val="FFFFFF"/>
                  </a:outerShdw>
                </a:effectLst>
                <a:ea typeface="標楷體" pitchFamily="65" charset="-120"/>
              </a:rPr>
              <a:t>鼎新</a:t>
            </a:r>
            <a:r>
              <a:rPr lang="en-US" altLang="zh-TW" dirty="0" smtClean="0">
                <a:effectLst>
                  <a:outerShdw blurRad="38100" dist="38100" dir="2700000" algn="tl">
                    <a:srgbClr val="FFFFFF"/>
                  </a:outerShdw>
                </a:effectLst>
                <a:ea typeface="標楷體" pitchFamily="65" charset="-120"/>
              </a:rPr>
              <a:t>WF ERP</a:t>
            </a:r>
            <a:r>
              <a:rPr lang="zh-TW" altLang="en-US" dirty="0" smtClean="0">
                <a:effectLst>
                  <a:outerShdw blurRad="38100" dist="38100" dir="2700000" algn="tl">
                    <a:srgbClr val="FFFFFF"/>
                  </a:outerShdw>
                </a:effectLst>
                <a:ea typeface="標楷體" pitchFamily="65" charset="-120"/>
              </a:rPr>
              <a:t> </a:t>
            </a:r>
            <a:r>
              <a:rPr lang="en-US" altLang="zh-TW" dirty="0" smtClean="0">
                <a:effectLst>
                  <a:outerShdw blurRad="38100" dist="38100" dir="2700000" algn="tl">
                    <a:srgbClr val="FFFFFF"/>
                  </a:outerShdw>
                </a:effectLst>
                <a:ea typeface="標楷體" pitchFamily="65" charset="-120"/>
              </a:rPr>
              <a:t>GP</a:t>
            </a:r>
            <a:r>
              <a:rPr lang="zh-TW" altLang="en-US" dirty="0" smtClean="0">
                <a:effectLst>
                  <a:outerShdw blurRad="38100" dist="38100" dir="2700000" algn="tl">
                    <a:srgbClr val="FFFFFF"/>
                  </a:outerShdw>
                </a:effectLst>
                <a:ea typeface="標楷體" pitchFamily="65" charset="-120"/>
              </a:rPr>
              <a:t>系統內建</a:t>
            </a:r>
            <a:r>
              <a:rPr lang="en-US" altLang="zh-TW" dirty="0" smtClean="0">
                <a:effectLst>
                  <a:outerShdw blurRad="38100" dist="38100" dir="2700000" algn="tl">
                    <a:srgbClr val="FFFFFF"/>
                  </a:outerShdw>
                </a:effectLst>
                <a:ea typeface="標楷體" pitchFamily="65" charset="-120"/>
              </a:rPr>
              <a:t>6</a:t>
            </a:r>
            <a:r>
              <a:rPr lang="zh-TW" altLang="en-US" dirty="0" smtClean="0">
                <a:effectLst>
                  <a:outerShdw blurRad="38100" dist="38100" dir="2700000" algn="tl">
                    <a:srgbClr val="FFFFFF"/>
                  </a:outerShdw>
                </a:effectLst>
                <a:ea typeface="標楷體" pitchFamily="65" charset="-120"/>
              </a:rPr>
              <a:t>種品號屬性</a:t>
            </a:r>
            <a:endParaRPr lang="zh-TW" altLang="en-US" dirty="0">
              <a:effectLst>
                <a:outerShdw blurRad="38100" dist="38100" dir="2700000" algn="tl">
                  <a:srgbClr val="FFFFFF"/>
                </a:outerShdw>
              </a:effectLst>
              <a:ea typeface="標楷體" pitchFamily="65" charset="-120"/>
            </a:endParaRPr>
          </a:p>
        </p:txBody>
      </p:sp>
    </p:spTree>
    <p:extLst>
      <p:ext uri="{BB962C8B-B14F-4D97-AF65-F5344CB8AC3E}">
        <p14:creationId xmlns:p14="http://schemas.microsoft.com/office/powerpoint/2010/main" val="3302130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2161"/>
                                        </p:tgtEl>
                                        <p:attrNameLst>
                                          <p:attrName>style.visibility</p:attrName>
                                        </p:attrNameLst>
                                      </p:cBhvr>
                                      <p:to>
                                        <p:strVal val="visible"/>
                                      </p:to>
                                    </p:set>
                                    <p:animEffect transition="in" filter="blinds(horizontal)">
                                      <p:cBhvr>
                                        <p:cTn id="7" dur="500"/>
                                        <p:tgtEl>
                                          <p:spTgt spid="92161"/>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61794"/>
                                        </p:tgtEl>
                                        <p:attrNameLst>
                                          <p:attrName>style.visibility</p:attrName>
                                        </p:attrNameLst>
                                      </p:cBhvr>
                                      <p:to>
                                        <p:strVal val="visible"/>
                                      </p:to>
                                    </p:set>
                                    <p:animEffect transition="in" filter="wipe(down)">
                                      <p:cBhvr>
                                        <p:cTn id="11" dur="500"/>
                                        <p:tgtEl>
                                          <p:spTgt spid="161794"/>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down)">
                                      <p:cBhvr>
                                        <p:cTn id="16" dur="1000"/>
                                        <p:tgtEl>
                                          <p:spTgt spid="6"/>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1" grpId="0"/>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083DECF9-6199-4451-9412-7B7D60BDF4DA}" type="slidenum">
              <a:rPr lang="zh-TW" altLang="en-US"/>
              <a:pPr>
                <a:defRPr/>
              </a:pPr>
              <a:t>62</a:t>
            </a:fld>
            <a:endParaRPr lang="en-US" altLang="zh-TW"/>
          </a:p>
        </p:txBody>
      </p:sp>
      <p:sp>
        <p:nvSpPr>
          <p:cNvPr id="110593" name="標題 1"/>
          <p:cNvSpPr>
            <a:spLocks noGrp="1"/>
          </p:cNvSpPr>
          <p:nvPr>
            <p:ph type="title"/>
          </p:nvPr>
        </p:nvSpPr>
        <p:spPr/>
        <p:txBody>
          <a:bodyPr/>
          <a:lstStyle/>
          <a:p>
            <a:r>
              <a:rPr lang="en-US" altLang="zh-TW" b="1" dirty="0">
                <a:effectLst>
                  <a:outerShdw blurRad="38100" dist="38100" dir="2700000" algn="tl">
                    <a:srgbClr val="000000">
                      <a:alpha val="43137"/>
                    </a:srgbClr>
                  </a:outerShdw>
                </a:effectLst>
              </a:rPr>
              <a:t>9</a:t>
            </a:r>
            <a:r>
              <a:rPr lang="en-US" altLang="zh-TW" b="1" dirty="0"/>
              <a:t>. </a:t>
            </a:r>
            <a:r>
              <a:rPr lang="zh-TW" altLang="en-US" dirty="0">
                <a:effectLst>
                  <a:outerShdw blurRad="38100" dist="38100" dir="2700000" algn="tl">
                    <a:srgbClr val="000000">
                      <a:alpha val="43137"/>
                    </a:srgbClr>
                  </a:outerShdw>
                </a:effectLst>
              </a:rPr>
              <a:t>品號</a:t>
            </a:r>
            <a:r>
              <a:rPr lang="zh-TW" altLang="en-US" dirty="0" smtClean="0">
                <a:effectLst>
                  <a:outerShdw blurRad="38100" dist="38100" dir="2700000" algn="tl">
                    <a:srgbClr val="000000">
                      <a:alpha val="43137"/>
                    </a:srgbClr>
                  </a:outerShdw>
                </a:effectLst>
              </a:rPr>
              <a:t>屬性 </a:t>
            </a:r>
            <a:r>
              <a:rPr lang="en-US" altLang="zh-TW" b="1" dirty="0" smtClean="0">
                <a:effectLst>
                  <a:outerShdw blurRad="38100" dist="38100" dir="2700000" algn="tl">
                    <a:srgbClr val="000000">
                      <a:alpha val="43137"/>
                    </a:srgbClr>
                  </a:outerShdw>
                </a:effectLst>
              </a:rPr>
              <a:t>(</a:t>
            </a:r>
            <a:r>
              <a:rPr lang="en-US" altLang="zh-TW" b="1" i="1" dirty="0" smtClean="0">
                <a:effectLst>
                  <a:outerShdw blurRad="38100" dist="38100" dir="2700000" algn="tl">
                    <a:srgbClr val="000000">
                      <a:alpha val="43137"/>
                    </a:srgbClr>
                  </a:outerShdw>
                </a:effectLst>
              </a:rPr>
              <a:t>Cont</a:t>
            </a:r>
            <a:r>
              <a:rPr lang="en-US" altLang="zh-TW" b="1" dirty="0" smtClean="0">
                <a:effectLst>
                  <a:outerShdw blurRad="38100" dist="38100" dir="2700000" algn="tl">
                    <a:srgbClr val="000000">
                      <a:alpha val="43137"/>
                    </a:srgbClr>
                  </a:outerShdw>
                </a:effectLst>
              </a:rPr>
              <a:t>.)</a:t>
            </a:r>
            <a:endParaRPr lang="zh-TW" altLang="en-US" b="1" dirty="0" smtClean="0">
              <a:effectLst>
                <a:outerShdw blurRad="38100" dist="38100" dir="2700000" algn="tl">
                  <a:srgbClr val="000000">
                    <a:alpha val="43137"/>
                  </a:srgbClr>
                </a:outerShdw>
              </a:effectLst>
            </a:endParaRPr>
          </a:p>
        </p:txBody>
      </p:sp>
      <p:graphicFrame>
        <p:nvGraphicFramePr>
          <p:cNvPr id="110655" name="Group 63"/>
          <p:cNvGraphicFramePr>
            <a:graphicFrameLocks noGrp="1"/>
          </p:cNvGraphicFramePr>
          <p:nvPr>
            <p:ph idx="1"/>
            <p:extLst>
              <p:ext uri="{D42A27DB-BD31-4B8C-83A1-F6EECF244321}">
                <p14:modId xmlns:p14="http://schemas.microsoft.com/office/powerpoint/2010/main" val="1243658021"/>
              </p:ext>
            </p:extLst>
          </p:nvPr>
        </p:nvGraphicFramePr>
        <p:xfrm>
          <a:off x="539750" y="2564904"/>
          <a:ext cx="8258175" cy="936104"/>
        </p:xfrm>
        <a:graphic>
          <a:graphicData uri="http://schemas.openxmlformats.org/drawingml/2006/table">
            <a:tbl>
              <a:tblPr/>
              <a:tblGrid>
                <a:gridCol w="2500313"/>
                <a:gridCol w="5757862"/>
              </a:tblGrid>
              <a:tr h="936104">
                <a:tc>
                  <a:txBody>
                    <a:bodyPr/>
                    <a:lstStyle/>
                    <a:p>
                      <a:pPr marL="85725"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P</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：採購件</a:t>
                      </a:r>
                    </a:p>
                  </a:txBody>
                  <a:tcPr marL="72000" marR="72000" marT="54000" marB="540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99FF99"/>
                        </a:gs>
                        <a:gs pos="50000">
                          <a:schemeClr val="bg1"/>
                        </a:gs>
                        <a:gs pos="100000">
                          <a:srgbClr val="99FF9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指的就是向供應廠商採買的料品，原料或物料，通常都是屬於採購件。例如：電阻、二極體</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a:t>
                      </a:r>
                      <a:endPar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2000" marR="72000" marT="54000" marB="540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FFCC66"/>
                        </a:gs>
                        <a:gs pos="50000">
                          <a:schemeClr val="bg1"/>
                        </a:gs>
                        <a:gs pos="100000">
                          <a:srgbClr val="FFCC66"/>
                        </a:gs>
                      </a:gsLst>
                      <a:lin ang="5400000" scaled="1"/>
                    </a:gradFill>
                  </a:tcPr>
                </a:tc>
              </a:tr>
            </a:tbl>
          </a:graphicData>
        </a:graphic>
      </p:graphicFrame>
      <p:graphicFrame>
        <p:nvGraphicFramePr>
          <p:cNvPr id="110694" name="Group 102"/>
          <p:cNvGraphicFramePr>
            <a:graphicFrameLocks noGrp="1"/>
          </p:cNvGraphicFramePr>
          <p:nvPr>
            <p:extLst>
              <p:ext uri="{D42A27DB-BD31-4B8C-83A1-F6EECF244321}">
                <p14:modId xmlns:p14="http://schemas.microsoft.com/office/powerpoint/2010/main" val="1730766893"/>
              </p:ext>
            </p:extLst>
          </p:nvPr>
        </p:nvGraphicFramePr>
        <p:xfrm>
          <a:off x="539552" y="5229200"/>
          <a:ext cx="8258175" cy="1422400"/>
        </p:xfrm>
        <a:graphic>
          <a:graphicData uri="http://schemas.openxmlformats.org/drawingml/2006/table">
            <a:tbl>
              <a:tblPr/>
              <a:tblGrid>
                <a:gridCol w="2500313"/>
                <a:gridCol w="5757862"/>
              </a:tblGrid>
              <a:tr h="1422400">
                <a:tc>
                  <a:txBody>
                    <a:bodyPr/>
                    <a:lstStyle/>
                    <a:p>
                      <a:pPr marL="85725"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rgbClr val="000000"/>
                          </a:solidFill>
                          <a:effectLst/>
                          <a:latin typeface="Times New Roman" pitchFamily="18" charset="0"/>
                          <a:ea typeface="標楷體" pitchFamily="65" charset="-120"/>
                          <a:cs typeface="Times New Roman" pitchFamily="18" charset="0"/>
                        </a:rPr>
                        <a:t>Y</a:t>
                      </a:r>
                      <a:r>
                        <a:rPr kumimoji="0" lang="zh-TW" altLang="en-US" sz="1800" b="1" i="0" u="none" strike="noStrike" cap="none" normalizeH="0" baseline="0" dirty="0" smtClean="0">
                          <a:ln>
                            <a:noFill/>
                          </a:ln>
                          <a:solidFill>
                            <a:srgbClr val="000000"/>
                          </a:solidFill>
                          <a:effectLst/>
                          <a:latin typeface="Times New Roman" pitchFamily="18" charset="0"/>
                          <a:ea typeface="標楷體" pitchFamily="65" charset="-120"/>
                          <a:cs typeface="Times New Roman" pitchFamily="18" charset="0"/>
                        </a:rPr>
                        <a:t>：虛設件 </a:t>
                      </a:r>
                      <a:r>
                        <a:rPr kumimoji="0" lang="en-US" altLang="zh-TW" sz="1800" b="1" i="0" u="none" strike="noStrike" cap="none" normalizeH="0" baseline="0" dirty="0" smtClean="0">
                          <a:ln>
                            <a:noFill/>
                          </a:ln>
                          <a:solidFill>
                            <a:srgbClr val="000000"/>
                          </a:solidFill>
                          <a:effectLst/>
                          <a:latin typeface="Times New Roman" pitchFamily="18" charset="0"/>
                          <a:ea typeface="標楷體" pitchFamily="65" charset="-120"/>
                          <a:cs typeface="Times New Roman" pitchFamily="18" charset="0"/>
                        </a:rPr>
                        <a:t>(Phantom)</a:t>
                      </a:r>
                      <a:endParaRPr kumimoji="0" lang="zh-TW" altLang="en-US" sz="1800" b="1" i="0" u="none" strike="noStrike" cap="none" normalizeH="0" baseline="0" dirty="0" smtClean="0">
                        <a:ln>
                          <a:noFill/>
                        </a:ln>
                        <a:solidFill>
                          <a:srgbClr val="000000"/>
                        </a:solidFill>
                        <a:effectLst/>
                        <a:latin typeface="Times New Roman" pitchFamily="18" charset="0"/>
                        <a:ea typeface="標楷體" pitchFamily="65" charset="-120"/>
                        <a:cs typeface="Times New Roman" pitchFamily="18" charset="0"/>
                      </a:endParaRPr>
                    </a:p>
                  </a:txBody>
                  <a:tcPr marL="72000" marR="72000" marT="54000" marB="540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99FF99"/>
                        </a:gs>
                        <a:gs pos="50000">
                          <a:schemeClr val="bg1"/>
                        </a:gs>
                        <a:gs pos="100000">
                          <a:srgbClr val="99FF9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這是屬於管理性質的品號屬性，並沒有實體的產品，主要是為了簡化</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BOM</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用料表的結構，將成品或半成品的</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BOM</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中，把組成料件相同且用量相同者，虛設一個</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BOM</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，一般常用於零件包</a:t>
                      </a:r>
                    </a:p>
                  </a:txBody>
                  <a:tcPr marL="72000" marR="72000" marT="54000" marB="540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FFCC66"/>
                        </a:gs>
                        <a:gs pos="50000">
                          <a:schemeClr val="bg1"/>
                        </a:gs>
                        <a:gs pos="100000">
                          <a:srgbClr val="FFCC66"/>
                        </a:gs>
                      </a:gsLst>
                      <a:lin ang="5400000" scaled="1"/>
                    </a:gradFill>
                  </a:tcPr>
                </a:tc>
              </a:tr>
            </a:tbl>
          </a:graphicData>
        </a:graphic>
      </p:graphicFrame>
      <p:graphicFrame>
        <p:nvGraphicFramePr>
          <p:cNvPr id="110674" name="Group 82"/>
          <p:cNvGraphicFramePr>
            <a:graphicFrameLocks noGrp="1"/>
          </p:cNvGraphicFramePr>
          <p:nvPr>
            <p:extLst>
              <p:ext uri="{D42A27DB-BD31-4B8C-83A1-F6EECF244321}">
                <p14:modId xmlns:p14="http://schemas.microsoft.com/office/powerpoint/2010/main" val="2917399443"/>
              </p:ext>
            </p:extLst>
          </p:nvPr>
        </p:nvGraphicFramePr>
        <p:xfrm>
          <a:off x="539750" y="3501008"/>
          <a:ext cx="8258175" cy="864096"/>
        </p:xfrm>
        <a:graphic>
          <a:graphicData uri="http://schemas.openxmlformats.org/drawingml/2006/table">
            <a:tbl>
              <a:tblPr/>
              <a:tblGrid>
                <a:gridCol w="2500313"/>
                <a:gridCol w="5757862"/>
              </a:tblGrid>
              <a:tr h="864096">
                <a:tc>
                  <a:txBody>
                    <a:bodyPr/>
                    <a:lstStyle/>
                    <a:p>
                      <a:pPr marL="85725"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rgbClr val="000000"/>
                          </a:solidFill>
                          <a:effectLst/>
                          <a:latin typeface="Times New Roman" pitchFamily="18" charset="0"/>
                          <a:ea typeface="標楷體" pitchFamily="65" charset="-120"/>
                          <a:cs typeface="Times New Roman" pitchFamily="18" charset="0"/>
                        </a:rPr>
                        <a:t>M</a:t>
                      </a:r>
                      <a:r>
                        <a:rPr kumimoji="0" lang="zh-TW" altLang="en-US" sz="1800" b="1" i="0" u="none" strike="noStrike" cap="none" normalizeH="0" baseline="0" dirty="0" smtClean="0">
                          <a:ln>
                            <a:noFill/>
                          </a:ln>
                          <a:solidFill>
                            <a:srgbClr val="000000"/>
                          </a:solidFill>
                          <a:effectLst/>
                          <a:latin typeface="Times New Roman" pitchFamily="18" charset="0"/>
                          <a:ea typeface="標楷體" pitchFamily="65" charset="-120"/>
                          <a:cs typeface="Times New Roman" pitchFamily="18" charset="0"/>
                        </a:rPr>
                        <a:t>：自製件</a:t>
                      </a:r>
                    </a:p>
                  </a:txBody>
                  <a:tcPr marL="72000" marR="72000" marT="54000" marB="540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99FF99"/>
                        </a:gs>
                        <a:gs pos="50000">
                          <a:schemeClr val="bg1"/>
                        </a:gs>
                        <a:gs pos="100000">
                          <a:srgbClr val="99FF9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廠內自行生產才能完成的半成品或成品。例如：數位相機－玩家高手型</a:t>
                      </a:r>
                    </a:p>
                  </a:txBody>
                  <a:tcPr marL="72000" marR="72000" marT="54000" marB="540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FFCC66"/>
                        </a:gs>
                        <a:gs pos="50000">
                          <a:schemeClr val="bg1"/>
                        </a:gs>
                        <a:gs pos="100000">
                          <a:srgbClr val="FFCC66"/>
                        </a:gs>
                      </a:gsLst>
                      <a:lin ang="5400000" scaled="1"/>
                    </a:gradFill>
                  </a:tcPr>
                </a:tc>
              </a:tr>
            </a:tbl>
          </a:graphicData>
        </a:graphic>
      </p:graphicFrame>
      <p:graphicFrame>
        <p:nvGraphicFramePr>
          <p:cNvPr id="110693" name="Group 101"/>
          <p:cNvGraphicFramePr>
            <a:graphicFrameLocks noGrp="1"/>
          </p:cNvGraphicFramePr>
          <p:nvPr>
            <p:extLst>
              <p:ext uri="{D42A27DB-BD31-4B8C-83A1-F6EECF244321}">
                <p14:modId xmlns:p14="http://schemas.microsoft.com/office/powerpoint/2010/main" val="41084952"/>
              </p:ext>
            </p:extLst>
          </p:nvPr>
        </p:nvGraphicFramePr>
        <p:xfrm>
          <a:off x="539552" y="4365104"/>
          <a:ext cx="8258175" cy="864592"/>
        </p:xfrm>
        <a:graphic>
          <a:graphicData uri="http://schemas.openxmlformats.org/drawingml/2006/table">
            <a:tbl>
              <a:tblPr/>
              <a:tblGrid>
                <a:gridCol w="2500313"/>
                <a:gridCol w="5757862"/>
              </a:tblGrid>
              <a:tr h="864592">
                <a:tc>
                  <a:txBody>
                    <a:bodyPr/>
                    <a:lstStyle/>
                    <a:p>
                      <a:pPr marL="85725"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rgbClr val="000000"/>
                          </a:solidFill>
                          <a:effectLst/>
                          <a:latin typeface="Times New Roman" pitchFamily="18" charset="0"/>
                          <a:ea typeface="標楷體" pitchFamily="65" charset="-120"/>
                          <a:cs typeface="Times New Roman" pitchFamily="18" charset="0"/>
                        </a:rPr>
                        <a:t>S</a:t>
                      </a:r>
                      <a:r>
                        <a:rPr kumimoji="0" lang="zh-TW" altLang="en-US" sz="1800" b="1" i="0" u="none" strike="noStrike" cap="none" normalizeH="0" baseline="0" dirty="0" smtClean="0">
                          <a:ln>
                            <a:noFill/>
                          </a:ln>
                          <a:solidFill>
                            <a:srgbClr val="000000"/>
                          </a:solidFill>
                          <a:effectLst/>
                          <a:latin typeface="Times New Roman" pitchFamily="18" charset="0"/>
                          <a:ea typeface="標楷體" pitchFamily="65" charset="-120"/>
                          <a:cs typeface="Times New Roman" pitchFamily="18" charset="0"/>
                        </a:rPr>
                        <a:t>：託外加工件</a:t>
                      </a:r>
                    </a:p>
                  </a:txBody>
                  <a:tcPr marL="72000" marR="72000" marT="54000" marB="540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99FF99"/>
                        </a:gs>
                        <a:gs pos="50000">
                          <a:schemeClr val="bg1"/>
                        </a:gs>
                        <a:gs pos="100000">
                          <a:srgbClr val="99FF9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可能是因為生產線產量不足或技術關係，需經過廠外託工完成的半成品或成品</a:t>
                      </a:r>
                    </a:p>
                  </a:txBody>
                  <a:tcPr marL="72000" marR="72000" marT="54000" marB="540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FFCC66"/>
                        </a:gs>
                        <a:gs pos="50000">
                          <a:schemeClr val="bg1"/>
                        </a:gs>
                        <a:gs pos="100000">
                          <a:srgbClr val="FFCC66"/>
                        </a:gs>
                      </a:gsLst>
                      <a:lin ang="5400000" scaled="1"/>
                    </a:gradFill>
                  </a:tcPr>
                </a:tc>
              </a:tr>
            </a:tbl>
          </a:graphicData>
        </a:graphic>
      </p:graphicFrame>
    </p:spTree>
    <p:extLst>
      <p:ext uri="{BB962C8B-B14F-4D97-AF65-F5344CB8AC3E}">
        <p14:creationId xmlns:p14="http://schemas.microsoft.com/office/powerpoint/2010/main" val="2024505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0593"/>
                                        </p:tgtEl>
                                        <p:attrNameLst>
                                          <p:attrName>style.visibility</p:attrName>
                                        </p:attrNameLst>
                                      </p:cBhvr>
                                      <p:to>
                                        <p:strVal val="visible"/>
                                      </p:to>
                                    </p:set>
                                    <p:animEffect transition="in" filter="blinds(horizontal)">
                                      <p:cBhvr>
                                        <p:cTn id="7" dur="500"/>
                                        <p:tgtEl>
                                          <p:spTgt spid="110593"/>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110655"/>
                                        </p:tgtEl>
                                        <p:attrNameLst>
                                          <p:attrName>style.visibility</p:attrName>
                                        </p:attrNameLst>
                                      </p:cBhvr>
                                      <p:to>
                                        <p:strVal val="visible"/>
                                      </p:to>
                                    </p:set>
                                    <p:animEffect transition="in" filter="checkerboard(down)">
                                      <p:cBhvr>
                                        <p:cTn id="11" dur="1000"/>
                                        <p:tgtEl>
                                          <p:spTgt spid="11065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mph" presetSubtype="0" nodeType="clickEffect">
                                  <p:stCondLst>
                                    <p:cond delay="0"/>
                                  </p:stCondLst>
                                  <p:childTnLst>
                                    <p:set>
                                      <p:cBhvr rctx="PPT">
                                        <p:cTn id="15" dur="indefinite"/>
                                        <p:tgtEl>
                                          <p:spTgt spid="110655"/>
                                        </p:tgtEl>
                                        <p:attrNameLst>
                                          <p:attrName>style.opacity</p:attrName>
                                        </p:attrNameLst>
                                      </p:cBhvr>
                                      <p:to>
                                        <p:strVal val="0.5"/>
                                      </p:to>
                                    </p:set>
                                    <p:animEffect filter="image" prLst="opacity: 0.5">
                                      <p:cBhvr rctx="IE">
                                        <p:cTn id="16" dur="indefinite"/>
                                        <p:tgtEl>
                                          <p:spTgt spid="110655"/>
                                        </p:tgtEl>
                                      </p:cBhvr>
                                    </p:animEffect>
                                  </p:childTnLst>
                                </p:cTn>
                              </p:par>
                            </p:childTnLst>
                          </p:cTn>
                        </p:par>
                        <p:par>
                          <p:cTn id="17" fill="hold">
                            <p:stCondLst>
                              <p:cond delay="0"/>
                            </p:stCondLst>
                            <p:childTnLst>
                              <p:par>
                                <p:cTn id="18" presetID="3" presetClass="entr" presetSubtype="5" fill="hold" nodeType="afterEffect">
                                  <p:stCondLst>
                                    <p:cond delay="0"/>
                                  </p:stCondLst>
                                  <p:childTnLst>
                                    <p:set>
                                      <p:cBhvr>
                                        <p:cTn id="19" dur="1" fill="hold">
                                          <p:stCondLst>
                                            <p:cond delay="0"/>
                                          </p:stCondLst>
                                        </p:cTn>
                                        <p:tgtEl>
                                          <p:spTgt spid="110674"/>
                                        </p:tgtEl>
                                        <p:attrNameLst>
                                          <p:attrName>style.visibility</p:attrName>
                                        </p:attrNameLst>
                                      </p:cBhvr>
                                      <p:to>
                                        <p:strVal val="visible"/>
                                      </p:to>
                                    </p:set>
                                    <p:animEffect transition="in" filter="blinds(vertical)">
                                      <p:cBhvr>
                                        <p:cTn id="20" dur="1000"/>
                                        <p:tgtEl>
                                          <p:spTgt spid="11067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mph" presetSubtype="0" nodeType="clickEffect">
                                  <p:stCondLst>
                                    <p:cond delay="0"/>
                                  </p:stCondLst>
                                  <p:childTnLst>
                                    <p:set>
                                      <p:cBhvr rctx="PPT">
                                        <p:cTn id="24" dur="indefinite"/>
                                        <p:tgtEl>
                                          <p:spTgt spid="110674"/>
                                        </p:tgtEl>
                                        <p:attrNameLst>
                                          <p:attrName>style.opacity</p:attrName>
                                        </p:attrNameLst>
                                      </p:cBhvr>
                                      <p:to>
                                        <p:strVal val="0.5"/>
                                      </p:to>
                                    </p:set>
                                    <p:animEffect filter="image" prLst="opacity: 0.5">
                                      <p:cBhvr rctx="IE">
                                        <p:cTn id="25" dur="indefinite"/>
                                        <p:tgtEl>
                                          <p:spTgt spid="110674"/>
                                        </p:tgtEl>
                                      </p:cBhvr>
                                    </p:animEffect>
                                  </p:childTnLst>
                                </p:cTn>
                              </p:par>
                            </p:childTnLst>
                          </p:cTn>
                        </p:par>
                        <p:par>
                          <p:cTn id="26" fill="hold">
                            <p:stCondLst>
                              <p:cond delay="0"/>
                            </p:stCondLst>
                            <p:childTnLst>
                              <p:par>
                                <p:cTn id="27" presetID="4" presetClass="entr" presetSubtype="32" fill="hold" nodeType="afterEffect">
                                  <p:stCondLst>
                                    <p:cond delay="0"/>
                                  </p:stCondLst>
                                  <p:childTnLst>
                                    <p:set>
                                      <p:cBhvr>
                                        <p:cTn id="28" dur="1" fill="hold">
                                          <p:stCondLst>
                                            <p:cond delay="0"/>
                                          </p:stCondLst>
                                        </p:cTn>
                                        <p:tgtEl>
                                          <p:spTgt spid="110693"/>
                                        </p:tgtEl>
                                        <p:attrNameLst>
                                          <p:attrName>style.visibility</p:attrName>
                                        </p:attrNameLst>
                                      </p:cBhvr>
                                      <p:to>
                                        <p:strVal val="visible"/>
                                      </p:to>
                                    </p:set>
                                    <p:animEffect transition="in" filter="box(out)">
                                      <p:cBhvr>
                                        <p:cTn id="29" dur="1000"/>
                                        <p:tgtEl>
                                          <p:spTgt spid="11069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rctx="PPT">
                                        <p:cTn id="33" dur="indefinite"/>
                                        <p:tgtEl>
                                          <p:spTgt spid="110693"/>
                                        </p:tgtEl>
                                        <p:attrNameLst>
                                          <p:attrName>style.opacity</p:attrName>
                                        </p:attrNameLst>
                                      </p:cBhvr>
                                      <p:to>
                                        <p:strVal val="0.5"/>
                                      </p:to>
                                    </p:set>
                                    <p:animEffect filter="image" prLst="opacity: 0.5">
                                      <p:cBhvr rctx="IE">
                                        <p:cTn id="34" dur="indefinite"/>
                                        <p:tgtEl>
                                          <p:spTgt spid="110693"/>
                                        </p:tgtEl>
                                      </p:cBhvr>
                                    </p:animEffec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110694"/>
                                        </p:tgtEl>
                                        <p:attrNameLst>
                                          <p:attrName>style.visibility</p:attrName>
                                        </p:attrNameLst>
                                      </p:cBhvr>
                                      <p:to>
                                        <p:strVal val="visible"/>
                                      </p:to>
                                    </p:set>
                                    <p:animEffect transition="in" filter="dissolve">
                                      <p:cBhvr>
                                        <p:cTn id="38" dur="1000"/>
                                        <p:tgtEl>
                                          <p:spTgt spid="110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投影片編號版面配置區 5"/>
          <p:cNvSpPr>
            <a:spLocks noGrp="1"/>
          </p:cNvSpPr>
          <p:nvPr>
            <p:ph type="sldNum" sz="quarter" idx="12"/>
          </p:nvPr>
        </p:nvSpPr>
        <p:spPr/>
        <p:txBody>
          <a:bodyPr/>
          <a:lstStyle/>
          <a:p>
            <a:pPr>
              <a:defRPr/>
            </a:pPr>
            <a:fld id="{7D1C3F2F-7194-4971-ACE3-0B88415FCF04}" type="slidenum">
              <a:rPr lang="zh-TW" altLang="en-US"/>
              <a:pPr>
                <a:defRPr/>
              </a:pPr>
              <a:t>63</a:t>
            </a:fld>
            <a:endParaRPr lang="en-US" altLang="zh-TW"/>
          </a:p>
        </p:txBody>
      </p:sp>
      <p:sp>
        <p:nvSpPr>
          <p:cNvPr id="111617" name="標題 1"/>
          <p:cNvSpPr>
            <a:spLocks noGrp="1"/>
          </p:cNvSpPr>
          <p:nvPr>
            <p:ph type="title"/>
          </p:nvPr>
        </p:nvSpPr>
        <p:spPr/>
        <p:txBody>
          <a:bodyPr/>
          <a:lstStyle/>
          <a:p>
            <a:r>
              <a:rPr lang="en-US" altLang="zh-TW" b="1" dirty="0">
                <a:effectLst>
                  <a:outerShdw blurRad="38100" dist="38100" dir="2700000" algn="tl">
                    <a:srgbClr val="000000">
                      <a:alpha val="43137"/>
                    </a:srgbClr>
                  </a:outerShdw>
                </a:effectLst>
              </a:rPr>
              <a:t>9</a:t>
            </a:r>
            <a:r>
              <a:rPr lang="en-US" altLang="zh-TW" b="1" dirty="0"/>
              <a:t>. </a:t>
            </a:r>
            <a:r>
              <a:rPr lang="zh-TW" altLang="en-US" dirty="0">
                <a:effectLst>
                  <a:outerShdw blurRad="38100" dist="38100" dir="2700000" algn="tl">
                    <a:srgbClr val="000000">
                      <a:alpha val="43137"/>
                    </a:srgbClr>
                  </a:outerShdw>
                </a:effectLst>
              </a:rPr>
              <a:t>品號屬性 </a:t>
            </a:r>
            <a:r>
              <a:rPr lang="en-US" altLang="zh-TW" b="1" dirty="0">
                <a:effectLst>
                  <a:outerShdw blurRad="38100" dist="38100" dir="2700000" algn="tl">
                    <a:srgbClr val="000000">
                      <a:alpha val="43137"/>
                    </a:srgbClr>
                  </a:outerShdw>
                </a:effectLst>
              </a:rPr>
              <a:t>(</a:t>
            </a:r>
            <a:r>
              <a:rPr lang="en-US" altLang="zh-TW" b="1" i="1" dirty="0">
                <a:effectLst>
                  <a:outerShdw blurRad="38100" dist="38100" dir="2700000" algn="tl">
                    <a:srgbClr val="000000">
                      <a:alpha val="43137"/>
                    </a:srgbClr>
                  </a:outerShdw>
                </a:effectLst>
              </a:rPr>
              <a:t>Cont</a:t>
            </a:r>
            <a:r>
              <a:rPr lang="en-US" altLang="zh-TW" b="1" dirty="0">
                <a:effectLst>
                  <a:outerShdw blurRad="38100" dist="38100" dir="2700000" algn="tl">
                    <a:srgbClr val="000000">
                      <a:alpha val="43137"/>
                    </a:srgbClr>
                  </a:outerShdw>
                </a:effectLst>
              </a:rPr>
              <a:t>.)</a:t>
            </a:r>
            <a:endParaRPr lang="zh-TW" altLang="en-US" dirty="0" smtClean="0"/>
          </a:p>
        </p:txBody>
      </p:sp>
      <p:sp>
        <p:nvSpPr>
          <p:cNvPr id="111618" name="內容版面配置區 2"/>
          <p:cNvSpPr>
            <a:spLocks noGrp="1"/>
          </p:cNvSpPr>
          <p:nvPr>
            <p:ph idx="1"/>
          </p:nvPr>
        </p:nvSpPr>
        <p:spPr>
          <a:xfrm>
            <a:off x="468313" y="4149725"/>
            <a:ext cx="8218487" cy="1976438"/>
          </a:xfrm>
          <a:solidFill>
            <a:schemeClr val="bg1"/>
          </a:solidFill>
        </p:spPr>
        <p:txBody>
          <a:bodyPr/>
          <a:lstStyle/>
          <a:p>
            <a:r>
              <a:rPr lang="zh-TW" altLang="en-US" smtClean="0">
                <a:solidFill>
                  <a:schemeClr val="tx1"/>
                </a:solidFill>
              </a:rPr>
              <a:t>如果不是只有</a:t>
            </a:r>
            <a:r>
              <a:rPr lang="en-US" altLang="zh-TW" smtClean="0">
                <a:solidFill>
                  <a:schemeClr val="tx1"/>
                </a:solidFill>
              </a:rPr>
              <a:t>A1</a:t>
            </a:r>
            <a:r>
              <a:rPr lang="zh-TW" altLang="en-US" smtClean="0">
                <a:solidFill>
                  <a:schemeClr val="tx1"/>
                </a:solidFill>
              </a:rPr>
              <a:t>及</a:t>
            </a:r>
            <a:r>
              <a:rPr lang="en-US" altLang="zh-TW" smtClean="0">
                <a:solidFill>
                  <a:schemeClr val="tx1"/>
                </a:solidFill>
              </a:rPr>
              <a:t>A2</a:t>
            </a:r>
            <a:r>
              <a:rPr lang="zh-TW" altLang="en-US" smtClean="0">
                <a:solidFill>
                  <a:schemeClr val="tx1"/>
                </a:solidFill>
              </a:rPr>
              <a:t>兩個</a:t>
            </a:r>
            <a:r>
              <a:rPr lang="en-US" altLang="zh-TW" smtClean="0">
                <a:solidFill>
                  <a:schemeClr val="tx1"/>
                </a:solidFill>
              </a:rPr>
              <a:t>BOM</a:t>
            </a:r>
            <a:r>
              <a:rPr lang="zh-TW" altLang="en-US" smtClean="0">
                <a:solidFill>
                  <a:schemeClr val="tx1"/>
                </a:solidFill>
              </a:rPr>
              <a:t>共用這三個品號，而是兩、三百個</a:t>
            </a:r>
            <a:r>
              <a:rPr lang="en-US" altLang="zh-TW" smtClean="0">
                <a:solidFill>
                  <a:schemeClr val="tx1"/>
                </a:solidFill>
              </a:rPr>
              <a:t>BOM</a:t>
            </a:r>
            <a:r>
              <a:rPr lang="zh-TW" altLang="en-US" smtClean="0">
                <a:solidFill>
                  <a:schemeClr val="tx1"/>
                </a:solidFill>
              </a:rPr>
              <a:t>都共用這三個品號呢？</a:t>
            </a:r>
            <a:endParaRPr lang="en-US" altLang="zh-TW" smtClean="0">
              <a:solidFill>
                <a:schemeClr val="tx1"/>
              </a:solidFill>
            </a:endParaRPr>
          </a:p>
          <a:p>
            <a:pPr lvl="1"/>
            <a:r>
              <a:rPr lang="zh-TW" altLang="en-US" sz="2000" smtClean="0"/>
              <a:t>如果不只有</a:t>
            </a:r>
            <a:r>
              <a:rPr lang="en-US" altLang="zh-TW" sz="2000" smtClean="0"/>
              <a:t>F</a:t>
            </a:r>
            <a:r>
              <a:rPr lang="zh-TW" altLang="en-US" sz="2000" smtClean="0"/>
              <a:t>、</a:t>
            </a:r>
            <a:r>
              <a:rPr lang="en-US" altLang="zh-TW" sz="2000" smtClean="0"/>
              <a:t>G</a:t>
            </a:r>
            <a:r>
              <a:rPr lang="zh-TW" altLang="en-US" sz="2000" smtClean="0"/>
              <a:t>、</a:t>
            </a:r>
            <a:r>
              <a:rPr lang="en-US" altLang="zh-TW" sz="2000" smtClean="0"/>
              <a:t>H</a:t>
            </a:r>
            <a:r>
              <a:rPr lang="zh-TW" altLang="en-US" sz="2000" smtClean="0"/>
              <a:t>三個料號共用，而是三百個料號？</a:t>
            </a:r>
            <a:endParaRPr lang="en-US" altLang="zh-TW" sz="2000" smtClean="0"/>
          </a:p>
          <a:p>
            <a:pPr lvl="1"/>
            <a:r>
              <a:rPr lang="zh-TW" altLang="en-US" sz="2000" smtClean="0"/>
              <a:t>要花多少的時間輸入資料？要花多大的硬碟空間儲存？</a:t>
            </a:r>
          </a:p>
        </p:txBody>
      </p:sp>
      <p:sp>
        <p:nvSpPr>
          <p:cNvPr id="111620" name="Text Box 4"/>
          <p:cNvSpPr txBox="1">
            <a:spLocks noChangeArrowheads="1"/>
          </p:cNvSpPr>
          <p:nvPr/>
        </p:nvSpPr>
        <p:spPr bwMode="auto">
          <a:xfrm>
            <a:off x="2411413" y="256540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A1</a:t>
            </a:r>
          </a:p>
        </p:txBody>
      </p:sp>
      <p:sp>
        <p:nvSpPr>
          <p:cNvPr id="111621" name="Text Box 5"/>
          <p:cNvSpPr txBox="1">
            <a:spLocks noChangeArrowheads="1"/>
          </p:cNvSpPr>
          <p:nvPr/>
        </p:nvSpPr>
        <p:spPr bwMode="auto">
          <a:xfrm>
            <a:off x="6300788" y="256540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A2</a:t>
            </a:r>
          </a:p>
        </p:txBody>
      </p:sp>
      <p:sp>
        <p:nvSpPr>
          <p:cNvPr id="111623" name="Line 7"/>
          <p:cNvSpPr>
            <a:spLocks noChangeShapeType="1"/>
          </p:cNvSpPr>
          <p:nvPr/>
        </p:nvSpPr>
        <p:spPr bwMode="auto">
          <a:xfrm>
            <a:off x="2627313" y="2924175"/>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26" name="Line 10"/>
          <p:cNvSpPr>
            <a:spLocks noChangeShapeType="1"/>
          </p:cNvSpPr>
          <p:nvPr/>
        </p:nvSpPr>
        <p:spPr bwMode="auto">
          <a:xfrm flipH="1">
            <a:off x="1835150" y="3068638"/>
            <a:ext cx="16557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27" name="Line 11"/>
          <p:cNvSpPr>
            <a:spLocks noChangeShapeType="1"/>
          </p:cNvSpPr>
          <p:nvPr/>
        </p:nvSpPr>
        <p:spPr bwMode="auto">
          <a:xfrm>
            <a:off x="1835150" y="30686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28" name="Line 12"/>
          <p:cNvSpPr>
            <a:spLocks noChangeShapeType="1"/>
          </p:cNvSpPr>
          <p:nvPr/>
        </p:nvSpPr>
        <p:spPr bwMode="auto">
          <a:xfrm>
            <a:off x="2411413" y="30686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29" name="Line 13"/>
          <p:cNvSpPr>
            <a:spLocks noChangeShapeType="1"/>
          </p:cNvSpPr>
          <p:nvPr/>
        </p:nvSpPr>
        <p:spPr bwMode="auto">
          <a:xfrm>
            <a:off x="2987675" y="30686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30" name="Line 14"/>
          <p:cNvSpPr>
            <a:spLocks noChangeShapeType="1"/>
          </p:cNvSpPr>
          <p:nvPr/>
        </p:nvSpPr>
        <p:spPr bwMode="auto">
          <a:xfrm>
            <a:off x="3490913" y="30686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31" name="Line 15"/>
          <p:cNvSpPr>
            <a:spLocks noChangeShapeType="1"/>
          </p:cNvSpPr>
          <p:nvPr/>
        </p:nvSpPr>
        <p:spPr bwMode="auto">
          <a:xfrm>
            <a:off x="6516688" y="2924175"/>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32" name="Line 16"/>
          <p:cNvSpPr>
            <a:spLocks noChangeShapeType="1"/>
          </p:cNvSpPr>
          <p:nvPr/>
        </p:nvSpPr>
        <p:spPr bwMode="auto">
          <a:xfrm flipH="1">
            <a:off x="5724525" y="3068638"/>
            <a:ext cx="16557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33" name="Line 17"/>
          <p:cNvSpPr>
            <a:spLocks noChangeShapeType="1"/>
          </p:cNvSpPr>
          <p:nvPr/>
        </p:nvSpPr>
        <p:spPr bwMode="auto">
          <a:xfrm>
            <a:off x="5724525" y="30686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34" name="Line 18"/>
          <p:cNvSpPr>
            <a:spLocks noChangeShapeType="1"/>
          </p:cNvSpPr>
          <p:nvPr/>
        </p:nvSpPr>
        <p:spPr bwMode="auto">
          <a:xfrm>
            <a:off x="6300788" y="30686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35" name="Line 19"/>
          <p:cNvSpPr>
            <a:spLocks noChangeShapeType="1"/>
          </p:cNvSpPr>
          <p:nvPr/>
        </p:nvSpPr>
        <p:spPr bwMode="auto">
          <a:xfrm>
            <a:off x="6877050" y="30686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36" name="Line 20"/>
          <p:cNvSpPr>
            <a:spLocks noChangeShapeType="1"/>
          </p:cNvSpPr>
          <p:nvPr/>
        </p:nvSpPr>
        <p:spPr bwMode="auto">
          <a:xfrm>
            <a:off x="7380288" y="30686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1637" name="Text Box 21"/>
          <p:cNvSpPr txBox="1">
            <a:spLocks noChangeArrowheads="1"/>
          </p:cNvSpPr>
          <p:nvPr/>
        </p:nvSpPr>
        <p:spPr bwMode="auto">
          <a:xfrm>
            <a:off x="1690688" y="32845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F</a:t>
            </a:r>
          </a:p>
        </p:txBody>
      </p:sp>
      <p:sp>
        <p:nvSpPr>
          <p:cNvPr id="111638" name="Text Box 22"/>
          <p:cNvSpPr txBox="1">
            <a:spLocks noChangeArrowheads="1"/>
          </p:cNvSpPr>
          <p:nvPr/>
        </p:nvSpPr>
        <p:spPr bwMode="auto">
          <a:xfrm>
            <a:off x="2195513" y="32845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G</a:t>
            </a:r>
          </a:p>
        </p:txBody>
      </p:sp>
      <p:sp>
        <p:nvSpPr>
          <p:cNvPr id="111639" name="Text Box 23"/>
          <p:cNvSpPr txBox="1">
            <a:spLocks noChangeArrowheads="1"/>
          </p:cNvSpPr>
          <p:nvPr/>
        </p:nvSpPr>
        <p:spPr bwMode="auto">
          <a:xfrm>
            <a:off x="2771775" y="32845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H</a:t>
            </a:r>
          </a:p>
        </p:txBody>
      </p:sp>
      <p:sp>
        <p:nvSpPr>
          <p:cNvPr id="111640" name="Text Box 24"/>
          <p:cNvSpPr txBox="1">
            <a:spLocks noChangeArrowheads="1"/>
          </p:cNvSpPr>
          <p:nvPr/>
        </p:nvSpPr>
        <p:spPr bwMode="auto">
          <a:xfrm>
            <a:off x="3346450" y="32845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I</a:t>
            </a:r>
          </a:p>
        </p:txBody>
      </p:sp>
      <p:sp>
        <p:nvSpPr>
          <p:cNvPr id="111641" name="Text Box 25"/>
          <p:cNvSpPr txBox="1">
            <a:spLocks noChangeArrowheads="1"/>
          </p:cNvSpPr>
          <p:nvPr/>
        </p:nvSpPr>
        <p:spPr bwMode="auto">
          <a:xfrm>
            <a:off x="5578475" y="32845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F</a:t>
            </a:r>
          </a:p>
        </p:txBody>
      </p:sp>
      <p:sp>
        <p:nvSpPr>
          <p:cNvPr id="111642" name="Text Box 26"/>
          <p:cNvSpPr txBox="1">
            <a:spLocks noChangeArrowheads="1"/>
          </p:cNvSpPr>
          <p:nvPr/>
        </p:nvSpPr>
        <p:spPr bwMode="auto">
          <a:xfrm>
            <a:off x="6156325" y="32845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G</a:t>
            </a:r>
          </a:p>
        </p:txBody>
      </p:sp>
      <p:sp>
        <p:nvSpPr>
          <p:cNvPr id="111643" name="Text Box 27"/>
          <p:cNvSpPr txBox="1">
            <a:spLocks noChangeArrowheads="1"/>
          </p:cNvSpPr>
          <p:nvPr/>
        </p:nvSpPr>
        <p:spPr bwMode="auto">
          <a:xfrm>
            <a:off x="6732588" y="32845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H</a:t>
            </a:r>
          </a:p>
        </p:txBody>
      </p:sp>
      <p:sp>
        <p:nvSpPr>
          <p:cNvPr id="111644" name="Text Box 28"/>
          <p:cNvSpPr txBox="1">
            <a:spLocks noChangeArrowheads="1"/>
          </p:cNvSpPr>
          <p:nvPr/>
        </p:nvSpPr>
        <p:spPr bwMode="auto">
          <a:xfrm>
            <a:off x="7234238" y="32845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K</a:t>
            </a:r>
          </a:p>
        </p:txBody>
      </p:sp>
      <p:sp>
        <p:nvSpPr>
          <p:cNvPr id="111645" name="Rectangle 29"/>
          <p:cNvSpPr>
            <a:spLocks noChangeArrowheads="1"/>
          </p:cNvSpPr>
          <p:nvPr/>
        </p:nvSpPr>
        <p:spPr bwMode="auto">
          <a:xfrm>
            <a:off x="1619250" y="3213100"/>
            <a:ext cx="1655763" cy="5032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11646" name="Rectangle 30"/>
          <p:cNvSpPr>
            <a:spLocks noChangeArrowheads="1"/>
          </p:cNvSpPr>
          <p:nvPr/>
        </p:nvSpPr>
        <p:spPr bwMode="auto">
          <a:xfrm>
            <a:off x="5508625" y="3213100"/>
            <a:ext cx="1655763" cy="5032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Tree>
    <p:extLst>
      <p:ext uri="{BB962C8B-B14F-4D97-AF65-F5344CB8AC3E}">
        <p14:creationId xmlns:p14="http://schemas.microsoft.com/office/powerpoint/2010/main" val="1054167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11617"/>
                                        </p:tgtEl>
                                        <p:attrNameLst>
                                          <p:attrName>style.visibility</p:attrName>
                                        </p:attrNameLst>
                                      </p:cBhvr>
                                      <p:to>
                                        <p:strVal val="visible"/>
                                      </p:to>
                                    </p:set>
                                    <p:animEffect transition="in" filter="box(in)">
                                      <p:cBhvr>
                                        <p:cTn id="7" dur="500"/>
                                        <p:tgtEl>
                                          <p:spTgt spid="1116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1620"/>
                                        </p:tgtEl>
                                        <p:attrNameLst>
                                          <p:attrName>style.visibility</p:attrName>
                                        </p:attrNameLst>
                                      </p:cBhvr>
                                      <p:to>
                                        <p:strVal val="visible"/>
                                      </p:to>
                                    </p:set>
                                    <p:animEffect transition="in" filter="dissolve">
                                      <p:cBhvr>
                                        <p:cTn id="12" dur="500"/>
                                        <p:tgtEl>
                                          <p:spTgt spid="111620"/>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11623"/>
                                        </p:tgtEl>
                                        <p:attrNameLst>
                                          <p:attrName>style.visibility</p:attrName>
                                        </p:attrNameLst>
                                      </p:cBhvr>
                                      <p:to>
                                        <p:strVal val="visible"/>
                                      </p:to>
                                    </p:set>
                                    <p:animEffect transition="in" filter="blinds(horizontal)">
                                      <p:cBhvr>
                                        <p:cTn id="16" dur="500"/>
                                        <p:tgtEl>
                                          <p:spTgt spid="111623"/>
                                        </p:tgtEl>
                                      </p:cBhvr>
                                    </p:animEffect>
                                  </p:childTnLst>
                                </p:cTn>
                              </p:par>
                            </p:childTnLst>
                          </p:cTn>
                        </p:par>
                        <p:par>
                          <p:cTn id="17" fill="hold" nodeType="after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111626"/>
                                        </p:tgtEl>
                                        <p:attrNameLst>
                                          <p:attrName>style.visibility</p:attrName>
                                        </p:attrNameLst>
                                      </p:cBhvr>
                                      <p:to>
                                        <p:strVal val="visible"/>
                                      </p:to>
                                    </p:set>
                                    <p:animEffect transition="in" filter="blinds(horizontal)">
                                      <p:cBhvr>
                                        <p:cTn id="20" dur="500"/>
                                        <p:tgtEl>
                                          <p:spTgt spid="111626"/>
                                        </p:tgtEl>
                                      </p:cBhvr>
                                    </p:animEffect>
                                  </p:childTnLst>
                                </p:cTn>
                              </p:par>
                            </p:childTnLst>
                          </p:cTn>
                        </p:par>
                        <p:par>
                          <p:cTn id="21" fill="hold" nodeType="afterGroup">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111627"/>
                                        </p:tgtEl>
                                        <p:attrNameLst>
                                          <p:attrName>style.visibility</p:attrName>
                                        </p:attrNameLst>
                                      </p:cBhvr>
                                      <p:to>
                                        <p:strVal val="visible"/>
                                      </p:to>
                                    </p:set>
                                    <p:animEffect transition="in" filter="blinds(horizontal)">
                                      <p:cBhvr>
                                        <p:cTn id="24" dur="500"/>
                                        <p:tgtEl>
                                          <p:spTgt spid="111627"/>
                                        </p:tgtEl>
                                      </p:cBhvr>
                                    </p:animEffect>
                                  </p:childTnLst>
                                </p:cTn>
                              </p:par>
                            </p:childTnLst>
                          </p:cTn>
                        </p:par>
                        <p:par>
                          <p:cTn id="25" fill="hold" nodeType="afterGroup">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111628"/>
                                        </p:tgtEl>
                                        <p:attrNameLst>
                                          <p:attrName>style.visibility</p:attrName>
                                        </p:attrNameLst>
                                      </p:cBhvr>
                                      <p:to>
                                        <p:strVal val="visible"/>
                                      </p:to>
                                    </p:set>
                                    <p:animEffect transition="in" filter="blinds(horizontal)">
                                      <p:cBhvr>
                                        <p:cTn id="28" dur="500"/>
                                        <p:tgtEl>
                                          <p:spTgt spid="111628"/>
                                        </p:tgtEl>
                                      </p:cBhvr>
                                    </p:animEffect>
                                  </p:childTnLst>
                                </p:cTn>
                              </p:par>
                            </p:childTnLst>
                          </p:cTn>
                        </p:par>
                        <p:par>
                          <p:cTn id="29" fill="hold" nodeType="afterGroup">
                            <p:stCondLst>
                              <p:cond delay="2500"/>
                            </p:stCondLst>
                            <p:childTnLst>
                              <p:par>
                                <p:cTn id="30" presetID="3" presetClass="entr" presetSubtype="10" fill="hold" grpId="0" nodeType="afterEffect">
                                  <p:stCondLst>
                                    <p:cond delay="0"/>
                                  </p:stCondLst>
                                  <p:childTnLst>
                                    <p:set>
                                      <p:cBhvr>
                                        <p:cTn id="31" dur="1" fill="hold">
                                          <p:stCondLst>
                                            <p:cond delay="0"/>
                                          </p:stCondLst>
                                        </p:cTn>
                                        <p:tgtEl>
                                          <p:spTgt spid="111629"/>
                                        </p:tgtEl>
                                        <p:attrNameLst>
                                          <p:attrName>style.visibility</p:attrName>
                                        </p:attrNameLst>
                                      </p:cBhvr>
                                      <p:to>
                                        <p:strVal val="visible"/>
                                      </p:to>
                                    </p:set>
                                    <p:animEffect transition="in" filter="blinds(horizontal)">
                                      <p:cBhvr>
                                        <p:cTn id="32" dur="500"/>
                                        <p:tgtEl>
                                          <p:spTgt spid="111629"/>
                                        </p:tgtEl>
                                      </p:cBhvr>
                                    </p:animEffect>
                                  </p:childTnLst>
                                </p:cTn>
                              </p:par>
                            </p:childTnLst>
                          </p:cTn>
                        </p:par>
                        <p:par>
                          <p:cTn id="33" fill="hold" nodeType="afterGroup">
                            <p:stCondLst>
                              <p:cond delay="3000"/>
                            </p:stCondLst>
                            <p:childTnLst>
                              <p:par>
                                <p:cTn id="34" presetID="3" presetClass="entr" presetSubtype="10" fill="hold" grpId="0" nodeType="afterEffect">
                                  <p:stCondLst>
                                    <p:cond delay="0"/>
                                  </p:stCondLst>
                                  <p:childTnLst>
                                    <p:set>
                                      <p:cBhvr>
                                        <p:cTn id="35" dur="1" fill="hold">
                                          <p:stCondLst>
                                            <p:cond delay="0"/>
                                          </p:stCondLst>
                                        </p:cTn>
                                        <p:tgtEl>
                                          <p:spTgt spid="111630"/>
                                        </p:tgtEl>
                                        <p:attrNameLst>
                                          <p:attrName>style.visibility</p:attrName>
                                        </p:attrNameLst>
                                      </p:cBhvr>
                                      <p:to>
                                        <p:strVal val="visible"/>
                                      </p:to>
                                    </p:set>
                                    <p:animEffect transition="in" filter="blinds(horizontal)">
                                      <p:cBhvr>
                                        <p:cTn id="36" dur="500"/>
                                        <p:tgtEl>
                                          <p:spTgt spid="111630"/>
                                        </p:tgtEl>
                                      </p:cBhvr>
                                    </p:animEffect>
                                  </p:childTnLst>
                                </p:cTn>
                              </p:par>
                            </p:childTnLst>
                          </p:cTn>
                        </p:par>
                        <p:par>
                          <p:cTn id="37" fill="hold" nodeType="afterGroup">
                            <p:stCondLst>
                              <p:cond delay="3500"/>
                            </p:stCondLst>
                            <p:childTnLst>
                              <p:par>
                                <p:cTn id="38" presetID="5" presetClass="entr" presetSubtype="10" fill="hold" grpId="0" nodeType="afterEffect">
                                  <p:stCondLst>
                                    <p:cond delay="0"/>
                                  </p:stCondLst>
                                  <p:childTnLst>
                                    <p:set>
                                      <p:cBhvr>
                                        <p:cTn id="39" dur="1" fill="hold">
                                          <p:stCondLst>
                                            <p:cond delay="0"/>
                                          </p:stCondLst>
                                        </p:cTn>
                                        <p:tgtEl>
                                          <p:spTgt spid="111637"/>
                                        </p:tgtEl>
                                        <p:attrNameLst>
                                          <p:attrName>style.visibility</p:attrName>
                                        </p:attrNameLst>
                                      </p:cBhvr>
                                      <p:to>
                                        <p:strVal val="visible"/>
                                      </p:to>
                                    </p:set>
                                    <p:animEffect transition="in" filter="checkerboard(across)">
                                      <p:cBhvr>
                                        <p:cTn id="40" dur="500"/>
                                        <p:tgtEl>
                                          <p:spTgt spid="111637"/>
                                        </p:tgtEl>
                                      </p:cBhvr>
                                    </p:animEffect>
                                  </p:childTnLst>
                                </p:cTn>
                              </p:par>
                            </p:childTnLst>
                          </p:cTn>
                        </p:par>
                        <p:par>
                          <p:cTn id="41" fill="hold" nodeType="afterGroup">
                            <p:stCondLst>
                              <p:cond delay="4000"/>
                            </p:stCondLst>
                            <p:childTnLst>
                              <p:par>
                                <p:cTn id="42" presetID="5" presetClass="entr" presetSubtype="10" fill="hold" grpId="0" nodeType="afterEffect">
                                  <p:stCondLst>
                                    <p:cond delay="0"/>
                                  </p:stCondLst>
                                  <p:childTnLst>
                                    <p:set>
                                      <p:cBhvr>
                                        <p:cTn id="43" dur="1" fill="hold">
                                          <p:stCondLst>
                                            <p:cond delay="0"/>
                                          </p:stCondLst>
                                        </p:cTn>
                                        <p:tgtEl>
                                          <p:spTgt spid="111638"/>
                                        </p:tgtEl>
                                        <p:attrNameLst>
                                          <p:attrName>style.visibility</p:attrName>
                                        </p:attrNameLst>
                                      </p:cBhvr>
                                      <p:to>
                                        <p:strVal val="visible"/>
                                      </p:to>
                                    </p:set>
                                    <p:animEffect transition="in" filter="checkerboard(across)">
                                      <p:cBhvr>
                                        <p:cTn id="44" dur="500"/>
                                        <p:tgtEl>
                                          <p:spTgt spid="111638"/>
                                        </p:tgtEl>
                                      </p:cBhvr>
                                    </p:animEffect>
                                  </p:childTnLst>
                                </p:cTn>
                              </p:par>
                            </p:childTnLst>
                          </p:cTn>
                        </p:par>
                        <p:par>
                          <p:cTn id="45" fill="hold" nodeType="afterGroup">
                            <p:stCondLst>
                              <p:cond delay="4500"/>
                            </p:stCondLst>
                            <p:childTnLst>
                              <p:par>
                                <p:cTn id="46" presetID="5" presetClass="entr" presetSubtype="10" fill="hold" grpId="0" nodeType="afterEffect">
                                  <p:stCondLst>
                                    <p:cond delay="0"/>
                                  </p:stCondLst>
                                  <p:childTnLst>
                                    <p:set>
                                      <p:cBhvr>
                                        <p:cTn id="47" dur="1" fill="hold">
                                          <p:stCondLst>
                                            <p:cond delay="0"/>
                                          </p:stCondLst>
                                        </p:cTn>
                                        <p:tgtEl>
                                          <p:spTgt spid="111639"/>
                                        </p:tgtEl>
                                        <p:attrNameLst>
                                          <p:attrName>style.visibility</p:attrName>
                                        </p:attrNameLst>
                                      </p:cBhvr>
                                      <p:to>
                                        <p:strVal val="visible"/>
                                      </p:to>
                                    </p:set>
                                    <p:animEffect transition="in" filter="checkerboard(across)">
                                      <p:cBhvr>
                                        <p:cTn id="48" dur="500"/>
                                        <p:tgtEl>
                                          <p:spTgt spid="111639"/>
                                        </p:tgtEl>
                                      </p:cBhvr>
                                    </p:animEffect>
                                  </p:childTnLst>
                                </p:cTn>
                              </p:par>
                            </p:childTnLst>
                          </p:cTn>
                        </p:par>
                        <p:par>
                          <p:cTn id="49" fill="hold" nodeType="afterGroup">
                            <p:stCondLst>
                              <p:cond delay="5000"/>
                            </p:stCondLst>
                            <p:childTnLst>
                              <p:par>
                                <p:cTn id="50" presetID="5" presetClass="entr" presetSubtype="10" fill="hold" grpId="0" nodeType="afterEffect">
                                  <p:stCondLst>
                                    <p:cond delay="0"/>
                                  </p:stCondLst>
                                  <p:childTnLst>
                                    <p:set>
                                      <p:cBhvr>
                                        <p:cTn id="51" dur="1" fill="hold">
                                          <p:stCondLst>
                                            <p:cond delay="0"/>
                                          </p:stCondLst>
                                        </p:cTn>
                                        <p:tgtEl>
                                          <p:spTgt spid="111640"/>
                                        </p:tgtEl>
                                        <p:attrNameLst>
                                          <p:attrName>style.visibility</p:attrName>
                                        </p:attrNameLst>
                                      </p:cBhvr>
                                      <p:to>
                                        <p:strVal val="visible"/>
                                      </p:to>
                                    </p:set>
                                    <p:animEffect transition="in" filter="checkerboard(across)">
                                      <p:cBhvr>
                                        <p:cTn id="52" dur="500"/>
                                        <p:tgtEl>
                                          <p:spTgt spid="11164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1621"/>
                                        </p:tgtEl>
                                        <p:attrNameLst>
                                          <p:attrName>style.visibility</p:attrName>
                                        </p:attrNameLst>
                                      </p:cBhvr>
                                      <p:to>
                                        <p:strVal val="visible"/>
                                      </p:to>
                                    </p:set>
                                    <p:animEffect transition="in" filter="dissolve">
                                      <p:cBhvr>
                                        <p:cTn id="57" dur="500"/>
                                        <p:tgtEl>
                                          <p:spTgt spid="111621"/>
                                        </p:tgtEl>
                                      </p:cBhvr>
                                    </p:animEffect>
                                  </p:childTnLst>
                                </p:cTn>
                              </p:par>
                            </p:childTnLst>
                          </p:cTn>
                        </p:par>
                        <p:par>
                          <p:cTn id="58" fill="hold" nodeType="afterGroup">
                            <p:stCondLst>
                              <p:cond delay="500"/>
                            </p:stCondLst>
                            <p:childTnLst>
                              <p:par>
                                <p:cTn id="59" presetID="3" presetClass="entr" presetSubtype="5" fill="hold" grpId="0" nodeType="afterEffect">
                                  <p:stCondLst>
                                    <p:cond delay="0"/>
                                  </p:stCondLst>
                                  <p:childTnLst>
                                    <p:set>
                                      <p:cBhvr>
                                        <p:cTn id="60" dur="1" fill="hold">
                                          <p:stCondLst>
                                            <p:cond delay="0"/>
                                          </p:stCondLst>
                                        </p:cTn>
                                        <p:tgtEl>
                                          <p:spTgt spid="111631"/>
                                        </p:tgtEl>
                                        <p:attrNameLst>
                                          <p:attrName>style.visibility</p:attrName>
                                        </p:attrNameLst>
                                      </p:cBhvr>
                                      <p:to>
                                        <p:strVal val="visible"/>
                                      </p:to>
                                    </p:set>
                                    <p:animEffect transition="in" filter="blinds(vertical)">
                                      <p:cBhvr>
                                        <p:cTn id="61" dur="500"/>
                                        <p:tgtEl>
                                          <p:spTgt spid="111631"/>
                                        </p:tgtEl>
                                      </p:cBhvr>
                                    </p:animEffect>
                                  </p:childTnLst>
                                </p:cTn>
                              </p:par>
                            </p:childTnLst>
                          </p:cTn>
                        </p:par>
                        <p:par>
                          <p:cTn id="62" fill="hold" nodeType="afterGroup">
                            <p:stCondLst>
                              <p:cond delay="1000"/>
                            </p:stCondLst>
                            <p:childTnLst>
                              <p:par>
                                <p:cTn id="63" presetID="3" presetClass="entr" presetSubtype="5" fill="hold" grpId="0" nodeType="afterEffect">
                                  <p:stCondLst>
                                    <p:cond delay="0"/>
                                  </p:stCondLst>
                                  <p:childTnLst>
                                    <p:set>
                                      <p:cBhvr>
                                        <p:cTn id="64" dur="1" fill="hold">
                                          <p:stCondLst>
                                            <p:cond delay="0"/>
                                          </p:stCondLst>
                                        </p:cTn>
                                        <p:tgtEl>
                                          <p:spTgt spid="111632"/>
                                        </p:tgtEl>
                                        <p:attrNameLst>
                                          <p:attrName>style.visibility</p:attrName>
                                        </p:attrNameLst>
                                      </p:cBhvr>
                                      <p:to>
                                        <p:strVal val="visible"/>
                                      </p:to>
                                    </p:set>
                                    <p:animEffect transition="in" filter="blinds(vertical)">
                                      <p:cBhvr>
                                        <p:cTn id="65" dur="500"/>
                                        <p:tgtEl>
                                          <p:spTgt spid="111632"/>
                                        </p:tgtEl>
                                      </p:cBhvr>
                                    </p:animEffect>
                                  </p:childTnLst>
                                </p:cTn>
                              </p:par>
                            </p:childTnLst>
                          </p:cTn>
                        </p:par>
                        <p:par>
                          <p:cTn id="66" fill="hold" nodeType="afterGroup">
                            <p:stCondLst>
                              <p:cond delay="1500"/>
                            </p:stCondLst>
                            <p:childTnLst>
                              <p:par>
                                <p:cTn id="67" presetID="3" presetClass="entr" presetSubtype="5" fill="hold" grpId="0" nodeType="afterEffect">
                                  <p:stCondLst>
                                    <p:cond delay="0"/>
                                  </p:stCondLst>
                                  <p:childTnLst>
                                    <p:set>
                                      <p:cBhvr>
                                        <p:cTn id="68" dur="1" fill="hold">
                                          <p:stCondLst>
                                            <p:cond delay="0"/>
                                          </p:stCondLst>
                                        </p:cTn>
                                        <p:tgtEl>
                                          <p:spTgt spid="111633"/>
                                        </p:tgtEl>
                                        <p:attrNameLst>
                                          <p:attrName>style.visibility</p:attrName>
                                        </p:attrNameLst>
                                      </p:cBhvr>
                                      <p:to>
                                        <p:strVal val="visible"/>
                                      </p:to>
                                    </p:set>
                                    <p:animEffect transition="in" filter="blinds(vertical)">
                                      <p:cBhvr>
                                        <p:cTn id="69" dur="500"/>
                                        <p:tgtEl>
                                          <p:spTgt spid="111633"/>
                                        </p:tgtEl>
                                      </p:cBhvr>
                                    </p:animEffect>
                                  </p:childTnLst>
                                </p:cTn>
                              </p:par>
                            </p:childTnLst>
                          </p:cTn>
                        </p:par>
                        <p:par>
                          <p:cTn id="70" fill="hold" nodeType="afterGroup">
                            <p:stCondLst>
                              <p:cond delay="2000"/>
                            </p:stCondLst>
                            <p:childTnLst>
                              <p:par>
                                <p:cTn id="71" presetID="3" presetClass="entr" presetSubtype="5" fill="hold" grpId="0" nodeType="afterEffect">
                                  <p:stCondLst>
                                    <p:cond delay="0"/>
                                  </p:stCondLst>
                                  <p:childTnLst>
                                    <p:set>
                                      <p:cBhvr>
                                        <p:cTn id="72" dur="1" fill="hold">
                                          <p:stCondLst>
                                            <p:cond delay="0"/>
                                          </p:stCondLst>
                                        </p:cTn>
                                        <p:tgtEl>
                                          <p:spTgt spid="111634"/>
                                        </p:tgtEl>
                                        <p:attrNameLst>
                                          <p:attrName>style.visibility</p:attrName>
                                        </p:attrNameLst>
                                      </p:cBhvr>
                                      <p:to>
                                        <p:strVal val="visible"/>
                                      </p:to>
                                    </p:set>
                                    <p:animEffect transition="in" filter="blinds(vertical)">
                                      <p:cBhvr>
                                        <p:cTn id="73" dur="500"/>
                                        <p:tgtEl>
                                          <p:spTgt spid="111634"/>
                                        </p:tgtEl>
                                      </p:cBhvr>
                                    </p:animEffect>
                                  </p:childTnLst>
                                </p:cTn>
                              </p:par>
                            </p:childTnLst>
                          </p:cTn>
                        </p:par>
                        <p:par>
                          <p:cTn id="74" fill="hold" nodeType="afterGroup">
                            <p:stCondLst>
                              <p:cond delay="2500"/>
                            </p:stCondLst>
                            <p:childTnLst>
                              <p:par>
                                <p:cTn id="75" presetID="3" presetClass="entr" presetSubtype="5" fill="hold" grpId="0" nodeType="afterEffect">
                                  <p:stCondLst>
                                    <p:cond delay="0"/>
                                  </p:stCondLst>
                                  <p:childTnLst>
                                    <p:set>
                                      <p:cBhvr>
                                        <p:cTn id="76" dur="1" fill="hold">
                                          <p:stCondLst>
                                            <p:cond delay="0"/>
                                          </p:stCondLst>
                                        </p:cTn>
                                        <p:tgtEl>
                                          <p:spTgt spid="111635"/>
                                        </p:tgtEl>
                                        <p:attrNameLst>
                                          <p:attrName>style.visibility</p:attrName>
                                        </p:attrNameLst>
                                      </p:cBhvr>
                                      <p:to>
                                        <p:strVal val="visible"/>
                                      </p:to>
                                    </p:set>
                                    <p:animEffect transition="in" filter="blinds(vertical)">
                                      <p:cBhvr>
                                        <p:cTn id="77" dur="500"/>
                                        <p:tgtEl>
                                          <p:spTgt spid="111635"/>
                                        </p:tgtEl>
                                      </p:cBhvr>
                                    </p:animEffect>
                                  </p:childTnLst>
                                </p:cTn>
                              </p:par>
                            </p:childTnLst>
                          </p:cTn>
                        </p:par>
                        <p:par>
                          <p:cTn id="78" fill="hold" nodeType="afterGroup">
                            <p:stCondLst>
                              <p:cond delay="3000"/>
                            </p:stCondLst>
                            <p:childTnLst>
                              <p:par>
                                <p:cTn id="79" presetID="3" presetClass="entr" presetSubtype="5" fill="hold" grpId="0" nodeType="afterEffect">
                                  <p:stCondLst>
                                    <p:cond delay="0"/>
                                  </p:stCondLst>
                                  <p:childTnLst>
                                    <p:set>
                                      <p:cBhvr>
                                        <p:cTn id="80" dur="1" fill="hold">
                                          <p:stCondLst>
                                            <p:cond delay="0"/>
                                          </p:stCondLst>
                                        </p:cTn>
                                        <p:tgtEl>
                                          <p:spTgt spid="111636"/>
                                        </p:tgtEl>
                                        <p:attrNameLst>
                                          <p:attrName>style.visibility</p:attrName>
                                        </p:attrNameLst>
                                      </p:cBhvr>
                                      <p:to>
                                        <p:strVal val="visible"/>
                                      </p:to>
                                    </p:set>
                                    <p:animEffect transition="in" filter="blinds(vertical)">
                                      <p:cBhvr>
                                        <p:cTn id="81" dur="500"/>
                                        <p:tgtEl>
                                          <p:spTgt spid="111636"/>
                                        </p:tgtEl>
                                      </p:cBhvr>
                                    </p:animEffect>
                                  </p:childTnLst>
                                </p:cTn>
                              </p:par>
                            </p:childTnLst>
                          </p:cTn>
                        </p:par>
                        <p:par>
                          <p:cTn id="82" fill="hold" nodeType="afterGroup">
                            <p:stCondLst>
                              <p:cond delay="3500"/>
                            </p:stCondLst>
                            <p:childTnLst>
                              <p:par>
                                <p:cTn id="83" presetID="5" presetClass="entr" presetSubtype="5" fill="hold" grpId="0" nodeType="afterEffect">
                                  <p:stCondLst>
                                    <p:cond delay="0"/>
                                  </p:stCondLst>
                                  <p:childTnLst>
                                    <p:set>
                                      <p:cBhvr>
                                        <p:cTn id="84" dur="1" fill="hold">
                                          <p:stCondLst>
                                            <p:cond delay="0"/>
                                          </p:stCondLst>
                                        </p:cTn>
                                        <p:tgtEl>
                                          <p:spTgt spid="111641"/>
                                        </p:tgtEl>
                                        <p:attrNameLst>
                                          <p:attrName>style.visibility</p:attrName>
                                        </p:attrNameLst>
                                      </p:cBhvr>
                                      <p:to>
                                        <p:strVal val="visible"/>
                                      </p:to>
                                    </p:set>
                                    <p:animEffect transition="in" filter="checkerboard(down)">
                                      <p:cBhvr>
                                        <p:cTn id="85" dur="500"/>
                                        <p:tgtEl>
                                          <p:spTgt spid="111641"/>
                                        </p:tgtEl>
                                      </p:cBhvr>
                                    </p:animEffect>
                                  </p:childTnLst>
                                </p:cTn>
                              </p:par>
                            </p:childTnLst>
                          </p:cTn>
                        </p:par>
                        <p:par>
                          <p:cTn id="86" fill="hold" nodeType="afterGroup">
                            <p:stCondLst>
                              <p:cond delay="4000"/>
                            </p:stCondLst>
                            <p:childTnLst>
                              <p:par>
                                <p:cTn id="87" presetID="5" presetClass="entr" presetSubtype="5" fill="hold" grpId="0" nodeType="afterEffect">
                                  <p:stCondLst>
                                    <p:cond delay="0"/>
                                  </p:stCondLst>
                                  <p:childTnLst>
                                    <p:set>
                                      <p:cBhvr>
                                        <p:cTn id="88" dur="1" fill="hold">
                                          <p:stCondLst>
                                            <p:cond delay="0"/>
                                          </p:stCondLst>
                                        </p:cTn>
                                        <p:tgtEl>
                                          <p:spTgt spid="111642"/>
                                        </p:tgtEl>
                                        <p:attrNameLst>
                                          <p:attrName>style.visibility</p:attrName>
                                        </p:attrNameLst>
                                      </p:cBhvr>
                                      <p:to>
                                        <p:strVal val="visible"/>
                                      </p:to>
                                    </p:set>
                                    <p:animEffect transition="in" filter="checkerboard(down)">
                                      <p:cBhvr>
                                        <p:cTn id="89" dur="500"/>
                                        <p:tgtEl>
                                          <p:spTgt spid="111642"/>
                                        </p:tgtEl>
                                      </p:cBhvr>
                                    </p:animEffect>
                                  </p:childTnLst>
                                </p:cTn>
                              </p:par>
                            </p:childTnLst>
                          </p:cTn>
                        </p:par>
                        <p:par>
                          <p:cTn id="90" fill="hold" nodeType="afterGroup">
                            <p:stCondLst>
                              <p:cond delay="4500"/>
                            </p:stCondLst>
                            <p:childTnLst>
                              <p:par>
                                <p:cTn id="91" presetID="5" presetClass="entr" presetSubtype="5" fill="hold" grpId="0" nodeType="afterEffect">
                                  <p:stCondLst>
                                    <p:cond delay="0"/>
                                  </p:stCondLst>
                                  <p:childTnLst>
                                    <p:set>
                                      <p:cBhvr>
                                        <p:cTn id="92" dur="1" fill="hold">
                                          <p:stCondLst>
                                            <p:cond delay="0"/>
                                          </p:stCondLst>
                                        </p:cTn>
                                        <p:tgtEl>
                                          <p:spTgt spid="111643"/>
                                        </p:tgtEl>
                                        <p:attrNameLst>
                                          <p:attrName>style.visibility</p:attrName>
                                        </p:attrNameLst>
                                      </p:cBhvr>
                                      <p:to>
                                        <p:strVal val="visible"/>
                                      </p:to>
                                    </p:set>
                                    <p:animEffect transition="in" filter="checkerboard(down)">
                                      <p:cBhvr>
                                        <p:cTn id="93" dur="500"/>
                                        <p:tgtEl>
                                          <p:spTgt spid="111643"/>
                                        </p:tgtEl>
                                      </p:cBhvr>
                                    </p:animEffect>
                                  </p:childTnLst>
                                </p:cTn>
                              </p:par>
                            </p:childTnLst>
                          </p:cTn>
                        </p:par>
                        <p:par>
                          <p:cTn id="94" fill="hold" nodeType="afterGroup">
                            <p:stCondLst>
                              <p:cond delay="5000"/>
                            </p:stCondLst>
                            <p:childTnLst>
                              <p:par>
                                <p:cTn id="95" presetID="5" presetClass="entr" presetSubtype="5" fill="hold" grpId="0" nodeType="afterEffect">
                                  <p:stCondLst>
                                    <p:cond delay="0"/>
                                  </p:stCondLst>
                                  <p:childTnLst>
                                    <p:set>
                                      <p:cBhvr>
                                        <p:cTn id="96" dur="1" fill="hold">
                                          <p:stCondLst>
                                            <p:cond delay="0"/>
                                          </p:stCondLst>
                                        </p:cTn>
                                        <p:tgtEl>
                                          <p:spTgt spid="111644"/>
                                        </p:tgtEl>
                                        <p:attrNameLst>
                                          <p:attrName>style.visibility</p:attrName>
                                        </p:attrNameLst>
                                      </p:cBhvr>
                                      <p:to>
                                        <p:strVal val="visible"/>
                                      </p:to>
                                    </p:set>
                                    <p:animEffect transition="in" filter="checkerboard(down)">
                                      <p:cBhvr>
                                        <p:cTn id="97" dur="500"/>
                                        <p:tgtEl>
                                          <p:spTgt spid="11164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11645"/>
                                        </p:tgtEl>
                                        <p:attrNameLst>
                                          <p:attrName>style.visibility</p:attrName>
                                        </p:attrNameLst>
                                      </p:cBhvr>
                                      <p:to>
                                        <p:strVal val="visible"/>
                                      </p:to>
                                    </p:set>
                                    <p:anim calcmode="lin" valueType="num">
                                      <p:cBhvr additive="base">
                                        <p:cTn id="102" dur="500" fill="hold"/>
                                        <p:tgtEl>
                                          <p:spTgt spid="111645"/>
                                        </p:tgtEl>
                                        <p:attrNameLst>
                                          <p:attrName>ppt_x</p:attrName>
                                        </p:attrNameLst>
                                      </p:cBhvr>
                                      <p:tavLst>
                                        <p:tav tm="0">
                                          <p:val>
                                            <p:strVal val="#ppt_x"/>
                                          </p:val>
                                        </p:tav>
                                        <p:tav tm="100000">
                                          <p:val>
                                            <p:strVal val="#ppt_x"/>
                                          </p:val>
                                        </p:tav>
                                      </p:tavLst>
                                    </p:anim>
                                    <p:anim calcmode="lin" valueType="num">
                                      <p:cBhvr additive="base">
                                        <p:cTn id="103" dur="500" fill="hold"/>
                                        <p:tgtEl>
                                          <p:spTgt spid="111645"/>
                                        </p:tgtEl>
                                        <p:attrNameLst>
                                          <p:attrName>ppt_y</p:attrName>
                                        </p:attrNameLst>
                                      </p:cBhvr>
                                      <p:tavLst>
                                        <p:tav tm="0">
                                          <p:val>
                                            <p:strVal val="1+#ppt_h/2"/>
                                          </p:val>
                                        </p:tav>
                                        <p:tav tm="100000">
                                          <p:val>
                                            <p:strVal val="#ppt_y"/>
                                          </p:val>
                                        </p:tav>
                                      </p:tavLst>
                                    </p:anim>
                                  </p:childTnLst>
                                </p:cTn>
                              </p:par>
                            </p:childTnLst>
                          </p:cTn>
                        </p:par>
                        <p:par>
                          <p:cTn id="104" fill="hold" nodeType="afterGroup">
                            <p:stCondLst>
                              <p:cond delay="500"/>
                            </p:stCondLst>
                            <p:childTnLst>
                              <p:par>
                                <p:cTn id="105" presetID="2" presetClass="entr" presetSubtype="4" fill="hold" grpId="0" nodeType="afterEffect">
                                  <p:stCondLst>
                                    <p:cond delay="0"/>
                                  </p:stCondLst>
                                  <p:childTnLst>
                                    <p:set>
                                      <p:cBhvr>
                                        <p:cTn id="106" dur="1" fill="hold">
                                          <p:stCondLst>
                                            <p:cond delay="0"/>
                                          </p:stCondLst>
                                        </p:cTn>
                                        <p:tgtEl>
                                          <p:spTgt spid="111646"/>
                                        </p:tgtEl>
                                        <p:attrNameLst>
                                          <p:attrName>style.visibility</p:attrName>
                                        </p:attrNameLst>
                                      </p:cBhvr>
                                      <p:to>
                                        <p:strVal val="visible"/>
                                      </p:to>
                                    </p:set>
                                    <p:anim calcmode="lin" valueType="num">
                                      <p:cBhvr additive="base">
                                        <p:cTn id="107" dur="500" fill="hold"/>
                                        <p:tgtEl>
                                          <p:spTgt spid="111646"/>
                                        </p:tgtEl>
                                        <p:attrNameLst>
                                          <p:attrName>ppt_x</p:attrName>
                                        </p:attrNameLst>
                                      </p:cBhvr>
                                      <p:tavLst>
                                        <p:tav tm="0">
                                          <p:val>
                                            <p:strVal val="#ppt_x"/>
                                          </p:val>
                                        </p:tav>
                                        <p:tav tm="100000">
                                          <p:val>
                                            <p:strVal val="#ppt_x"/>
                                          </p:val>
                                        </p:tav>
                                      </p:tavLst>
                                    </p:anim>
                                    <p:anim calcmode="lin" valueType="num">
                                      <p:cBhvr additive="base">
                                        <p:cTn id="108" dur="500" fill="hold"/>
                                        <p:tgtEl>
                                          <p:spTgt spid="111646"/>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 presetClass="entr" presetSubtype="5" fill="hold" nodeType="clickEffect">
                                  <p:stCondLst>
                                    <p:cond delay="0"/>
                                  </p:stCondLst>
                                  <p:childTnLst>
                                    <p:set>
                                      <p:cBhvr>
                                        <p:cTn id="112" dur="1" fill="hold">
                                          <p:stCondLst>
                                            <p:cond delay="0"/>
                                          </p:stCondLst>
                                        </p:cTn>
                                        <p:tgtEl>
                                          <p:spTgt spid="111618">
                                            <p:txEl>
                                              <p:pRg st="0" end="0"/>
                                            </p:txEl>
                                          </p:spTgt>
                                        </p:tgtEl>
                                        <p:attrNameLst>
                                          <p:attrName>style.visibility</p:attrName>
                                        </p:attrNameLst>
                                      </p:cBhvr>
                                      <p:to>
                                        <p:strVal val="visible"/>
                                      </p:to>
                                    </p:set>
                                    <p:animEffect transition="in" filter="checkerboard(down)">
                                      <p:cBhvr>
                                        <p:cTn id="113" dur="500"/>
                                        <p:tgtEl>
                                          <p:spTgt spid="111618">
                                            <p:txEl>
                                              <p:pRg st="0" end="0"/>
                                            </p:txEl>
                                          </p:spTgt>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5" presetClass="entr" presetSubtype="5" fill="hold" nodeType="clickEffect">
                                  <p:stCondLst>
                                    <p:cond delay="0"/>
                                  </p:stCondLst>
                                  <p:childTnLst>
                                    <p:set>
                                      <p:cBhvr>
                                        <p:cTn id="117" dur="1" fill="hold">
                                          <p:stCondLst>
                                            <p:cond delay="0"/>
                                          </p:stCondLst>
                                        </p:cTn>
                                        <p:tgtEl>
                                          <p:spTgt spid="111618">
                                            <p:txEl>
                                              <p:pRg st="1" end="1"/>
                                            </p:txEl>
                                          </p:spTgt>
                                        </p:tgtEl>
                                        <p:attrNameLst>
                                          <p:attrName>style.visibility</p:attrName>
                                        </p:attrNameLst>
                                      </p:cBhvr>
                                      <p:to>
                                        <p:strVal val="visible"/>
                                      </p:to>
                                    </p:set>
                                    <p:animEffect transition="in" filter="checkerboard(down)">
                                      <p:cBhvr>
                                        <p:cTn id="118" dur="500"/>
                                        <p:tgtEl>
                                          <p:spTgt spid="111618">
                                            <p:txEl>
                                              <p:pRg st="1" end="1"/>
                                            </p:txEl>
                                          </p:spTgt>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5" presetClass="entr" presetSubtype="5" fill="hold" nodeType="clickEffect">
                                  <p:stCondLst>
                                    <p:cond delay="0"/>
                                  </p:stCondLst>
                                  <p:childTnLst>
                                    <p:set>
                                      <p:cBhvr>
                                        <p:cTn id="122" dur="1" fill="hold">
                                          <p:stCondLst>
                                            <p:cond delay="0"/>
                                          </p:stCondLst>
                                        </p:cTn>
                                        <p:tgtEl>
                                          <p:spTgt spid="111618">
                                            <p:txEl>
                                              <p:pRg st="2" end="2"/>
                                            </p:txEl>
                                          </p:spTgt>
                                        </p:tgtEl>
                                        <p:attrNameLst>
                                          <p:attrName>style.visibility</p:attrName>
                                        </p:attrNameLst>
                                      </p:cBhvr>
                                      <p:to>
                                        <p:strVal val="visible"/>
                                      </p:to>
                                    </p:set>
                                    <p:animEffect transition="in" filter="checkerboard(down)">
                                      <p:cBhvr>
                                        <p:cTn id="123" dur="500"/>
                                        <p:tgtEl>
                                          <p:spTgt spid="1116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7" grpId="0"/>
      <p:bldP spid="111620" grpId="0"/>
      <p:bldP spid="111621" grpId="0"/>
      <p:bldP spid="111623" grpId="0" animBg="1"/>
      <p:bldP spid="111626" grpId="0" animBg="1"/>
      <p:bldP spid="111627" grpId="0" animBg="1"/>
      <p:bldP spid="111628" grpId="0" animBg="1"/>
      <p:bldP spid="111629" grpId="0" animBg="1"/>
      <p:bldP spid="111630" grpId="0" animBg="1"/>
      <p:bldP spid="111631" grpId="0" animBg="1"/>
      <p:bldP spid="111632" grpId="0" animBg="1"/>
      <p:bldP spid="111633" grpId="0" animBg="1"/>
      <p:bldP spid="111634" grpId="0" animBg="1"/>
      <p:bldP spid="111635" grpId="0" animBg="1"/>
      <p:bldP spid="111636" grpId="0" animBg="1"/>
      <p:bldP spid="111637" grpId="0"/>
      <p:bldP spid="111638" grpId="0"/>
      <p:bldP spid="111639" grpId="0"/>
      <p:bldP spid="111640" grpId="0"/>
      <p:bldP spid="111641" grpId="0"/>
      <p:bldP spid="111642" grpId="0"/>
      <p:bldP spid="111643" grpId="0"/>
      <p:bldP spid="111644" grpId="0"/>
      <p:bldP spid="111645" grpId="0" animBg="1"/>
      <p:bldP spid="11164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投影片編號版面配置區 5"/>
          <p:cNvSpPr>
            <a:spLocks noGrp="1"/>
          </p:cNvSpPr>
          <p:nvPr>
            <p:ph type="sldNum" sz="quarter" idx="12"/>
          </p:nvPr>
        </p:nvSpPr>
        <p:spPr/>
        <p:txBody>
          <a:bodyPr/>
          <a:lstStyle/>
          <a:p>
            <a:pPr>
              <a:defRPr/>
            </a:pPr>
            <a:fld id="{E362E260-4E69-48B6-879F-C6168E38FD19}" type="slidenum">
              <a:rPr lang="zh-TW" altLang="en-US"/>
              <a:pPr>
                <a:defRPr/>
              </a:pPr>
              <a:t>64</a:t>
            </a:fld>
            <a:endParaRPr lang="en-US" altLang="zh-TW"/>
          </a:p>
        </p:txBody>
      </p:sp>
      <p:sp>
        <p:nvSpPr>
          <p:cNvPr id="181250" name="標題 1"/>
          <p:cNvSpPr>
            <a:spLocks noGrp="1"/>
          </p:cNvSpPr>
          <p:nvPr>
            <p:ph type="title" idx="4294967295"/>
          </p:nvPr>
        </p:nvSpPr>
        <p:spPr/>
        <p:txBody>
          <a:bodyPr/>
          <a:lstStyle/>
          <a:p>
            <a:r>
              <a:rPr lang="en-US" altLang="zh-TW" b="1" dirty="0">
                <a:effectLst>
                  <a:outerShdw blurRad="38100" dist="38100" dir="2700000" algn="tl">
                    <a:srgbClr val="000000">
                      <a:alpha val="43137"/>
                    </a:srgbClr>
                  </a:outerShdw>
                </a:effectLst>
              </a:rPr>
              <a:t>9</a:t>
            </a:r>
            <a:r>
              <a:rPr lang="en-US" altLang="zh-TW" b="1" dirty="0"/>
              <a:t>. </a:t>
            </a:r>
            <a:r>
              <a:rPr lang="zh-TW" altLang="en-US" dirty="0">
                <a:effectLst>
                  <a:outerShdw blurRad="38100" dist="38100" dir="2700000" algn="tl">
                    <a:srgbClr val="000000">
                      <a:alpha val="43137"/>
                    </a:srgbClr>
                  </a:outerShdw>
                </a:effectLst>
              </a:rPr>
              <a:t>品號屬性 </a:t>
            </a:r>
            <a:r>
              <a:rPr lang="en-US" altLang="zh-TW" b="1" dirty="0">
                <a:effectLst>
                  <a:outerShdw blurRad="38100" dist="38100" dir="2700000" algn="tl">
                    <a:srgbClr val="000000">
                      <a:alpha val="43137"/>
                    </a:srgbClr>
                  </a:outerShdw>
                </a:effectLst>
              </a:rPr>
              <a:t>(</a:t>
            </a:r>
            <a:r>
              <a:rPr lang="en-US" altLang="zh-TW" b="1" i="1" dirty="0">
                <a:effectLst>
                  <a:outerShdw blurRad="38100" dist="38100" dir="2700000" algn="tl">
                    <a:srgbClr val="000000">
                      <a:alpha val="43137"/>
                    </a:srgbClr>
                  </a:outerShdw>
                </a:effectLst>
              </a:rPr>
              <a:t>Cont</a:t>
            </a:r>
            <a:r>
              <a:rPr lang="en-US" altLang="zh-TW" b="1" dirty="0">
                <a:effectLst>
                  <a:outerShdw blurRad="38100" dist="38100" dir="2700000" algn="tl">
                    <a:srgbClr val="000000">
                      <a:alpha val="43137"/>
                    </a:srgbClr>
                  </a:outerShdw>
                </a:effectLst>
              </a:rPr>
              <a:t>.)</a:t>
            </a:r>
            <a:endParaRPr lang="zh-TW" altLang="en-US" dirty="0" smtClean="0"/>
          </a:p>
        </p:txBody>
      </p:sp>
      <p:sp>
        <p:nvSpPr>
          <p:cNvPr id="181252" name="Text Box 4"/>
          <p:cNvSpPr txBox="1">
            <a:spLocks noChangeArrowheads="1"/>
          </p:cNvSpPr>
          <p:nvPr/>
        </p:nvSpPr>
        <p:spPr bwMode="auto">
          <a:xfrm>
            <a:off x="3708400" y="2924175"/>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A1</a:t>
            </a:r>
          </a:p>
        </p:txBody>
      </p:sp>
      <p:sp>
        <p:nvSpPr>
          <p:cNvPr id="181253" name="Text Box 5"/>
          <p:cNvSpPr txBox="1">
            <a:spLocks noChangeArrowheads="1"/>
          </p:cNvSpPr>
          <p:nvPr/>
        </p:nvSpPr>
        <p:spPr bwMode="auto">
          <a:xfrm>
            <a:off x="6588125" y="2924175"/>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A2</a:t>
            </a:r>
          </a:p>
        </p:txBody>
      </p:sp>
      <p:sp>
        <p:nvSpPr>
          <p:cNvPr id="181254" name="Line 6"/>
          <p:cNvSpPr>
            <a:spLocks noChangeShapeType="1"/>
          </p:cNvSpPr>
          <p:nvPr/>
        </p:nvSpPr>
        <p:spPr bwMode="auto">
          <a:xfrm>
            <a:off x="3924300" y="328295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55" name="Line 7"/>
          <p:cNvSpPr>
            <a:spLocks noChangeShapeType="1"/>
          </p:cNvSpPr>
          <p:nvPr/>
        </p:nvSpPr>
        <p:spPr bwMode="auto">
          <a:xfrm flipH="1">
            <a:off x="3132138" y="3427413"/>
            <a:ext cx="16557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56" name="Line 8"/>
          <p:cNvSpPr>
            <a:spLocks noChangeShapeType="1"/>
          </p:cNvSpPr>
          <p:nvPr/>
        </p:nvSpPr>
        <p:spPr bwMode="auto">
          <a:xfrm>
            <a:off x="3132138"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57" name="Line 9"/>
          <p:cNvSpPr>
            <a:spLocks noChangeShapeType="1"/>
          </p:cNvSpPr>
          <p:nvPr/>
        </p:nvSpPr>
        <p:spPr bwMode="auto">
          <a:xfrm>
            <a:off x="3708400"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58" name="Line 10"/>
          <p:cNvSpPr>
            <a:spLocks noChangeShapeType="1"/>
          </p:cNvSpPr>
          <p:nvPr/>
        </p:nvSpPr>
        <p:spPr bwMode="auto">
          <a:xfrm>
            <a:off x="4284663"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59" name="Line 11"/>
          <p:cNvSpPr>
            <a:spLocks noChangeShapeType="1"/>
          </p:cNvSpPr>
          <p:nvPr/>
        </p:nvSpPr>
        <p:spPr bwMode="auto">
          <a:xfrm>
            <a:off x="4787900"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60" name="Line 12"/>
          <p:cNvSpPr>
            <a:spLocks noChangeShapeType="1"/>
          </p:cNvSpPr>
          <p:nvPr/>
        </p:nvSpPr>
        <p:spPr bwMode="auto">
          <a:xfrm>
            <a:off x="6804025" y="328295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61" name="Line 13"/>
          <p:cNvSpPr>
            <a:spLocks noChangeShapeType="1"/>
          </p:cNvSpPr>
          <p:nvPr/>
        </p:nvSpPr>
        <p:spPr bwMode="auto">
          <a:xfrm flipH="1">
            <a:off x="6011863" y="3427413"/>
            <a:ext cx="16557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62" name="Line 14"/>
          <p:cNvSpPr>
            <a:spLocks noChangeShapeType="1"/>
          </p:cNvSpPr>
          <p:nvPr/>
        </p:nvSpPr>
        <p:spPr bwMode="auto">
          <a:xfrm>
            <a:off x="6011863"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63" name="Line 15"/>
          <p:cNvSpPr>
            <a:spLocks noChangeShapeType="1"/>
          </p:cNvSpPr>
          <p:nvPr/>
        </p:nvSpPr>
        <p:spPr bwMode="auto">
          <a:xfrm>
            <a:off x="6588125"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64" name="Line 16"/>
          <p:cNvSpPr>
            <a:spLocks noChangeShapeType="1"/>
          </p:cNvSpPr>
          <p:nvPr/>
        </p:nvSpPr>
        <p:spPr bwMode="auto">
          <a:xfrm>
            <a:off x="7164388"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65" name="Line 17"/>
          <p:cNvSpPr>
            <a:spLocks noChangeShapeType="1"/>
          </p:cNvSpPr>
          <p:nvPr/>
        </p:nvSpPr>
        <p:spPr bwMode="auto">
          <a:xfrm>
            <a:off x="7667625"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66" name="Text Box 18"/>
          <p:cNvSpPr txBox="1">
            <a:spLocks noChangeArrowheads="1"/>
          </p:cNvSpPr>
          <p:nvPr/>
        </p:nvSpPr>
        <p:spPr bwMode="auto">
          <a:xfrm>
            <a:off x="2987675" y="364331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F</a:t>
            </a:r>
          </a:p>
        </p:txBody>
      </p:sp>
      <p:sp>
        <p:nvSpPr>
          <p:cNvPr id="181267" name="Text Box 19"/>
          <p:cNvSpPr txBox="1">
            <a:spLocks noChangeArrowheads="1"/>
          </p:cNvSpPr>
          <p:nvPr/>
        </p:nvSpPr>
        <p:spPr bwMode="auto">
          <a:xfrm>
            <a:off x="3492500" y="364331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G</a:t>
            </a:r>
          </a:p>
        </p:txBody>
      </p:sp>
      <p:sp>
        <p:nvSpPr>
          <p:cNvPr id="181268" name="Text Box 20"/>
          <p:cNvSpPr txBox="1">
            <a:spLocks noChangeArrowheads="1"/>
          </p:cNvSpPr>
          <p:nvPr/>
        </p:nvSpPr>
        <p:spPr bwMode="auto">
          <a:xfrm>
            <a:off x="4068763" y="364331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H</a:t>
            </a:r>
          </a:p>
        </p:txBody>
      </p:sp>
      <p:sp>
        <p:nvSpPr>
          <p:cNvPr id="181269" name="Text Box 21"/>
          <p:cNvSpPr txBox="1">
            <a:spLocks noChangeArrowheads="1"/>
          </p:cNvSpPr>
          <p:nvPr/>
        </p:nvSpPr>
        <p:spPr bwMode="auto">
          <a:xfrm>
            <a:off x="4643438" y="364331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I</a:t>
            </a:r>
          </a:p>
        </p:txBody>
      </p:sp>
      <p:sp>
        <p:nvSpPr>
          <p:cNvPr id="181270" name="Text Box 22"/>
          <p:cNvSpPr txBox="1">
            <a:spLocks noChangeArrowheads="1"/>
          </p:cNvSpPr>
          <p:nvPr/>
        </p:nvSpPr>
        <p:spPr bwMode="auto">
          <a:xfrm>
            <a:off x="5865813" y="364331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F</a:t>
            </a:r>
          </a:p>
        </p:txBody>
      </p:sp>
      <p:sp>
        <p:nvSpPr>
          <p:cNvPr id="181271" name="Text Box 23"/>
          <p:cNvSpPr txBox="1">
            <a:spLocks noChangeArrowheads="1"/>
          </p:cNvSpPr>
          <p:nvPr/>
        </p:nvSpPr>
        <p:spPr bwMode="auto">
          <a:xfrm>
            <a:off x="6443663" y="364331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G</a:t>
            </a:r>
          </a:p>
        </p:txBody>
      </p:sp>
      <p:sp>
        <p:nvSpPr>
          <p:cNvPr id="181272" name="Text Box 24"/>
          <p:cNvSpPr txBox="1">
            <a:spLocks noChangeArrowheads="1"/>
          </p:cNvSpPr>
          <p:nvPr/>
        </p:nvSpPr>
        <p:spPr bwMode="auto">
          <a:xfrm>
            <a:off x="7019925" y="364331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H</a:t>
            </a:r>
          </a:p>
        </p:txBody>
      </p:sp>
      <p:sp>
        <p:nvSpPr>
          <p:cNvPr id="181273" name="Text Box 25"/>
          <p:cNvSpPr txBox="1">
            <a:spLocks noChangeArrowheads="1"/>
          </p:cNvSpPr>
          <p:nvPr/>
        </p:nvSpPr>
        <p:spPr bwMode="auto">
          <a:xfrm>
            <a:off x="7521575" y="364331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K</a:t>
            </a:r>
          </a:p>
        </p:txBody>
      </p:sp>
      <p:sp>
        <p:nvSpPr>
          <p:cNvPr id="181274" name="Rectangle 26"/>
          <p:cNvSpPr>
            <a:spLocks noChangeArrowheads="1"/>
          </p:cNvSpPr>
          <p:nvPr/>
        </p:nvSpPr>
        <p:spPr bwMode="auto">
          <a:xfrm>
            <a:off x="2916238" y="3571875"/>
            <a:ext cx="1655762" cy="5032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81275" name="Rectangle 27"/>
          <p:cNvSpPr>
            <a:spLocks noChangeArrowheads="1"/>
          </p:cNvSpPr>
          <p:nvPr/>
        </p:nvSpPr>
        <p:spPr bwMode="auto">
          <a:xfrm>
            <a:off x="5795963" y="3571875"/>
            <a:ext cx="1655762" cy="5032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81276" name="Text Box 28"/>
          <p:cNvSpPr txBox="1">
            <a:spLocks noChangeArrowheads="1"/>
          </p:cNvSpPr>
          <p:nvPr/>
        </p:nvSpPr>
        <p:spPr bwMode="auto">
          <a:xfrm>
            <a:off x="1258888" y="2924175"/>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Y</a:t>
            </a:r>
          </a:p>
        </p:txBody>
      </p:sp>
      <p:sp>
        <p:nvSpPr>
          <p:cNvPr id="181277" name="Line 29"/>
          <p:cNvSpPr>
            <a:spLocks noChangeShapeType="1"/>
          </p:cNvSpPr>
          <p:nvPr/>
        </p:nvSpPr>
        <p:spPr bwMode="auto">
          <a:xfrm>
            <a:off x="1403350" y="32845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78" name="Line 30"/>
          <p:cNvSpPr>
            <a:spLocks noChangeShapeType="1"/>
          </p:cNvSpPr>
          <p:nvPr/>
        </p:nvSpPr>
        <p:spPr bwMode="auto">
          <a:xfrm flipH="1" flipV="1">
            <a:off x="827088" y="3427413"/>
            <a:ext cx="11525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79" name="Line 31"/>
          <p:cNvSpPr>
            <a:spLocks noChangeShapeType="1"/>
          </p:cNvSpPr>
          <p:nvPr/>
        </p:nvSpPr>
        <p:spPr bwMode="auto">
          <a:xfrm>
            <a:off x="827088"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80" name="Line 32"/>
          <p:cNvSpPr>
            <a:spLocks noChangeShapeType="1"/>
          </p:cNvSpPr>
          <p:nvPr/>
        </p:nvSpPr>
        <p:spPr bwMode="auto">
          <a:xfrm>
            <a:off x="1403350"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81" name="Line 33"/>
          <p:cNvSpPr>
            <a:spLocks noChangeShapeType="1"/>
          </p:cNvSpPr>
          <p:nvPr/>
        </p:nvSpPr>
        <p:spPr bwMode="auto">
          <a:xfrm>
            <a:off x="1979613" y="342741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83" name="Text Box 35"/>
          <p:cNvSpPr txBox="1">
            <a:spLocks noChangeArrowheads="1"/>
          </p:cNvSpPr>
          <p:nvPr/>
        </p:nvSpPr>
        <p:spPr bwMode="auto">
          <a:xfrm>
            <a:off x="682625" y="364331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F</a:t>
            </a:r>
          </a:p>
        </p:txBody>
      </p:sp>
      <p:sp>
        <p:nvSpPr>
          <p:cNvPr id="181284" name="Text Box 36"/>
          <p:cNvSpPr txBox="1">
            <a:spLocks noChangeArrowheads="1"/>
          </p:cNvSpPr>
          <p:nvPr/>
        </p:nvSpPr>
        <p:spPr bwMode="auto">
          <a:xfrm>
            <a:off x="1187450" y="364331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G</a:t>
            </a:r>
          </a:p>
        </p:txBody>
      </p:sp>
      <p:sp>
        <p:nvSpPr>
          <p:cNvPr id="181285" name="Text Box 37"/>
          <p:cNvSpPr txBox="1">
            <a:spLocks noChangeArrowheads="1"/>
          </p:cNvSpPr>
          <p:nvPr/>
        </p:nvSpPr>
        <p:spPr bwMode="auto">
          <a:xfrm>
            <a:off x="1763713" y="364331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H</a:t>
            </a:r>
          </a:p>
        </p:txBody>
      </p:sp>
      <p:sp>
        <p:nvSpPr>
          <p:cNvPr id="181288" name="Text Box 40"/>
          <p:cNvSpPr txBox="1">
            <a:spLocks noChangeArrowheads="1"/>
          </p:cNvSpPr>
          <p:nvPr/>
        </p:nvSpPr>
        <p:spPr bwMode="auto">
          <a:xfrm>
            <a:off x="985838" y="2636838"/>
            <a:ext cx="935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solidFill>
                  <a:srgbClr val="FF0000"/>
                </a:solidFill>
                <a:ea typeface="標楷體" pitchFamily="65" charset="-120"/>
              </a:rPr>
              <a:t>虛設件</a:t>
            </a:r>
          </a:p>
        </p:txBody>
      </p:sp>
      <p:sp>
        <p:nvSpPr>
          <p:cNvPr id="181289" name="AutoShape 41"/>
          <p:cNvSpPr>
            <a:spLocks noChangeArrowheads="1"/>
          </p:cNvSpPr>
          <p:nvPr/>
        </p:nvSpPr>
        <p:spPr bwMode="auto">
          <a:xfrm>
            <a:off x="3708400" y="4292600"/>
            <a:ext cx="360363" cy="358775"/>
          </a:xfrm>
          <a:prstGeom prst="downArrow">
            <a:avLst>
              <a:gd name="adj1" fmla="val 49778"/>
              <a:gd name="adj2" fmla="val 53981"/>
            </a:avLst>
          </a:prstGeom>
          <a:solidFill>
            <a:srgbClr val="FF00FF"/>
          </a:solidFill>
          <a:ln w="9525">
            <a:solidFill>
              <a:schemeClr val="tx1"/>
            </a:solidFill>
            <a:miter lim="800000"/>
            <a:headEnd/>
            <a:tailEnd/>
          </a:ln>
        </p:spPr>
        <p:txBody>
          <a:bodyPr vert="eaVert" wrap="none" anchor="ctr"/>
          <a:lstStyle/>
          <a:p>
            <a:endParaRPr lang="zh-TW" altLang="en-US"/>
          </a:p>
        </p:txBody>
      </p:sp>
      <p:sp>
        <p:nvSpPr>
          <p:cNvPr id="181290" name="AutoShape 42"/>
          <p:cNvSpPr>
            <a:spLocks noChangeArrowheads="1"/>
          </p:cNvSpPr>
          <p:nvPr/>
        </p:nvSpPr>
        <p:spPr bwMode="auto">
          <a:xfrm>
            <a:off x="6588125" y="4292600"/>
            <a:ext cx="360363" cy="358775"/>
          </a:xfrm>
          <a:prstGeom prst="downArrow">
            <a:avLst>
              <a:gd name="adj1" fmla="val 49778"/>
              <a:gd name="adj2" fmla="val 53981"/>
            </a:avLst>
          </a:prstGeom>
          <a:solidFill>
            <a:srgbClr val="FF00FF"/>
          </a:solidFill>
          <a:ln w="9525">
            <a:solidFill>
              <a:schemeClr val="tx1"/>
            </a:solidFill>
            <a:miter lim="800000"/>
            <a:headEnd/>
            <a:tailEnd/>
          </a:ln>
        </p:spPr>
        <p:txBody>
          <a:bodyPr vert="eaVert" wrap="none" anchor="ctr"/>
          <a:lstStyle/>
          <a:p>
            <a:endParaRPr lang="zh-TW" altLang="en-US"/>
          </a:p>
        </p:txBody>
      </p:sp>
      <p:sp>
        <p:nvSpPr>
          <p:cNvPr id="181291" name="Text Box 43"/>
          <p:cNvSpPr txBox="1">
            <a:spLocks noChangeArrowheads="1"/>
          </p:cNvSpPr>
          <p:nvPr/>
        </p:nvSpPr>
        <p:spPr bwMode="auto">
          <a:xfrm>
            <a:off x="3635375" y="4797425"/>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A1</a:t>
            </a:r>
          </a:p>
        </p:txBody>
      </p:sp>
      <p:sp>
        <p:nvSpPr>
          <p:cNvPr id="181292" name="Line 44"/>
          <p:cNvSpPr>
            <a:spLocks noChangeShapeType="1"/>
          </p:cNvSpPr>
          <p:nvPr/>
        </p:nvSpPr>
        <p:spPr bwMode="auto">
          <a:xfrm>
            <a:off x="3851275" y="51562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93" name="Line 45"/>
          <p:cNvSpPr>
            <a:spLocks noChangeShapeType="1"/>
          </p:cNvSpPr>
          <p:nvPr/>
        </p:nvSpPr>
        <p:spPr bwMode="auto">
          <a:xfrm flipH="1" flipV="1">
            <a:off x="3419475" y="5302250"/>
            <a:ext cx="792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94" name="Line 46"/>
          <p:cNvSpPr>
            <a:spLocks noChangeShapeType="1"/>
          </p:cNvSpPr>
          <p:nvPr/>
        </p:nvSpPr>
        <p:spPr bwMode="auto">
          <a:xfrm>
            <a:off x="3419475" y="530225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96" name="Line 48"/>
          <p:cNvSpPr>
            <a:spLocks noChangeShapeType="1"/>
          </p:cNvSpPr>
          <p:nvPr/>
        </p:nvSpPr>
        <p:spPr bwMode="auto">
          <a:xfrm>
            <a:off x="4211638" y="530066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298" name="Text Box 50"/>
          <p:cNvSpPr txBox="1">
            <a:spLocks noChangeArrowheads="1"/>
          </p:cNvSpPr>
          <p:nvPr/>
        </p:nvSpPr>
        <p:spPr bwMode="auto">
          <a:xfrm>
            <a:off x="3276600" y="551815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solidFill>
                  <a:schemeClr val="hlink"/>
                </a:solidFill>
              </a:rPr>
              <a:t>Y</a:t>
            </a:r>
          </a:p>
        </p:txBody>
      </p:sp>
      <p:sp>
        <p:nvSpPr>
          <p:cNvPr id="181300" name="Text Box 52"/>
          <p:cNvSpPr txBox="1">
            <a:spLocks noChangeArrowheads="1"/>
          </p:cNvSpPr>
          <p:nvPr/>
        </p:nvSpPr>
        <p:spPr bwMode="auto">
          <a:xfrm>
            <a:off x="4067175" y="551815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I</a:t>
            </a:r>
          </a:p>
        </p:txBody>
      </p:sp>
      <p:sp>
        <p:nvSpPr>
          <p:cNvPr id="181303" name="Text Box 55"/>
          <p:cNvSpPr txBox="1">
            <a:spLocks noChangeArrowheads="1"/>
          </p:cNvSpPr>
          <p:nvPr/>
        </p:nvSpPr>
        <p:spPr bwMode="auto">
          <a:xfrm>
            <a:off x="6516688" y="4797425"/>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A2</a:t>
            </a:r>
          </a:p>
        </p:txBody>
      </p:sp>
      <p:sp>
        <p:nvSpPr>
          <p:cNvPr id="181304" name="Line 56"/>
          <p:cNvSpPr>
            <a:spLocks noChangeShapeType="1"/>
          </p:cNvSpPr>
          <p:nvPr/>
        </p:nvSpPr>
        <p:spPr bwMode="auto">
          <a:xfrm>
            <a:off x="6732588" y="51562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305" name="Line 57"/>
          <p:cNvSpPr>
            <a:spLocks noChangeShapeType="1"/>
          </p:cNvSpPr>
          <p:nvPr/>
        </p:nvSpPr>
        <p:spPr bwMode="auto">
          <a:xfrm flipH="1" flipV="1">
            <a:off x="6300788" y="5302250"/>
            <a:ext cx="792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306" name="Line 58"/>
          <p:cNvSpPr>
            <a:spLocks noChangeShapeType="1"/>
          </p:cNvSpPr>
          <p:nvPr/>
        </p:nvSpPr>
        <p:spPr bwMode="auto">
          <a:xfrm>
            <a:off x="6300788" y="530225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307" name="Line 59"/>
          <p:cNvSpPr>
            <a:spLocks noChangeShapeType="1"/>
          </p:cNvSpPr>
          <p:nvPr/>
        </p:nvSpPr>
        <p:spPr bwMode="auto">
          <a:xfrm>
            <a:off x="7092950" y="5300663"/>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1308" name="Text Box 60"/>
          <p:cNvSpPr txBox="1">
            <a:spLocks noChangeArrowheads="1"/>
          </p:cNvSpPr>
          <p:nvPr/>
        </p:nvSpPr>
        <p:spPr bwMode="auto">
          <a:xfrm>
            <a:off x="6157913" y="5518150"/>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solidFill>
                  <a:schemeClr val="hlink"/>
                </a:solidFill>
              </a:rPr>
              <a:t>Y</a:t>
            </a:r>
          </a:p>
        </p:txBody>
      </p:sp>
      <p:sp>
        <p:nvSpPr>
          <p:cNvPr id="181309" name="Text Box 61"/>
          <p:cNvSpPr txBox="1">
            <a:spLocks noChangeArrowheads="1"/>
          </p:cNvSpPr>
          <p:nvPr/>
        </p:nvSpPr>
        <p:spPr bwMode="auto">
          <a:xfrm>
            <a:off x="6948488" y="5518150"/>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t>K</a:t>
            </a:r>
          </a:p>
        </p:txBody>
      </p:sp>
      <p:sp>
        <p:nvSpPr>
          <p:cNvPr id="181313" name="Rectangle 65"/>
          <p:cNvSpPr>
            <a:spLocks noChangeArrowheads="1"/>
          </p:cNvSpPr>
          <p:nvPr/>
        </p:nvSpPr>
        <p:spPr bwMode="auto">
          <a:xfrm>
            <a:off x="3203575" y="5516563"/>
            <a:ext cx="431800" cy="3603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81314" name="Rectangle 66"/>
          <p:cNvSpPr>
            <a:spLocks noChangeArrowheads="1"/>
          </p:cNvSpPr>
          <p:nvPr/>
        </p:nvSpPr>
        <p:spPr bwMode="auto">
          <a:xfrm>
            <a:off x="6084888" y="5516563"/>
            <a:ext cx="431800" cy="3603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Tree>
    <p:extLst>
      <p:ext uri="{BB962C8B-B14F-4D97-AF65-F5344CB8AC3E}">
        <p14:creationId xmlns:p14="http://schemas.microsoft.com/office/powerpoint/2010/main" val="10271667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81250"/>
                                        </p:tgtEl>
                                        <p:attrNameLst>
                                          <p:attrName>style.visibility</p:attrName>
                                        </p:attrNameLst>
                                      </p:cBhvr>
                                      <p:to>
                                        <p:strVal val="visible"/>
                                      </p:to>
                                    </p:set>
                                    <p:animEffect transition="in" filter="box(in)">
                                      <p:cBhvr>
                                        <p:cTn id="7" dur="500"/>
                                        <p:tgtEl>
                                          <p:spTgt spid="18125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1288"/>
                                        </p:tgtEl>
                                        <p:attrNameLst>
                                          <p:attrName>style.visibility</p:attrName>
                                        </p:attrNameLst>
                                      </p:cBhvr>
                                      <p:to>
                                        <p:strVal val="visible"/>
                                      </p:to>
                                    </p:set>
                                    <p:animEffect transition="in" filter="dissolve">
                                      <p:cBhvr>
                                        <p:cTn id="11" dur="500"/>
                                        <p:tgtEl>
                                          <p:spTgt spid="181288"/>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81276"/>
                                        </p:tgtEl>
                                        <p:attrNameLst>
                                          <p:attrName>style.visibility</p:attrName>
                                        </p:attrNameLst>
                                      </p:cBhvr>
                                      <p:to>
                                        <p:strVal val="visible"/>
                                      </p:to>
                                    </p:set>
                                    <p:animEffect transition="in" filter="dissolve">
                                      <p:cBhvr>
                                        <p:cTn id="15" dur="500"/>
                                        <p:tgtEl>
                                          <p:spTgt spid="18127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81277"/>
                                        </p:tgtEl>
                                        <p:attrNameLst>
                                          <p:attrName>style.visibility</p:attrName>
                                        </p:attrNameLst>
                                      </p:cBhvr>
                                      <p:to>
                                        <p:strVal val="visible"/>
                                      </p:to>
                                    </p:set>
                                    <p:animEffect transition="in" filter="blinds(horizontal)">
                                      <p:cBhvr>
                                        <p:cTn id="20" dur="500"/>
                                        <p:tgtEl>
                                          <p:spTgt spid="181277"/>
                                        </p:tgtEl>
                                      </p:cBhvr>
                                    </p:animEffect>
                                  </p:childTnLst>
                                </p:cTn>
                              </p:par>
                            </p:childTnLst>
                          </p:cTn>
                        </p:par>
                        <p:par>
                          <p:cTn id="21" fill="hold" nodeType="afterGroup">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181278"/>
                                        </p:tgtEl>
                                        <p:attrNameLst>
                                          <p:attrName>style.visibility</p:attrName>
                                        </p:attrNameLst>
                                      </p:cBhvr>
                                      <p:to>
                                        <p:strVal val="visible"/>
                                      </p:to>
                                    </p:set>
                                    <p:animEffect transition="in" filter="blinds(horizontal)">
                                      <p:cBhvr>
                                        <p:cTn id="24" dur="500"/>
                                        <p:tgtEl>
                                          <p:spTgt spid="181278"/>
                                        </p:tgtEl>
                                      </p:cBhvr>
                                    </p:animEffect>
                                  </p:childTnLst>
                                </p:cTn>
                              </p:par>
                            </p:childTnLst>
                          </p:cTn>
                        </p:par>
                        <p:par>
                          <p:cTn id="25" fill="hold" nodeType="afterGroup">
                            <p:stCondLst>
                              <p:cond delay="1000"/>
                            </p:stCondLst>
                            <p:childTnLst>
                              <p:par>
                                <p:cTn id="26" presetID="3" presetClass="entr" presetSubtype="10" fill="hold" grpId="0" nodeType="afterEffect">
                                  <p:stCondLst>
                                    <p:cond delay="0"/>
                                  </p:stCondLst>
                                  <p:childTnLst>
                                    <p:set>
                                      <p:cBhvr>
                                        <p:cTn id="27" dur="1" fill="hold">
                                          <p:stCondLst>
                                            <p:cond delay="0"/>
                                          </p:stCondLst>
                                        </p:cTn>
                                        <p:tgtEl>
                                          <p:spTgt spid="181279"/>
                                        </p:tgtEl>
                                        <p:attrNameLst>
                                          <p:attrName>style.visibility</p:attrName>
                                        </p:attrNameLst>
                                      </p:cBhvr>
                                      <p:to>
                                        <p:strVal val="visible"/>
                                      </p:to>
                                    </p:set>
                                    <p:animEffect transition="in" filter="blinds(horizontal)">
                                      <p:cBhvr>
                                        <p:cTn id="28" dur="500"/>
                                        <p:tgtEl>
                                          <p:spTgt spid="181279"/>
                                        </p:tgtEl>
                                      </p:cBhvr>
                                    </p:animEffect>
                                  </p:childTnLst>
                                </p:cTn>
                              </p:par>
                            </p:childTnLst>
                          </p:cTn>
                        </p:par>
                        <p:par>
                          <p:cTn id="29" fill="hold" nodeType="afterGroup">
                            <p:stCondLst>
                              <p:cond delay="1500"/>
                            </p:stCondLst>
                            <p:childTnLst>
                              <p:par>
                                <p:cTn id="30" presetID="3" presetClass="entr" presetSubtype="10" fill="hold" grpId="0" nodeType="afterEffect">
                                  <p:stCondLst>
                                    <p:cond delay="0"/>
                                  </p:stCondLst>
                                  <p:childTnLst>
                                    <p:set>
                                      <p:cBhvr>
                                        <p:cTn id="31" dur="1" fill="hold">
                                          <p:stCondLst>
                                            <p:cond delay="0"/>
                                          </p:stCondLst>
                                        </p:cTn>
                                        <p:tgtEl>
                                          <p:spTgt spid="181280"/>
                                        </p:tgtEl>
                                        <p:attrNameLst>
                                          <p:attrName>style.visibility</p:attrName>
                                        </p:attrNameLst>
                                      </p:cBhvr>
                                      <p:to>
                                        <p:strVal val="visible"/>
                                      </p:to>
                                    </p:set>
                                    <p:animEffect transition="in" filter="blinds(horizontal)">
                                      <p:cBhvr>
                                        <p:cTn id="32" dur="500"/>
                                        <p:tgtEl>
                                          <p:spTgt spid="181280"/>
                                        </p:tgtEl>
                                      </p:cBhvr>
                                    </p:animEffect>
                                  </p:childTnLst>
                                </p:cTn>
                              </p:par>
                            </p:childTnLst>
                          </p:cTn>
                        </p:par>
                        <p:par>
                          <p:cTn id="33" fill="hold" nodeType="afterGroup">
                            <p:stCondLst>
                              <p:cond delay="2000"/>
                            </p:stCondLst>
                            <p:childTnLst>
                              <p:par>
                                <p:cTn id="34" presetID="3" presetClass="entr" presetSubtype="10" fill="hold" grpId="0" nodeType="afterEffect">
                                  <p:stCondLst>
                                    <p:cond delay="0"/>
                                  </p:stCondLst>
                                  <p:childTnLst>
                                    <p:set>
                                      <p:cBhvr>
                                        <p:cTn id="35" dur="1" fill="hold">
                                          <p:stCondLst>
                                            <p:cond delay="0"/>
                                          </p:stCondLst>
                                        </p:cTn>
                                        <p:tgtEl>
                                          <p:spTgt spid="181281"/>
                                        </p:tgtEl>
                                        <p:attrNameLst>
                                          <p:attrName>style.visibility</p:attrName>
                                        </p:attrNameLst>
                                      </p:cBhvr>
                                      <p:to>
                                        <p:strVal val="visible"/>
                                      </p:to>
                                    </p:set>
                                    <p:animEffect transition="in" filter="blinds(horizontal)">
                                      <p:cBhvr>
                                        <p:cTn id="36" dur="500"/>
                                        <p:tgtEl>
                                          <p:spTgt spid="181281"/>
                                        </p:tgtEl>
                                      </p:cBhvr>
                                    </p:animEffect>
                                  </p:childTnLst>
                                </p:cTn>
                              </p:par>
                            </p:childTnLst>
                          </p:cTn>
                        </p:par>
                        <p:par>
                          <p:cTn id="37" fill="hold" nodeType="afterGroup">
                            <p:stCondLst>
                              <p:cond delay="2500"/>
                            </p:stCondLst>
                            <p:childTnLst>
                              <p:par>
                                <p:cTn id="38" presetID="5" presetClass="entr" presetSubtype="10" fill="hold" grpId="0" nodeType="afterEffect">
                                  <p:stCondLst>
                                    <p:cond delay="0"/>
                                  </p:stCondLst>
                                  <p:childTnLst>
                                    <p:set>
                                      <p:cBhvr>
                                        <p:cTn id="39" dur="1" fill="hold">
                                          <p:stCondLst>
                                            <p:cond delay="0"/>
                                          </p:stCondLst>
                                        </p:cTn>
                                        <p:tgtEl>
                                          <p:spTgt spid="181283"/>
                                        </p:tgtEl>
                                        <p:attrNameLst>
                                          <p:attrName>style.visibility</p:attrName>
                                        </p:attrNameLst>
                                      </p:cBhvr>
                                      <p:to>
                                        <p:strVal val="visible"/>
                                      </p:to>
                                    </p:set>
                                    <p:animEffect transition="in" filter="checkerboard(across)">
                                      <p:cBhvr>
                                        <p:cTn id="40" dur="500"/>
                                        <p:tgtEl>
                                          <p:spTgt spid="181283"/>
                                        </p:tgtEl>
                                      </p:cBhvr>
                                    </p:animEffect>
                                  </p:childTnLst>
                                </p:cTn>
                              </p:par>
                            </p:childTnLst>
                          </p:cTn>
                        </p:par>
                        <p:par>
                          <p:cTn id="41" fill="hold" nodeType="afterGroup">
                            <p:stCondLst>
                              <p:cond delay="3000"/>
                            </p:stCondLst>
                            <p:childTnLst>
                              <p:par>
                                <p:cTn id="42" presetID="5" presetClass="entr" presetSubtype="10" fill="hold" grpId="0" nodeType="afterEffect">
                                  <p:stCondLst>
                                    <p:cond delay="0"/>
                                  </p:stCondLst>
                                  <p:childTnLst>
                                    <p:set>
                                      <p:cBhvr>
                                        <p:cTn id="43" dur="1" fill="hold">
                                          <p:stCondLst>
                                            <p:cond delay="0"/>
                                          </p:stCondLst>
                                        </p:cTn>
                                        <p:tgtEl>
                                          <p:spTgt spid="181284"/>
                                        </p:tgtEl>
                                        <p:attrNameLst>
                                          <p:attrName>style.visibility</p:attrName>
                                        </p:attrNameLst>
                                      </p:cBhvr>
                                      <p:to>
                                        <p:strVal val="visible"/>
                                      </p:to>
                                    </p:set>
                                    <p:animEffect transition="in" filter="checkerboard(across)">
                                      <p:cBhvr>
                                        <p:cTn id="44" dur="500"/>
                                        <p:tgtEl>
                                          <p:spTgt spid="181284"/>
                                        </p:tgtEl>
                                      </p:cBhvr>
                                    </p:animEffect>
                                  </p:childTnLst>
                                </p:cTn>
                              </p:par>
                            </p:childTnLst>
                          </p:cTn>
                        </p:par>
                        <p:par>
                          <p:cTn id="45" fill="hold" nodeType="afterGroup">
                            <p:stCondLst>
                              <p:cond delay="3500"/>
                            </p:stCondLst>
                            <p:childTnLst>
                              <p:par>
                                <p:cTn id="46" presetID="5" presetClass="entr" presetSubtype="10" fill="hold" grpId="0" nodeType="afterEffect">
                                  <p:stCondLst>
                                    <p:cond delay="0"/>
                                  </p:stCondLst>
                                  <p:childTnLst>
                                    <p:set>
                                      <p:cBhvr>
                                        <p:cTn id="47" dur="1" fill="hold">
                                          <p:stCondLst>
                                            <p:cond delay="0"/>
                                          </p:stCondLst>
                                        </p:cTn>
                                        <p:tgtEl>
                                          <p:spTgt spid="181285"/>
                                        </p:tgtEl>
                                        <p:attrNameLst>
                                          <p:attrName>style.visibility</p:attrName>
                                        </p:attrNameLst>
                                      </p:cBhvr>
                                      <p:to>
                                        <p:strVal val="visible"/>
                                      </p:to>
                                    </p:set>
                                    <p:animEffect transition="in" filter="checkerboard(across)">
                                      <p:cBhvr>
                                        <p:cTn id="48" dur="500"/>
                                        <p:tgtEl>
                                          <p:spTgt spid="18128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1252"/>
                                        </p:tgtEl>
                                        <p:attrNameLst>
                                          <p:attrName>style.visibility</p:attrName>
                                        </p:attrNameLst>
                                      </p:cBhvr>
                                      <p:to>
                                        <p:strVal val="visible"/>
                                      </p:to>
                                    </p:set>
                                    <p:animEffect transition="in" filter="dissolve">
                                      <p:cBhvr>
                                        <p:cTn id="53" dur="500"/>
                                        <p:tgtEl>
                                          <p:spTgt spid="181252"/>
                                        </p:tgtEl>
                                      </p:cBhvr>
                                    </p:animEffect>
                                  </p:childTnLst>
                                </p:cTn>
                              </p:par>
                            </p:childTnLst>
                          </p:cTn>
                        </p:par>
                        <p:par>
                          <p:cTn id="54" fill="hold" nodeType="afterGroup">
                            <p:stCondLst>
                              <p:cond delay="500"/>
                            </p:stCondLst>
                            <p:childTnLst>
                              <p:par>
                                <p:cTn id="55" presetID="3" presetClass="entr" presetSubtype="10" fill="hold" grpId="0" nodeType="afterEffect">
                                  <p:stCondLst>
                                    <p:cond delay="0"/>
                                  </p:stCondLst>
                                  <p:childTnLst>
                                    <p:set>
                                      <p:cBhvr>
                                        <p:cTn id="56" dur="1" fill="hold">
                                          <p:stCondLst>
                                            <p:cond delay="0"/>
                                          </p:stCondLst>
                                        </p:cTn>
                                        <p:tgtEl>
                                          <p:spTgt spid="181254"/>
                                        </p:tgtEl>
                                        <p:attrNameLst>
                                          <p:attrName>style.visibility</p:attrName>
                                        </p:attrNameLst>
                                      </p:cBhvr>
                                      <p:to>
                                        <p:strVal val="visible"/>
                                      </p:to>
                                    </p:set>
                                    <p:animEffect transition="in" filter="blinds(horizontal)">
                                      <p:cBhvr>
                                        <p:cTn id="57" dur="500"/>
                                        <p:tgtEl>
                                          <p:spTgt spid="181254"/>
                                        </p:tgtEl>
                                      </p:cBhvr>
                                    </p:animEffect>
                                  </p:childTnLst>
                                </p:cTn>
                              </p:par>
                            </p:childTnLst>
                          </p:cTn>
                        </p:par>
                        <p:par>
                          <p:cTn id="58" fill="hold" nodeType="afterGroup">
                            <p:stCondLst>
                              <p:cond delay="1000"/>
                            </p:stCondLst>
                            <p:childTnLst>
                              <p:par>
                                <p:cTn id="59" presetID="3" presetClass="entr" presetSubtype="10" fill="hold" grpId="0" nodeType="afterEffect">
                                  <p:stCondLst>
                                    <p:cond delay="0"/>
                                  </p:stCondLst>
                                  <p:childTnLst>
                                    <p:set>
                                      <p:cBhvr>
                                        <p:cTn id="60" dur="1" fill="hold">
                                          <p:stCondLst>
                                            <p:cond delay="0"/>
                                          </p:stCondLst>
                                        </p:cTn>
                                        <p:tgtEl>
                                          <p:spTgt spid="181255"/>
                                        </p:tgtEl>
                                        <p:attrNameLst>
                                          <p:attrName>style.visibility</p:attrName>
                                        </p:attrNameLst>
                                      </p:cBhvr>
                                      <p:to>
                                        <p:strVal val="visible"/>
                                      </p:to>
                                    </p:set>
                                    <p:animEffect transition="in" filter="blinds(horizontal)">
                                      <p:cBhvr>
                                        <p:cTn id="61" dur="500"/>
                                        <p:tgtEl>
                                          <p:spTgt spid="181255"/>
                                        </p:tgtEl>
                                      </p:cBhvr>
                                    </p:animEffect>
                                  </p:childTnLst>
                                </p:cTn>
                              </p:par>
                            </p:childTnLst>
                          </p:cTn>
                        </p:par>
                        <p:par>
                          <p:cTn id="62" fill="hold" nodeType="afterGroup">
                            <p:stCondLst>
                              <p:cond delay="1500"/>
                            </p:stCondLst>
                            <p:childTnLst>
                              <p:par>
                                <p:cTn id="63" presetID="3" presetClass="entr" presetSubtype="10" fill="hold" grpId="0" nodeType="afterEffect">
                                  <p:stCondLst>
                                    <p:cond delay="0"/>
                                  </p:stCondLst>
                                  <p:childTnLst>
                                    <p:set>
                                      <p:cBhvr>
                                        <p:cTn id="64" dur="1" fill="hold">
                                          <p:stCondLst>
                                            <p:cond delay="0"/>
                                          </p:stCondLst>
                                        </p:cTn>
                                        <p:tgtEl>
                                          <p:spTgt spid="181256"/>
                                        </p:tgtEl>
                                        <p:attrNameLst>
                                          <p:attrName>style.visibility</p:attrName>
                                        </p:attrNameLst>
                                      </p:cBhvr>
                                      <p:to>
                                        <p:strVal val="visible"/>
                                      </p:to>
                                    </p:set>
                                    <p:animEffect transition="in" filter="blinds(horizontal)">
                                      <p:cBhvr>
                                        <p:cTn id="65" dur="500"/>
                                        <p:tgtEl>
                                          <p:spTgt spid="181256"/>
                                        </p:tgtEl>
                                      </p:cBhvr>
                                    </p:animEffect>
                                  </p:childTnLst>
                                </p:cTn>
                              </p:par>
                            </p:childTnLst>
                          </p:cTn>
                        </p:par>
                        <p:par>
                          <p:cTn id="66" fill="hold" nodeType="afterGroup">
                            <p:stCondLst>
                              <p:cond delay="2000"/>
                            </p:stCondLst>
                            <p:childTnLst>
                              <p:par>
                                <p:cTn id="67" presetID="3" presetClass="entr" presetSubtype="10" fill="hold" grpId="0" nodeType="afterEffect">
                                  <p:stCondLst>
                                    <p:cond delay="0"/>
                                  </p:stCondLst>
                                  <p:childTnLst>
                                    <p:set>
                                      <p:cBhvr>
                                        <p:cTn id="68" dur="1" fill="hold">
                                          <p:stCondLst>
                                            <p:cond delay="0"/>
                                          </p:stCondLst>
                                        </p:cTn>
                                        <p:tgtEl>
                                          <p:spTgt spid="181257"/>
                                        </p:tgtEl>
                                        <p:attrNameLst>
                                          <p:attrName>style.visibility</p:attrName>
                                        </p:attrNameLst>
                                      </p:cBhvr>
                                      <p:to>
                                        <p:strVal val="visible"/>
                                      </p:to>
                                    </p:set>
                                    <p:animEffect transition="in" filter="blinds(horizontal)">
                                      <p:cBhvr>
                                        <p:cTn id="69" dur="500"/>
                                        <p:tgtEl>
                                          <p:spTgt spid="181257"/>
                                        </p:tgtEl>
                                      </p:cBhvr>
                                    </p:animEffect>
                                  </p:childTnLst>
                                </p:cTn>
                              </p:par>
                            </p:childTnLst>
                          </p:cTn>
                        </p:par>
                        <p:par>
                          <p:cTn id="70" fill="hold" nodeType="afterGroup">
                            <p:stCondLst>
                              <p:cond delay="2500"/>
                            </p:stCondLst>
                            <p:childTnLst>
                              <p:par>
                                <p:cTn id="71" presetID="3" presetClass="entr" presetSubtype="10" fill="hold" grpId="0" nodeType="afterEffect">
                                  <p:stCondLst>
                                    <p:cond delay="0"/>
                                  </p:stCondLst>
                                  <p:childTnLst>
                                    <p:set>
                                      <p:cBhvr>
                                        <p:cTn id="72" dur="1" fill="hold">
                                          <p:stCondLst>
                                            <p:cond delay="0"/>
                                          </p:stCondLst>
                                        </p:cTn>
                                        <p:tgtEl>
                                          <p:spTgt spid="181258"/>
                                        </p:tgtEl>
                                        <p:attrNameLst>
                                          <p:attrName>style.visibility</p:attrName>
                                        </p:attrNameLst>
                                      </p:cBhvr>
                                      <p:to>
                                        <p:strVal val="visible"/>
                                      </p:to>
                                    </p:set>
                                    <p:animEffect transition="in" filter="blinds(horizontal)">
                                      <p:cBhvr>
                                        <p:cTn id="73" dur="500"/>
                                        <p:tgtEl>
                                          <p:spTgt spid="181258"/>
                                        </p:tgtEl>
                                      </p:cBhvr>
                                    </p:animEffect>
                                  </p:childTnLst>
                                </p:cTn>
                              </p:par>
                            </p:childTnLst>
                          </p:cTn>
                        </p:par>
                        <p:par>
                          <p:cTn id="74" fill="hold" nodeType="afterGroup">
                            <p:stCondLst>
                              <p:cond delay="3000"/>
                            </p:stCondLst>
                            <p:childTnLst>
                              <p:par>
                                <p:cTn id="75" presetID="3" presetClass="entr" presetSubtype="10" fill="hold" grpId="0" nodeType="afterEffect">
                                  <p:stCondLst>
                                    <p:cond delay="0"/>
                                  </p:stCondLst>
                                  <p:childTnLst>
                                    <p:set>
                                      <p:cBhvr>
                                        <p:cTn id="76" dur="1" fill="hold">
                                          <p:stCondLst>
                                            <p:cond delay="0"/>
                                          </p:stCondLst>
                                        </p:cTn>
                                        <p:tgtEl>
                                          <p:spTgt spid="181259"/>
                                        </p:tgtEl>
                                        <p:attrNameLst>
                                          <p:attrName>style.visibility</p:attrName>
                                        </p:attrNameLst>
                                      </p:cBhvr>
                                      <p:to>
                                        <p:strVal val="visible"/>
                                      </p:to>
                                    </p:set>
                                    <p:animEffect transition="in" filter="blinds(horizontal)">
                                      <p:cBhvr>
                                        <p:cTn id="77" dur="500"/>
                                        <p:tgtEl>
                                          <p:spTgt spid="181259"/>
                                        </p:tgtEl>
                                      </p:cBhvr>
                                    </p:animEffect>
                                  </p:childTnLst>
                                </p:cTn>
                              </p:par>
                            </p:childTnLst>
                          </p:cTn>
                        </p:par>
                        <p:par>
                          <p:cTn id="78" fill="hold" nodeType="afterGroup">
                            <p:stCondLst>
                              <p:cond delay="3500"/>
                            </p:stCondLst>
                            <p:childTnLst>
                              <p:par>
                                <p:cTn id="79" presetID="5" presetClass="entr" presetSubtype="10" fill="hold" grpId="0" nodeType="afterEffect">
                                  <p:stCondLst>
                                    <p:cond delay="0"/>
                                  </p:stCondLst>
                                  <p:childTnLst>
                                    <p:set>
                                      <p:cBhvr>
                                        <p:cTn id="80" dur="1" fill="hold">
                                          <p:stCondLst>
                                            <p:cond delay="0"/>
                                          </p:stCondLst>
                                        </p:cTn>
                                        <p:tgtEl>
                                          <p:spTgt spid="181266"/>
                                        </p:tgtEl>
                                        <p:attrNameLst>
                                          <p:attrName>style.visibility</p:attrName>
                                        </p:attrNameLst>
                                      </p:cBhvr>
                                      <p:to>
                                        <p:strVal val="visible"/>
                                      </p:to>
                                    </p:set>
                                    <p:animEffect transition="in" filter="checkerboard(across)">
                                      <p:cBhvr>
                                        <p:cTn id="81" dur="500"/>
                                        <p:tgtEl>
                                          <p:spTgt spid="181266"/>
                                        </p:tgtEl>
                                      </p:cBhvr>
                                    </p:animEffect>
                                  </p:childTnLst>
                                </p:cTn>
                              </p:par>
                            </p:childTnLst>
                          </p:cTn>
                        </p:par>
                        <p:par>
                          <p:cTn id="82" fill="hold" nodeType="afterGroup">
                            <p:stCondLst>
                              <p:cond delay="4000"/>
                            </p:stCondLst>
                            <p:childTnLst>
                              <p:par>
                                <p:cTn id="83" presetID="5" presetClass="entr" presetSubtype="10" fill="hold" grpId="0" nodeType="afterEffect">
                                  <p:stCondLst>
                                    <p:cond delay="0"/>
                                  </p:stCondLst>
                                  <p:childTnLst>
                                    <p:set>
                                      <p:cBhvr>
                                        <p:cTn id="84" dur="1" fill="hold">
                                          <p:stCondLst>
                                            <p:cond delay="0"/>
                                          </p:stCondLst>
                                        </p:cTn>
                                        <p:tgtEl>
                                          <p:spTgt spid="181267"/>
                                        </p:tgtEl>
                                        <p:attrNameLst>
                                          <p:attrName>style.visibility</p:attrName>
                                        </p:attrNameLst>
                                      </p:cBhvr>
                                      <p:to>
                                        <p:strVal val="visible"/>
                                      </p:to>
                                    </p:set>
                                    <p:animEffect transition="in" filter="checkerboard(across)">
                                      <p:cBhvr>
                                        <p:cTn id="85" dur="500"/>
                                        <p:tgtEl>
                                          <p:spTgt spid="181267"/>
                                        </p:tgtEl>
                                      </p:cBhvr>
                                    </p:animEffect>
                                  </p:childTnLst>
                                </p:cTn>
                              </p:par>
                            </p:childTnLst>
                          </p:cTn>
                        </p:par>
                        <p:par>
                          <p:cTn id="86" fill="hold" nodeType="afterGroup">
                            <p:stCondLst>
                              <p:cond delay="4500"/>
                            </p:stCondLst>
                            <p:childTnLst>
                              <p:par>
                                <p:cTn id="87" presetID="5" presetClass="entr" presetSubtype="10" fill="hold" grpId="0" nodeType="afterEffect">
                                  <p:stCondLst>
                                    <p:cond delay="0"/>
                                  </p:stCondLst>
                                  <p:childTnLst>
                                    <p:set>
                                      <p:cBhvr>
                                        <p:cTn id="88" dur="1" fill="hold">
                                          <p:stCondLst>
                                            <p:cond delay="0"/>
                                          </p:stCondLst>
                                        </p:cTn>
                                        <p:tgtEl>
                                          <p:spTgt spid="181268"/>
                                        </p:tgtEl>
                                        <p:attrNameLst>
                                          <p:attrName>style.visibility</p:attrName>
                                        </p:attrNameLst>
                                      </p:cBhvr>
                                      <p:to>
                                        <p:strVal val="visible"/>
                                      </p:to>
                                    </p:set>
                                    <p:animEffect transition="in" filter="checkerboard(across)">
                                      <p:cBhvr>
                                        <p:cTn id="89" dur="500"/>
                                        <p:tgtEl>
                                          <p:spTgt spid="181268"/>
                                        </p:tgtEl>
                                      </p:cBhvr>
                                    </p:animEffect>
                                  </p:childTnLst>
                                </p:cTn>
                              </p:par>
                            </p:childTnLst>
                          </p:cTn>
                        </p:par>
                        <p:par>
                          <p:cTn id="90" fill="hold" nodeType="afterGroup">
                            <p:stCondLst>
                              <p:cond delay="5000"/>
                            </p:stCondLst>
                            <p:childTnLst>
                              <p:par>
                                <p:cTn id="91" presetID="5" presetClass="entr" presetSubtype="10" fill="hold" grpId="0" nodeType="afterEffect">
                                  <p:stCondLst>
                                    <p:cond delay="0"/>
                                  </p:stCondLst>
                                  <p:childTnLst>
                                    <p:set>
                                      <p:cBhvr>
                                        <p:cTn id="92" dur="1" fill="hold">
                                          <p:stCondLst>
                                            <p:cond delay="0"/>
                                          </p:stCondLst>
                                        </p:cTn>
                                        <p:tgtEl>
                                          <p:spTgt spid="181269"/>
                                        </p:tgtEl>
                                        <p:attrNameLst>
                                          <p:attrName>style.visibility</p:attrName>
                                        </p:attrNameLst>
                                      </p:cBhvr>
                                      <p:to>
                                        <p:strVal val="visible"/>
                                      </p:to>
                                    </p:set>
                                    <p:animEffect transition="in" filter="checkerboard(across)">
                                      <p:cBhvr>
                                        <p:cTn id="93" dur="500"/>
                                        <p:tgtEl>
                                          <p:spTgt spid="181269"/>
                                        </p:tgtEl>
                                      </p:cBhvr>
                                    </p:animEffect>
                                  </p:childTnLst>
                                </p:cTn>
                              </p:par>
                            </p:childTnLst>
                          </p:cTn>
                        </p:par>
                        <p:par>
                          <p:cTn id="94" fill="hold" nodeType="afterGroup">
                            <p:stCondLst>
                              <p:cond delay="5500"/>
                            </p:stCondLst>
                            <p:childTnLst>
                              <p:par>
                                <p:cTn id="95" presetID="9" presetClass="entr" presetSubtype="0" fill="hold" grpId="0" nodeType="afterEffect">
                                  <p:stCondLst>
                                    <p:cond delay="0"/>
                                  </p:stCondLst>
                                  <p:childTnLst>
                                    <p:set>
                                      <p:cBhvr>
                                        <p:cTn id="96" dur="1" fill="hold">
                                          <p:stCondLst>
                                            <p:cond delay="0"/>
                                          </p:stCondLst>
                                        </p:cTn>
                                        <p:tgtEl>
                                          <p:spTgt spid="181253"/>
                                        </p:tgtEl>
                                        <p:attrNameLst>
                                          <p:attrName>style.visibility</p:attrName>
                                        </p:attrNameLst>
                                      </p:cBhvr>
                                      <p:to>
                                        <p:strVal val="visible"/>
                                      </p:to>
                                    </p:set>
                                    <p:animEffect transition="in" filter="dissolve">
                                      <p:cBhvr>
                                        <p:cTn id="97" dur="500"/>
                                        <p:tgtEl>
                                          <p:spTgt spid="181253"/>
                                        </p:tgtEl>
                                      </p:cBhvr>
                                    </p:animEffect>
                                  </p:childTnLst>
                                </p:cTn>
                              </p:par>
                            </p:childTnLst>
                          </p:cTn>
                        </p:par>
                        <p:par>
                          <p:cTn id="98" fill="hold" nodeType="afterGroup">
                            <p:stCondLst>
                              <p:cond delay="6000"/>
                            </p:stCondLst>
                            <p:childTnLst>
                              <p:par>
                                <p:cTn id="99" presetID="3" presetClass="entr" presetSubtype="5" fill="hold" grpId="0" nodeType="afterEffect">
                                  <p:stCondLst>
                                    <p:cond delay="0"/>
                                  </p:stCondLst>
                                  <p:childTnLst>
                                    <p:set>
                                      <p:cBhvr>
                                        <p:cTn id="100" dur="1" fill="hold">
                                          <p:stCondLst>
                                            <p:cond delay="0"/>
                                          </p:stCondLst>
                                        </p:cTn>
                                        <p:tgtEl>
                                          <p:spTgt spid="181260"/>
                                        </p:tgtEl>
                                        <p:attrNameLst>
                                          <p:attrName>style.visibility</p:attrName>
                                        </p:attrNameLst>
                                      </p:cBhvr>
                                      <p:to>
                                        <p:strVal val="visible"/>
                                      </p:to>
                                    </p:set>
                                    <p:animEffect transition="in" filter="blinds(vertical)">
                                      <p:cBhvr>
                                        <p:cTn id="101" dur="500"/>
                                        <p:tgtEl>
                                          <p:spTgt spid="181260"/>
                                        </p:tgtEl>
                                      </p:cBhvr>
                                    </p:animEffect>
                                  </p:childTnLst>
                                </p:cTn>
                              </p:par>
                            </p:childTnLst>
                          </p:cTn>
                        </p:par>
                        <p:par>
                          <p:cTn id="102" fill="hold" nodeType="afterGroup">
                            <p:stCondLst>
                              <p:cond delay="6500"/>
                            </p:stCondLst>
                            <p:childTnLst>
                              <p:par>
                                <p:cTn id="103" presetID="3" presetClass="entr" presetSubtype="5" fill="hold" grpId="0" nodeType="afterEffect">
                                  <p:stCondLst>
                                    <p:cond delay="0"/>
                                  </p:stCondLst>
                                  <p:childTnLst>
                                    <p:set>
                                      <p:cBhvr>
                                        <p:cTn id="104" dur="1" fill="hold">
                                          <p:stCondLst>
                                            <p:cond delay="0"/>
                                          </p:stCondLst>
                                        </p:cTn>
                                        <p:tgtEl>
                                          <p:spTgt spid="181261"/>
                                        </p:tgtEl>
                                        <p:attrNameLst>
                                          <p:attrName>style.visibility</p:attrName>
                                        </p:attrNameLst>
                                      </p:cBhvr>
                                      <p:to>
                                        <p:strVal val="visible"/>
                                      </p:to>
                                    </p:set>
                                    <p:animEffect transition="in" filter="blinds(vertical)">
                                      <p:cBhvr>
                                        <p:cTn id="105" dur="500"/>
                                        <p:tgtEl>
                                          <p:spTgt spid="181261"/>
                                        </p:tgtEl>
                                      </p:cBhvr>
                                    </p:animEffect>
                                  </p:childTnLst>
                                </p:cTn>
                              </p:par>
                            </p:childTnLst>
                          </p:cTn>
                        </p:par>
                        <p:par>
                          <p:cTn id="106" fill="hold" nodeType="afterGroup">
                            <p:stCondLst>
                              <p:cond delay="7000"/>
                            </p:stCondLst>
                            <p:childTnLst>
                              <p:par>
                                <p:cTn id="107" presetID="3" presetClass="entr" presetSubtype="5" fill="hold" grpId="0" nodeType="afterEffect">
                                  <p:stCondLst>
                                    <p:cond delay="0"/>
                                  </p:stCondLst>
                                  <p:childTnLst>
                                    <p:set>
                                      <p:cBhvr>
                                        <p:cTn id="108" dur="1" fill="hold">
                                          <p:stCondLst>
                                            <p:cond delay="0"/>
                                          </p:stCondLst>
                                        </p:cTn>
                                        <p:tgtEl>
                                          <p:spTgt spid="181262"/>
                                        </p:tgtEl>
                                        <p:attrNameLst>
                                          <p:attrName>style.visibility</p:attrName>
                                        </p:attrNameLst>
                                      </p:cBhvr>
                                      <p:to>
                                        <p:strVal val="visible"/>
                                      </p:to>
                                    </p:set>
                                    <p:animEffect transition="in" filter="blinds(vertical)">
                                      <p:cBhvr>
                                        <p:cTn id="109" dur="500"/>
                                        <p:tgtEl>
                                          <p:spTgt spid="181262"/>
                                        </p:tgtEl>
                                      </p:cBhvr>
                                    </p:animEffect>
                                  </p:childTnLst>
                                </p:cTn>
                              </p:par>
                            </p:childTnLst>
                          </p:cTn>
                        </p:par>
                        <p:par>
                          <p:cTn id="110" fill="hold" nodeType="afterGroup">
                            <p:stCondLst>
                              <p:cond delay="7500"/>
                            </p:stCondLst>
                            <p:childTnLst>
                              <p:par>
                                <p:cTn id="111" presetID="3" presetClass="entr" presetSubtype="5" fill="hold" grpId="0" nodeType="afterEffect">
                                  <p:stCondLst>
                                    <p:cond delay="0"/>
                                  </p:stCondLst>
                                  <p:childTnLst>
                                    <p:set>
                                      <p:cBhvr>
                                        <p:cTn id="112" dur="1" fill="hold">
                                          <p:stCondLst>
                                            <p:cond delay="0"/>
                                          </p:stCondLst>
                                        </p:cTn>
                                        <p:tgtEl>
                                          <p:spTgt spid="181263"/>
                                        </p:tgtEl>
                                        <p:attrNameLst>
                                          <p:attrName>style.visibility</p:attrName>
                                        </p:attrNameLst>
                                      </p:cBhvr>
                                      <p:to>
                                        <p:strVal val="visible"/>
                                      </p:to>
                                    </p:set>
                                    <p:animEffect transition="in" filter="blinds(vertical)">
                                      <p:cBhvr>
                                        <p:cTn id="113" dur="500"/>
                                        <p:tgtEl>
                                          <p:spTgt spid="181263"/>
                                        </p:tgtEl>
                                      </p:cBhvr>
                                    </p:animEffect>
                                  </p:childTnLst>
                                </p:cTn>
                              </p:par>
                            </p:childTnLst>
                          </p:cTn>
                        </p:par>
                        <p:par>
                          <p:cTn id="114" fill="hold" nodeType="afterGroup">
                            <p:stCondLst>
                              <p:cond delay="8000"/>
                            </p:stCondLst>
                            <p:childTnLst>
                              <p:par>
                                <p:cTn id="115" presetID="3" presetClass="entr" presetSubtype="5" fill="hold" grpId="0" nodeType="afterEffect">
                                  <p:stCondLst>
                                    <p:cond delay="0"/>
                                  </p:stCondLst>
                                  <p:childTnLst>
                                    <p:set>
                                      <p:cBhvr>
                                        <p:cTn id="116" dur="1" fill="hold">
                                          <p:stCondLst>
                                            <p:cond delay="0"/>
                                          </p:stCondLst>
                                        </p:cTn>
                                        <p:tgtEl>
                                          <p:spTgt spid="181264"/>
                                        </p:tgtEl>
                                        <p:attrNameLst>
                                          <p:attrName>style.visibility</p:attrName>
                                        </p:attrNameLst>
                                      </p:cBhvr>
                                      <p:to>
                                        <p:strVal val="visible"/>
                                      </p:to>
                                    </p:set>
                                    <p:animEffect transition="in" filter="blinds(vertical)">
                                      <p:cBhvr>
                                        <p:cTn id="117" dur="500"/>
                                        <p:tgtEl>
                                          <p:spTgt spid="181264"/>
                                        </p:tgtEl>
                                      </p:cBhvr>
                                    </p:animEffect>
                                  </p:childTnLst>
                                </p:cTn>
                              </p:par>
                            </p:childTnLst>
                          </p:cTn>
                        </p:par>
                        <p:par>
                          <p:cTn id="118" fill="hold" nodeType="afterGroup">
                            <p:stCondLst>
                              <p:cond delay="8500"/>
                            </p:stCondLst>
                            <p:childTnLst>
                              <p:par>
                                <p:cTn id="119" presetID="3" presetClass="entr" presetSubtype="5" fill="hold" grpId="0" nodeType="afterEffect">
                                  <p:stCondLst>
                                    <p:cond delay="0"/>
                                  </p:stCondLst>
                                  <p:childTnLst>
                                    <p:set>
                                      <p:cBhvr>
                                        <p:cTn id="120" dur="1" fill="hold">
                                          <p:stCondLst>
                                            <p:cond delay="0"/>
                                          </p:stCondLst>
                                        </p:cTn>
                                        <p:tgtEl>
                                          <p:spTgt spid="181265"/>
                                        </p:tgtEl>
                                        <p:attrNameLst>
                                          <p:attrName>style.visibility</p:attrName>
                                        </p:attrNameLst>
                                      </p:cBhvr>
                                      <p:to>
                                        <p:strVal val="visible"/>
                                      </p:to>
                                    </p:set>
                                    <p:animEffect transition="in" filter="blinds(vertical)">
                                      <p:cBhvr>
                                        <p:cTn id="121" dur="500"/>
                                        <p:tgtEl>
                                          <p:spTgt spid="181265"/>
                                        </p:tgtEl>
                                      </p:cBhvr>
                                    </p:animEffect>
                                  </p:childTnLst>
                                </p:cTn>
                              </p:par>
                            </p:childTnLst>
                          </p:cTn>
                        </p:par>
                        <p:par>
                          <p:cTn id="122" fill="hold" nodeType="afterGroup">
                            <p:stCondLst>
                              <p:cond delay="9000"/>
                            </p:stCondLst>
                            <p:childTnLst>
                              <p:par>
                                <p:cTn id="123" presetID="5" presetClass="entr" presetSubtype="5" fill="hold" grpId="0" nodeType="afterEffect">
                                  <p:stCondLst>
                                    <p:cond delay="0"/>
                                  </p:stCondLst>
                                  <p:childTnLst>
                                    <p:set>
                                      <p:cBhvr>
                                        <p:cTn id="124" dur="1" fill="hold">
                                          <p:stCondLst>
                                            <p:cond delay="0"/>
                                          </p:stCondLst>
                                        </p:cTn>
                                        <p:tgtEl>
                                          <p:spTgt spid="181270"/>
                                        </p:tgtEl>
                                        <p:attrNameLst>
                                          <p:attrName>style.visibility</p:attrName>
                                        </p:attrNameLst>
                                      </p:cBhvr>
                                      <p:to>
                                        <p:strVal val="visible"/>
                                      </p:to>
                                    </p:set>
                                    <p:animEffect transition="in" filter="checkerboard(down)">
                                      <p:cBhvr>
                                        <p:cTn id="125" dur="500"/>
                                        <p:tgtEl>
                                          <p:spTgt spid="181270"/>
                                        </p:tgtEl>
                                      </p:cBhvr>
                                    </p:animEffect>
                                  </p:childTnLst>
                                </p:cTn>
                              </p:par>
                            </p:childTnLst>
                          </p:cTn>
                        </p:par>
                        <p:par>
                          <p:cTn id="126" fill="hold" nodeType="afterGroup">
                            <p:stCondLst>
                              <p:cond delay="9500"/>
                            </p:stCondLst>
                            <p:childTnLst>
                              <p:par>
                                <p:cTn id="127" presetID="5" presetClass="entr" presetSubtype="5" fill="hold" grpId="0" nodeType="afterEffect">
                                  <p:stCondLst>
                                    <p:cond delay="0"/>
                                  </p:stCondLst>
                                  <p:childTnLst>
                                    <p:set>
                                      <p:cBhvr>
                                        <p:cTn id="128" dur="1" fill="hold">
                                          <p:stCondLst>
                                            <p:cond delay="0"/>
                                          </p:stCondLst>
                                        </p:cTn>
                                        <p:tgtEl>
                                          <p:spTgt spid="181271"/>
                                        </p:tgtEl>
                                        <p:attrNameLst>
                                          <p:attrName>style.visibility</p:attrName>
                                        </p:attrNameLst>
                                      </p:cBhvr>
                                      <p:to>
                                        <p:strVal val="visible"/>
                                      </p:to>
                                    </p:set>
                                    <p:animEffect transition="in" filter="checkerboard(down)">
                                      <p:cBhvr>
                                        <p:cTn id="129" dur="500"/>
                                        <p:tgtEl>
                                          <p:spTgt spid="181271"/>
                                        </p:tgtEl>
                                      </p:cBhvr>
                                    </p:animEffect>
                                  </p:childTnLst>
                                </p:cTn>
                              </p:par>
                            </p:childTnLst>
                          </p:cTn>
                        </p:par>
                        <p:par>
                          <p:cTn id="130" fill="hold" nodeType="afterGroup">
                            <p:stCondLst>
                              <p:cond delay="10000"/>
                            </p:stCondLst>
                            <p:childTnLst>
                              <p:par>
                                <p:cTn id="131" presetID="5" presetClass="entr" presetSubtype="5" fill="hold" grpId="0" nodeType="afterEffect">
                                  <p:stCondLst>
                                    <p:cond delay="0"/>
                                  </p:stCondLst>
                                  <p:childTnLst>
                                    <p:set>
                                      <p:cBhvr>
                                        <p:cTn id="132" dur="1" fill="hold">
                                          <p:stCondLst>
                                            <p:cond delay="0"/>
                                          </p:stCondLst>
                                        </p:cTn>
                                        <p:tgtEl>
                                          <p:spTgt spid="181272"/>
                                        </p:tgtEl>
                                        <p:attrNameLst>
                                          <p:attrName>style.visibility</p:attrName>
                                        </p:attrNameLst>
                                      </p:cBhvr>
                                      <p:to>
                                        <p:strVal val="visible"/>
                                      </p:to>
                                    </p:set>
                                    <p:animEffect transition="in" filter="checkerboard(down)">
                                      <p:cBhvr>
                                        <p:cTn id="133" dur="500"/>
                                        <p:tgtEl>
                                          <p:spTgt spid="181272"/>
                                        </p:tgtEl>
                                      </p:cBhvr>
                                    </p:animEffect>
                                  </p:childTnLst>
                                </p:cTn>
                              </p:par>
                            </p:childTnLst>
                          </p:cTn>
                        </p:par>
                        <p:par>
                          <p:cTn id="134" fill="hold" nodeType="afterGroup">
                            <p:stCondLst>
                              <p:cond delay="10500"/>
                            </p:stCondLst>
                            <p:childTnLst>
                              <p:par>
                                <p:cTn id="135" presetID="5" presetClass="entr" presetSubtype="5" fill="hold" grpId="0" nodeType="afterEffect">
                                  <p:stCondLst>
                                    <p:cond delay="0"/>
                                  </p:stCondLst>
                                  <p:childTnLst>
                                    <p:set>
                                      <p:cBhvr>
                                        <p:cTn id="136" dur="1" fill="hold">
                                          <p:stCondLst>
                                            <p:cond delay="0"/>
                                          </p:stCondLst>
                                        </p:cTn>
                                        <p:tgtEl>
                                          <p:spTgt spid="181273"/>
                                        </p:tgtEl>
                                        <p:attrNameLst>
                                          <p:attrName>style.visibility</p:attrName>
                                        </p:attrNameLst>
                                      </p:cBhvr>
                                      <p:to>
                                        <p:strVal val="visible"/>
                                      </p:to>
                                    </p:set>
                                    <p:animEffect transition="in" filter="checkerboard(down)">
                                      <p:cBhvr>
                                        <p:cTn id="137" dur="500"/>
                                        <p:tgtEl>
                                          <p:spTgt spid="181273"/>
                                        </p:tgtEl>
                                      </p:cBhvr>
                                    </p:animEffect>
                                  </p:childTnLst>
                                </p:cTn>
                              </p:par>
                            </p:childTnLst>
                          </p:cTn>
                        </p:par>
                        <p:par>
                          <p:cTn id="138" fill="hold" nodeType="afterGroup">
                            <p:stCondLst>
                              <p:cond delay="11000"/>
                            </p:stCondLst>
                            <p:childTnLst>
                              <p:par>
                                <p:cTn id="139" presetID="2" presetClass="entr" presetSubtype="4" fill="hold" grpId="0" nodeType="afterEffect">
                                  <p:stCondLst>
                                    <p:cond delay="0"/>
                                  </p:stCondLst>
                                  <p:childTnLst>
                                    <p:set>
                                      <p:cBhvr>
                                        <p:cTn id="140" dur="1" fill="hold">
                                          <p:stCondLst>
                                            <p:cond delay="0"/>
                                          </p:stCondLst>
                                        </p:cTn>
                                        <p:tgtEl>
                                          <p:spTgt spid="181274"/>
                                        </p:tgtEl>
                                        <p:attrNameLst>
                                          <p:attrName>style.visibility</p:attrName>
                                        </p:attrNameLst>
                                      </p:cBhvr>
                                      <p:to>
                                        <p:strVal val="visible"/>
                                      </p:to>
                                    </p:set>
                                    <p:anim calcmode="lin" valueType="num">
                                      <p:cBhvr additive="base">
                                        <p:cTn id="141" dur="500" fill="hold"/>
                                        <p:tgtEl>
                                          <p:spTgt spid="181274"/>
                                        </p:tgtEl>
                                        <p:attrNameLst>
                                          <p:attrName>ppt_x</p:attrName>
                                        </p:attrNameLst>
                                      </p:cBhvr>
                                      <p:tavLst>
                                        <p:tav tm="0">
                                          <p:val>
                                            <p:strVal val="#ppt_x"/>
                                          </p:val>
                                        </p:tav>
                                        <p:tav tm="100000">
                                          <p:val>
                                            <p:strVal val="#ppt_x"/>
                                          </p:val>
                                        </p:tav>
                                      </p:tavLst>
                                    </p:anim>
                                    <p:anim calcmode="lin" valueType="num">
                                      <p:cBhvr additive="base">
                                        <p:cTn id="142" dur="500" fill="hold"/>
                                        <p:tgtEl>
                                          <p:spTgt spid="181274"/>
                                        </p:tgtEl>
                                        <p:attrNameLst>
                                          <p:attrName>ppt_y</p:attrName>
                                        </p:attrNameLst>
                                      </p:cBhvr>
                                      <p:tavLst>
                                        <p:tav tm="0">
                                          <p:val>
                                            <p:strVal val="1+#ppt_h/2"/>
                                          </p:val>
                                        </p:tav>
                                        <p:tav tm="100000">
                                          <p:val>
                                            <p:strVal val="#ppt_y"/>
                                          </p:val>
                                        </p:tav>
                                      </p:tavLst>
                                    </p:anim>
                                  </p:childTnLst>
                                </p:cTn>
                              </p:par>
                            </p:childTnLst>
                          </p:cTn>
                        </p:par>
                        <p:par>
                          <p:cTn id="143" fill="hold" nodeType="afterGroup">
                            <p:stCondLst>
                              <p:cond delay="11500"/>
                            </p:stCondLst>
                            <p:childTnLst>
                              <p:par>
                                <p:cTn id="144" presetID="2" presetClass="entr" presetSubtype="4" fill="hold" grpId="0" nodeType="afterEffect">
                                  <p:stCondLst>
                                    <p:cond delay="0"/>
                                  </p:stCondLst>
                                  <p:childTnLst>
                                    <p:set>
                                      <p:cBhvr>
                                        <p:cTn id="145" dur="1" fill="hold">
                                          <p:stCondLst>
                                            <p:cond delay="0"/>
                                          </p:stCondLst>
                                        </p:cTn>
                                        <p:tgtEl>
                                          <p:spTgt spid="181275"/>
                                        </p:tgtEl>
                                        <p:attrNameLst>
                                          <p:attrName>style.visibility</p:attrName>
                                        </p:attrNameLst>
                                      </p:cBhvr>
                                      <p:to>
                                        <p:strVal val="visible"/>
                                      </p:to>
                                    </p:set>
                                    <p:anim calcmode="lin" valueType="num">
                                      <p:cBhvr additive="base">
                                        <p:cTn id="146" dur="500" fill="hold"/>
                                        <p:tgtEl>
                                          <p:spTgt spid="181275"/>
                                        </p:tgtEl>
                                        <p:attrNameLst>
                                          <p:attrName>ppt_x</p:attrName>
                                        </p:attrNameLst>
                                      </p:cBhvr>
                                      <p:tavLst>
                                        <p:tav tm="0">
                                          <p:val>
                                            <p:strVal val="#ppt_x"/>
                                          </p:val>
                                        </p:tav>
                                        <p:tav tm="100000">
                                          <p:val>
                                            <p:strVal val="#ppt_x"/>
                                          </p:val>
                                        </p:tav>
                                      </p:tavLst>
                                    </p:anim>
                                    <p:anim calcmode="lin" valueType="num">
                                      <p:cBhvr additive="base">
                                        <p:cTn id="147" dur="500" fill="hold"/>
                                        <p:tgtEl>
                                          <p:spTgt spid="181275"/>
                                        </p:tgtEl>
                                        <p:attrNameLst>
                                          <p:attrName>ppt_y</p:attrName>
                                        </p:attrNameLst>
                                      </p:cBhvr>
                                      <p:tavLst>
                                        <p:tav tm="0">
                                          <p:val>
                                            <p:strVal val="1+#ppt_h/2"/>
                                          </p:val>
                                        </p:tav>
                                        <p:tav tm="100000">
                                          <p:val>
                                            <p:strVal val="#ppt_y"/>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181289"/>
                                        </p:tgtEl>
                                        <p:attrNameLst>
                                          <p:attrName>style.visibility</p:attrName>
                                        </p:attrNameLst>
                                      </p:cBhvr>
                                      <p:to>
                                        <p:strVal val="visible"/>
                                      </p:to>
                                    </p:set>
                                    <p:anim calcmode="lin" valueType="num">
                                      <p:cBhvr additive="base">
                                        <p:cTn id="152" dur="500" fill="hold"/>
                                        <p:tgtEl>
                                          <p:spTgt spid="181289"/>
                                        </p:tgtEl>
                                        <p:attrNameLst>
                                          <p:attrName>ppt_x</p:attrName>
                                        </p:attrNameLst>
                                      </p:cBhvr>
                                      <p:tavLst>
                                        <p:tav tm="0">
                                          <p:val>
                                            <p:strVal val="#ppt_x"/>
                                          </p:val>
                                        </p:tav>
                                        <p:tav tm="100000">
                                          <p:val>
                                            <p:strVal val="#ppt_x"/>
                                          </p:val>
                                        </p:tav>
                                      </p:tavLst>
                                    </p:anim>
                                    <p:anim calcmode="lin" valueType="num">
                                      <p:cBhvr additive="base">
                                        <p:cTn id="153" dur="500" fill="hold"/>
                                        <p:tgtEl>
                                          <p:spTgt spid="181289"/>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181290"/>
                                        </p:tgtEl>
                                        <p:attrNameLst>
                                          <p:attrName>style.visibility</p:attrName>
                                        </p:attrNameLst>
                                      </p:cBhvr>
                                      <p:to>
                                        <p:strVal val="visible"/>
                                      </p:to>
                                    </p:set>
                                    <p:anim calcmode="lin" valueType="num">
                                      <p:cBhvr additive="base">
                                        <p:cTn id="156" dur="500" fill="hold"/>
                                        <p:tgtEl>
                                          <p:spTgt spid="181290"/>
                                        </p:tgtEl>
                                        <p:attrNameLst>
                                          <p:attrName>ppt_x</p:attrName>
                                        </p:attrNameLst>
                                      </p:cBhvr>
                                      <p:tavLst>
                                        <p:tav tm="0">
                                          <p:val>
                                            <p:strVal val="#ppt_x"/>
                                          </p:val>
                                        </p:tav>
                                        <p:tav tm="100000">
                                          <p:val>
                                            <p:strVal val="#ppt_x"/>
                                          </p:val>
                                        </p:tav>
                                      </p:tavLst>
                                    </p:anim>
                                    <p:anim calcmode="lin" valueType="num">
                                      <p:cBhvr additive="base">
                                        <p:cTn id="157" dur="500" fill="hold"/>
                                        <p:tgtEl>
                                          <p:spTgt spid="181290"/>
                                        </p:tgtEl>
                                        <p:attrNameLst>
                                          <p:attrName>ppt_y</p:attrName>
                                        </p:attrNameLst>
                                      </p:cBhvr>
                                      <p:tavLst>
                                        <p:tav tm="0">
                                          <p:val>
                                            <p:strVal val="1+#ppt_h/2"/>
                                          </p:val>
                                        </p:tav>
                                        <p:tav tm="100000">
                                          <p:val>
                                            <p:strVal val="#ppt_y"/>
                                          </p:val>
                                        </p:tav>
                                      </p:tavLst>
                                    </p:anim>
                                  </p:childTnLst>
                                </p:cTn>
                              </p:par>
                            </p:childTnLst>
                          </p:cTn>
                        </p:par>
                        <p:par>
                          <p:cTn id="158" fill="hold" nodeType="afterGroup">
                            <p:stCondLst>
                              <p:cond delay="500"/>
                            </p:stCondLst>
                            <p:childTnLst>
                              <p:par>
                                <p:cTn id="159" presetID="9" presetClass="entr" presetSubtype="0" fill="hold" grpId="0" nodeType="afterEffect">
                                  <p:stCondLst>
                                    <p:cond delay="0"/>
                                  </p:stCondLst>
                                  <p:childTnLst>
                                    <p:set>
                                      <p:cBhvr>
                                        <p:cTn id="160" dur="1" fill="hold">
                                          <p:stCondLst>
                                            <p:cond delay="0"/>
                                          </p:stCondLst>
                                        </p:cTn>
                                        <p:tgtEl>
                                          <p:spTgt spid="181291"/>
                                        </p:tgtEl>
                                        <p:attrNameLst>
                                          <p:attrName>style.visibility</p:attrName>
                                        </p:attrNameLst>
                                      </p:cBhvr>
                                      <p:to>
                                        <p:strVal val="visible"/>
                                      </p:to>
                                    </p:set>
                                    <p:animEffect transition="in" filter="dissolve">
                                      <p:cBhvr>
                                        <p:cTn id="161" dur="500"/>
                                        <p:tgtEl>
                                          <p:spTgt spid="181291"/>
                                        </p:tgtEl>
                                      </p:cBhvr>
                                    </p:animEffect>
                                  </p:childTnLst>
                                </p:cTn>
                              </p:par>
                            </p:childTnLst>
                          </p:cTn>
                        </p:par>
                        <p:par>
                          <p:cTn id="162" fill="hold" nodeType="afterGroup">
                            <p:stCondLst>
                              <p:cond delay="1000"/>
                            </p:stCondLst>
                            <p:childTnLst>
                              <p:par>
                                <p:cTn id="163" presetID="3" presetClass="entr" presetSubtype="10" fill="hold" grpId="0" nodeType="afterEffect">
                                  <p:stCondLst>
                                    <p:cond delay="0"/>
                                  </p:stCondLst>
                                  <p:childTnLst>
                                    <p:set>
                                      <p:cBhvr>
                                        <p:cTn id="164" dur="1" fill="hold">
                                          <p:stCondLst>
                                            <p:cond delay="0"/>
                                          </p:stCondLst>
                                        </p:cTn>
                                        <p:tgtEl>
                                          <p:spTgt spid="181292"/>
                                        </p:tgtEl>
                                        <p:attrNameLst>
                                          <p:attrName>style.visibility</p:attrName>
                                        </p:attrNameLst>
                                      </p:cBhvr>
                                      <p:to>
                                        <p:strVal val="visible"/>
                                      </p:to>
                                    </p:set>
                                    <p:animEffect transition="in" filter="blinds(horizontal)">
                                      <p:cBhvr>
                                        <p:cTn id="165" dur="500"/>
                                        <p:tgtEl>
                                          <p:spTgt spid="181292"/>
                                        </p:tgtEl>
                                      </p:cBhvr>
                                    </p:animEffect>
                                  </p:childTnLst>
                                </p:cTn>
                              </p:par>
                            </p:childTnLst>
                          </p:cTn>
                        </p:par>
                        <p:par>
                          <p:cTn id="166" fill="hold" nodeType="afterGroup">
                            <p:stCondLst>
                              <p:cond delay="1500"/>
                            </p:stCondLst>
                            <p:childTnLst>
                              <p:par>
                                <p:cTn id="167" presetID="3" presetClass="entr" presetSubtype="10" fill="hold" grpId="0" nodeType="afterEffect">
                                  <p:stCondLst>
                                    <p:cond delay="0"/>
                                  </p:stCondLst>
                                  <p:childTnLst>
                                    <p:set>
                                      <p:cBhvr>
                                        <p:cTn id="168" dur="1" fill="hold">
                                          <p:stCondLst>
                                            <p:cond delay="0"/>
                                          </p:stCondLst>
                                        </p:cTn>
                                        <p:tgtEl>
                                          <p:spTgt spid="181293"/>
                                        </p:tgtEl>
                                        <p:attrNameLst>
                                          <p:attrName>style.visibility</p:attrName>
                                        </p:attrNameLst>
                                      </p:cBhvr>
                                      <p:to>
                                        <p:strVal val="visible"/>
                                      </p:to>
                                    </p:set>
                                    <p:animEffect transition="in" filter="blinds(horizontal)">
                                      <p:cBhvr>
                                        <p:cTn id="169" dur="500"/>
                                        <p:tgtEl>
                                          <p:spTgt spid="181293"/>
                                        </p:tgtEl>
                                      </p:cBhvr>
                                    </p:animEffect>
                                  </p:childTnLst>
                                </p:cTn>
                              </p:par>
                            </p:childTnLst>
                          </p:cTn>
                        </p:par>
                        <p:par>
                          <p:cTn id="170" fill="hold" nodeType="afterGroup">
                            <p:stCondLst>
                              <p:cond delay="2000"/>
                            </p:stCondLst>
                            <p:childTnLst>
                              <p:par>
                                <p:cTn id="171" presetID="3" presetClass="entr" presetSubtype="10" fill="hold" grpId="0" nodeType="afterEffect">
                                  <p:stCondLst>
                                    <p:cond delay="0"/>
                                  </p:stCondLst>
                                  <p:childTnLst>
                                    <p:set>
                                      <p:cBhvr>
                                        <p:cTn id="172" dur="1" fill="hold">
                                          <p:stCondLst>
                                            <p:cond delay="0"/>
                                          </p:stCondLst>
                                        </p:cTn>
                                        <p:tgtEl>
                                          <p:spTgt spid="181294"/>
                                        </p:tgtEl>
                                        <p:attrNameLst>
                                          <p:attrName>style.visibility</p:attrName>
                                        </p:attrNameLst>
                                      </p:cBhvr>
                                      <p:to>
                                        <p:strVal val="visible"/>
                                      </p:to>
                                    </p:set>
                                    <p:animEffect transition="in" filter="blinds(horizontal)">
                                      <p:cBhvr>
                                        <p:cTn id="173" dur="500"/>
                                        <p:tgtEl>
                                          <p:spTgt spid="181294"/>
                                        </p:tgtEl>
                                      </p:cBhvr>
                                    </p:animEffect>
                                  </p:childTnLst>
                                </p:cTn>
                              </p:par>
                            </p:childTnLst>
                          </p:cTn>
                        </p:par>
                        <p:par>
                          <p:cTn id="174" fill="hold" nodeType="afterGroup">
                            <p:stCondLst>
                              <p:cond delay="2500"/>
                            </p:stCondLst>
                            <p:childTnLst>
                              <p:par>
                                <p:cTn id="175" presetID="3" presetClass="entr" presetSubtype="10" fill="hold" grpId="0" nodeType="afterEffect">
                                  <p:stCondLst>
                                    <p:cond delay="0"/>
                                  </p:stCondLst>
                                  <p:childTnLst>
                                    <p:set>
                                      <p:cBhvr>
                                        <p:cTn id="176" dur="1" fill="hold">
                                          <p:stCondLst>
                                            <p:cond delay="0"/>
                                          </p:stCondLst>
                                        </p:cTn>
                                        <p:tgtEl>
                                          <p:spTgt spid="181296"/>
                                        </p:tgtEl>
                                        <p:attrNameLst>
                                          <p:attrName>style.visibility</p:attrName>
                                        </p:attrNameLst>
                                      </p:cBhvr>
                                      <p:to>
                                        <p:strVal val="visible"/>
                                      </p:to>
                                    </p:set>
                                    <p:animEffect transition="in" filter="blinds(horizontal)">
                                      <p:cBhvr>
                                        <p:cTn id="177" dur="500"/>
                                        <p:tgtEl>
                                          <p:spTgt spid="181296"/>
                                        </p:tgtEl>
                                      </p:cBhvr>
                                    </p:animEffect>
                                  </p:childTnLst>
                                </p:cTn>
                              </p:par>
                            </p:childTnLst>
                          </p:cTn>
                        </p:par>
                        <p:par>
                          <p:cTn id="178" fill="hold" nodeType="afterGroup">
                            <p:stCondLst>
                              <p:cond delay="3000"/>
                            </p:stCondLst>
                            <p:childTnLst>
                              <p:par>
                                <p:cTn id="179" presetID="5" presetClass="entr" presetSubtype="10" fill="hold" grpId="0" nodeType="afterEffect">
                                  <p:stCondLst>
                                    <p:cond delay="0"/>
                                  </p:stCondLst>
                                  <p:childTnLst>
                                    <p:set>
                                      <p:cBhvr>
                                        <p:cTn id="180" dur="1" fill="hold">
                                          <p:stCondLst>
                                            <p:cond delay="0"/>
                                          </p:stCondLst>
                                        </p:cTn>
                                        <p:tgtEl>
                                          <p:spTgt spid="181298"/>
                                        </p:tgtEl>
                                        <p:attrNameLst>
                                          <p:attrName>style.visibility</p:attrName>
                                        </p:attrNameLst>
                                      </p:cBhvr>
                                      <p:to>
                                        <p:strVal val="visible"/>
                                      </p:to>
                                    </p:set>
                                    <p:animEffect transition="in" filter="checkerboard(across)">
                                      <p:cBhvr>
                                        <p:cTn id="181" dur="500"/>
                                        <p:tgtEl>
                                          <p:spTgt spid="181298"/>
                                        </p:tgtEl>
                                      </p:cBhvr>
                                    </p:animEffect>
                                  </p:childTnLst>
                                </p:cTn>
                              </p:par>
                            </p:childTnLst>
                          </p:cTn>
                        </p:par>
                        <p:par>
                          <p:cTn id="182" fill="hold" nodeType="afterGroup">
                            <p:stCondLst>
                              <p:cond delay="3500"/>
                            </p:stCondLst>
                            <p:childTnLst>
                              <p:par>
                                <p:cTn id="183" presetID="5" presetClass="entr" presetSubtype="10" fill="hold" grpId="0" nodeType="afterEffect">
                                  <p:stCondLst>
                                    <p:cond delay="0"/>
                                  </p:stCondLst>
                                  <p:childTnLst>
                                    <p:set>
                                      <p:cBhvr>
                                        <p:cTn id="184" dur="1" fill="hold">
                                          <p:stCondLst>
                                            <p:cond delay="0"/>
                                          </p:stCondLst>
                                        </p:cTn>
                                        <p:tgtEl>
                                          <p:spTgt spid="181300"/>
                                        </p:tgtEl>
                                        <p:attrNameLst>
                                          <p:attrName>style.visibility</p:attrName>
                                        </p:attrNameLst>
                                      </p:cBhvr>
                                      <p:to>
                                        <p:strVal val="visible"/>
                                      </p:to>
                                    </p:set>
                                    <p:animEffect transition="in" filter="checkerboard(across)">
                                      <p:cBhvr>
                                        <p:cTn id="185" dur="500"/>
                                        <p:tgtEl>
                                          <p:spTgt spid="181300"/>
                                        </p:tgtEl>
                                      </p:cBhvr>
                                    </p:animEffect>
                                  </p:childTnLst>
                                </p:cTn>
                              </p:par>
                            </p:childTnLst>
                          </p:cTn>
                        </p:par>
                        <p:par>
                          <p:cTn id="186" fill="hold" nodeType="afterGroup">
                            <p:stCondLst>
                              <p:cond delay="4000"/>
                            </p:stCondLst>
                            <p:childTnLst>
                              <p:par>
                                <p:cTn id="187" presetID="9" presetClass="entr" presetSubtype="0" fill="hold" grpId="0" nodeType="afterEffect">
                                  <p:stCondLst>
                                    <p:cond delay="0"/>
                                  </p:stCondLst>
                                  <p:childTnLst>
                                    <p:set>
                                      <p:cBhvr>
                                        <p:cTn id="188" dur="1" fill="hold">
                                          <p:stCondLst>
                                            <p:cond delay="0"/>
                                          </p:stCondLst>
                                        </p:cTn>
                                        <p:tgtEl>
                                          <p:spTgt spid="181303"/>
                                        </p:tgtEl>
                                        <p:attrNameLst>
                                          <p:attrName>style.visibility</p:attrName>
                                        </p:attrNameLst>
                                      </p:cBhvr>
                                      <p:to>
                                        <p:strVal val="visible"/>
                                      </p:to>
                                    </p:set>
                                    <p:animEffect transition="in" filter="dissolve">
                                      <p:cBhvr>
                                        <p:cTn id="189" dur="500"/>
                                        <p:tgtEl>
                                          <p:spTgt spid="181303"/>
                                        </p:tgtEl>
                                      </p:cBhvr>
                                    </p:animEffect>
                                  </p:childTnLst>
                                </p:cTn>
                              </p:par>
                            </p:childTnLst>
                          </p:cTn>
                        </p:par>
                        <p:par>
                          <p:cTn id="190" fill="hold" nodeType="afterGroup">
                            <p:stCondLst>
                              <p:cond delay="4500"/>
                            </p:stCondLst>
                            <p:childTnLst>
                              <p:par>
                                <p:cTn id="191" presetID="3" presetClass="entr" presetSubtype="10" fill="hold" grpId="0" nodeType="afterEffect">
                                  <p:stCondLst>
                                    <p:cond delay="0"/>
                                  </p:stCondLst>
                                  <p:childTnLst>
                                    <p:set>
                                      <p:cBhvr>
                                        <p:cTn id="192" dur="1" fill="hold">
                                          <p:stCondLst>
                                            <p:cond delay="0"/>
                                          </p:stCondLst>
                                        </p:cTn>
                                        <p:tgtEl>
                                          <p:spTgt spid="181304"/>
                                        </p:tgtEl>
                                        <p:attrNameLst>
                                          <p:attrName>style.visibility</p:attrName>
                                        </p:attrNameLst>
                                      </p:cBhvr>
                                      <p:to>
                                        <p:strVal val="visible"/>
                                      </p:to>
                                    </p:set>
                                    <p:animEffect transition="in" filter="blinds(horizontal)">
                                      <p:cBhvr>
                                        <p:cTn id="193" dur="500"/>
                                        <p:tgtEl>
                                          <p:spTgt spid="181304"/>
                                        </p:tgtEl>
                                      </p:cBhvr>
                                    </p:animEffect>
                                  </p:childTnLst>
                                </p:cTn>
                              </p:par>
                            </p:childTnLst>
                          </p:cTn>
                        </p:par>
                        <p:par>
                          <p:cTn id="194" fill="hold" nodeType="afterGroup">
                            <p:stCondLst>
                              <p:cond delay="5000"/>
                            </p:stCondLst>
                            <p:childTnLst>
                              <p:par>
                                <p:cTn id="195" presetID="3" presetClass="entr" presetSubtype="10" fill="hold" grpId="0" nodeType="afterEffect">
                                  <p:stCondLst>
                                    <p:cond delay="0"/>
                                  </p:stCondLst>
                                  <p:childTnLst>
                                    <p:set>
                                      <p:cBhvr>
                                        <p:cTn id="196" dur="1" fill="hold">
                                          <p:stCondLst>
                                            <p:cond delay="0"/>
                                          </p:stCondLst>
                                        </p:cTn>
                                        <p:tgtEl>
                                          <p:spTgt spid="181305"/>
                                        </p:tgtEl>
                                        <p:attrNameLst>
                                          <p:attrName>style.visibility</p:attrName>
                                        </p:attrNameLst>
                                      </p:cBhvr>
                                      <p:to>
                                        <p:strVal val="visible"/>
                                      </p:to>
                                    </p:set>
                                    <p:animEffect transition="in" filter="blinds(horizontal)">
                                      <p:cBhvr>
                                        <p:cTn id="197" dur="500"/>
                                        <p:tgtEl>
                                          <p:spTgt spid="181305"/>
                                        </p:tgtEl>
                                      </p:cBhvr>
                                    </p:animEffect>
                                  </p:childTnLst>
                                </p:cTn>
                              </p:par>
                            </p:childTnLst>
                          </p:cTn>
                        </p:par>
                        <p:par>
                          <p:cTn id="198" fill="hold" nodeType="afterGroup">
                            <p:stCondLst>
                              <p:cond delay="5500"/>
                            </p:stCondLst>
                            <p:childTnLst>
                              <p:par>
                                <p:cTn id="199" presetID="3" presetClass="entr" presetSubtype="10" fill="hold" grpId="0" nodeType="afterEffect">
                                  <p:stCondLst>
                                    <p:cond delay="0"/>
                                  </p:stCondLst>
                                  <p:childTnLst>
                                    <p:set>
                                      <p:cBhvr>
                                        <p:cTn id="200" dur="1" fill="hold">
                                          <p:stCondLst>
                                            <p:cond delay="0"/>
                                          </p:stCondLst>
                                        </p:cTn>
                                        <p:tgtEl>
                                          <p:spTgt spid="181306"/>
                                        </p:tgtEl>
                                        <p:attrNameLst>
                                          <p:attrName>style.visibility</p:attrName>
                                        </p:attrNameLst>
                                      </p:cBhvr>
                                      <p:to>
                                        <p:strVal val="visible"/>
                                      </p:to>
                                    </p:set>
                                    <p:animEffect transition="in" filter="blinds(horizontal)">
                                      <p:cBhvr>
                                        <p:cTn id="201" dur="500"/>
                                        <p:tgtEl>
                                          <p:spTgt spid="181306"/>
                                        </p:tgtEl>
                                      </p:cBhvr>
                                    </p:animEffect>
                                  </p:childTnLst>
                                </p:cTn>
                              </p:par>
                            </p:childTnLst>
                          </p:cTn>
                        </p:par>
                        <p:par>
                          <p:cTn id="202" fill="hold" nodeType="afterGroup">
                            <p:stCondLst>
                              <p:cond delay="6000"/>
                            </p:stCondLst>
                            <p:childTnLst>
                              <p:par>
                                <p:cTn id="203" presetID="3" presetClass="entr" presetSubtype="10" fill="hold" grpId="0" nodeType="afterEffect">
                                  <p:stCondLst>
                                    <p:cond delay="0"/>
                                  </p:stCondLst>
                                  <p:childTnLst>
                                    <p:set>
                                      <p:cBhvr>
                                        <p:cTn id="204" dur="1" fill="hold">
                                          <p:stCondLst>
                                            <p:cond delay="0"/>
                                          </p:stCondLst>
                                        </p:cTn>
                                        <p:tgtEl>
                                          <p:spTgt spid="181307"/>
                                        </p:tgtEl>
                                        <p:attrNameLst>
                                          <p:attrName>style.visibility</p:attrName>
                                        </p:attrNameLst>
                                      </p:cBhvr>
                                      <p:to>
                                        <p:strVal val="visible"/>
                                      </p:to>
                                    </p:set>
                                    <p:animEffect transition="in" filter="blinds(horizontal)">
                                      <p:cBhvr>
                                        <p:cTn id="205" dur="500"/>
                                        <p:tgtEl>
                                          <p:spTgt spid="181307"/>
                                        </p:tgtEl>
                                      </p:cBhvr>
                                    </p:animEffect>
                                  </p:childTnLst>
                                </p:cTn>
                              </p:par>
                            </p:childTnLst>
                          </p:cTn>
                        </p:par>
                        <p:par>
                          <p:cTn id="206" fill="hold" nodeType="afterGroup">
                            <p:stCondLst>
                              <p:cond delay="6500"/>
                            </p:stCondLst>
                            <p:childTnLst>
                              <p:par>
                                <p:cTn id="207" presetID="5" presetClass="entr" presetSubtype="10" fill="hold" grpId="0" nodeType="afterEffect">
                                  <p:stCondLst>
                                    <p:cond delay="0"/>
                                  </p:stCondLst>
                                  <p:childTnLst>
                                    <p:set>
                                      <p:cBhvr>
                                        <p:cTn id="208" dur="1" fill="hold">
                                          <p:stCondLst>
                                            <p:cond delay="0"/>
                                          </p:stCondLst>
                                        </p:cTn>
                                        <p:tgtEl>
                                          <p:spTgt spid="181308"/>
                                        </p:tgtEl>
                                        <p:attrNameLst>
                                          <p:attrName>style.visibility</p:attrName>
                                        </p:attrNameLst>
                                      </p:cBhvr>
                                      <p:to>
                                        <p:strVal val="visible"/>
                                      </p:to>
                                    </p:set>
                                    <p:animEffect transition="in" filter="checkerboard(across)">
                                      <p:cBhvr>
                                        <p:cTn id="209" dur="500"/>
                                        <p:tgtEl>
                                          <p:spTgt spid="181308"/>
                                        </p:tgtEl>
                                      </p:cBhvr>
                                    </p:animEffect>
                                  </p:childTnLst>
                                </p:cTn>
                              </p:par>
                            </p:childTnLst>
                          </p:cTn>
                        </p:par>
                        <p:par>
                          <p:cTn id="210" fill="hold" nodeType="afterGroup">
                            <p:stCondLst>
                              <p:cond delay="7000"/>
                            </p:stCondLst>
                            <p:childTnLst>
                              <p:par>
                                <p:cTn id="211" presetID="5" presetClass="entr" presetSubtype="10" fill="hold" grpId="0" nodeType="afterEffect">
                                  <p:stCondLst>
                                    <p:cond delay="0"/>
                                  </p:stCondLst>
                                  <p:childTnLst>
                                    <p:set>
                                      <p:cBhvr>
                                        <p:cTn id="212" dur="1" fill="hold">
                                          <p:stCondLst>
                                            <p:cond delay="0"/>
                                          </p:stCondLst>
                                        </p:cTn>
                                        <p:tgtEl>
                                          <p:spTgt spid="181309"/>
                                        </p:tgtEl>
                                        <p:attrNameLst>
                                          <p:attrName>style.visibility</p:attrName>
                                        </p:attrNameLst>
                                      </p:cBhvr>
                                      <p:to>
                                        <p:strVal val="visible"/>
                                      </p:to>
                                    </p:set>
                                    <p:animEffect transition="in" filter="checkerboard(across)">
                                      <p:cBhvr>
                                        <p:cTn id="213" dur="500"/>
                                        <p:tgtEl>
                                          <p:spTgt spid="181309"/>
                                        </p:tgtEl>
                                      </p:cBhvr>
                                    </p:animEffect>
                                  </p:childTnLst>
                                </p:cTn>
                              </p:par>
                            </p:childTnLst>
                          </p:cTn>
                        </p:par>
                        <p:par>
                          <p:cTn id="214" fill="hold" nodeType="afterGroup">
                            <p:stCondLst>
                              <p:cond delay="7500"/>
                            </p:stCondLst>
                            <p:childTnLst>
                              <p:par>
                                <p:cTn id="215" presetID="2" presetClass="entr" presetSubtype="4" fill="hold" grpId="0" nodeType="afterEffect">
                                  <p:stCondLst>
                                    <p:cond delay="0"/>
                                  </p:stCondLst>
                                  <p:childTnLst>
                                    <p:set>
                                      <p:cBhvr>
                                        <p:cTn id="216" dur="1" fill="hold">
                                          <p:stCondLst>
                                            <p:cond delay="0"/>
                                          </p:stCondLst>
                                        </p:cTn>
                                        <p:tgtEl>
                                          <p:spTgt spid="181313"/>
                                        </p:tgtEl>
                                        <p:attrNameLst>
                                          <p:attrName>style.visibility</p:attrName>
                                        </p:attrNameLst>
                                      </p:cBhvr>
                                      <p:to>
                                        <p:strVal val="visible"/>
                                      </p:to>
                                    </p:set>
                                    <p:anim calcmode="lin" valueType="num">
                                      <p:cBhvr additive="base">
                                        <p:cTn id="217" dur="500" fill="hold"/>
                                        <p:tgtEl>
                                          <p:spTgt spid="181313"/>
                                        </p:tgtEl>
                                        <p:attrNameLst>
                                          <p:attrName>ppt_x</p:attrName>
                                        </p:attrNameLst>
                                      </p:cBhvr>
                                      <p:tavLst>
                                        <p:tav tm="0">
                                          <p:val>
                                            <p:strVal val="#ppt_x"/>
                                          </p:val>
                                        </p:tav>
                                        <p:tav tm="100000">
                                          <p:val>
                                            <p:strVal val="#ppt_x"/>
                                          </p:val>
                                        </p:tav>
                                      </p:tavLst>
                                    </p:anim>
                                    <p:anim calcmode="lin" valueType="num">
                                      <p:cBhvr additive="base">
                                        <p:cTn id="218" dur="500" fill="hold"/>
                                        <p:tgtEl>
                                          <p:spTgt spid="181313"/>
                                        </p:tgtEl>
                                        <p:attrNameLst>
                                          <p:attrName>ppt_y</p:attrName>
                                        </p:attrNameLst>
                                      </p:cBhvr>
                                      <p:tavLst>
                                        <p:tav tm="0">
                                          <p:val>
                                            <p:strVal val="1+#ppt_h/2"/>
                                          </p:val>
                                        </p:tav>
                                        <p:tav tm="100000">
                                          <p:val>
                                            <p:strVal val="#ppt_y"/>
                                          </p:val>
                                        </p:tav>
                                      </p:tavLst>
                                    </p:anim>
                                  </p:childTnLst>
                                </p:cTn>
                              </p:par>
                            </p:childTnLst>
                          </p:cTn>
                        </p:par>
                        <p:par>
                          <p:cTn id="219" fill="hold" nodeType="afterGroup">
                            <p:stCondLst>
                              <p:cond delay="8000"/>
                            </p:stCondLst>
                            <p:childTnLst>
                              <p:par>
                                <p:cTn id="220" presetID="2" presetClass="entr" presetSubtype="4" fill="hold" grpId="0" nodeType="afterEffect">
                                  <p:stCondLst>
                                    <p:cond delay="0"/>
                                  </p:stCondLst>
                                  <p:childTnLst>
                                    <p:set>
                                      <p:cBhvr>
                                        <p:cTn id="221" dur="1" fill="hold">
                                          <p:stCondLst>
                                            <p:cond delay="0"/>
                                          </p:stCondLst>
                                        </p:cTn>
                                        <p:tgtEl>
                                          <p:spTgt spid="181314"/>
                                        </p:tgtEl>
                                        <p:attrNameLst>
                                          <p:attrName>style.visibility</p:attrName>
                                        </p:attrNameLst>
                                      </p:cBhvr>
                                      <p:to>
                                        <p:strVal val="visible"/>
                                      </p:to>
                                    </p:set>
                                    <p:anim calcmode="lin" valueType="num">
                                      <p:cBhvr additive="base">
                                        <p:cTn id="222" dur="500" fill="hold"/>
                                        <p:tgtEl>
                                          <p:spTgt spid="181314"/>
                                        </p:tgtEl>
                                        <p:attrNameLst>
                                          <p:attrName>ppt_x</p:attrName>
                                        </p:attrNameLst>
                                      </p:cBhvr>
                                      <p:tavLst>
                                        <p:tav tm="0">
                                          <p:val>
                                            <p:strVal val="#ppt_x"/>
                                          </p:val>
                                        </p:tav>
                                        <p:tav tm="100000">
                                          <p:val>
                                            <p:strVal val="#ppt_x"/>
                                          </p:val>
                                        </p:tav>
                                      </p:tavLst>
                                    </p:anim>
                                    <p:anim calcmode="lin" valueType="num">
                                      <p:cBhvr additive="base">
                                        <p:cTn id="223" dur="500" fill="hold"/>
                                        <p:tgtEl>
                                          <p:spTgt spid="181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p:bldP spid="181252" grpId="0"/>
      <p:bldP spid="181253" grpId="0"/>
      <p:bldP spid="181254" grpId="0" animBg="1"/>
      <p:bldP spid="181255" grpId="0" animBg="1"/>
      <p:bldP spid="181256" grpId="0" animBg="1"/>
      <p:bldP spid="181257" grpId="0" animBg="1"/>
      <p:bldP spid="181258" grpId="0" animBg="1"/>
      <p:bldP spid="181259" grpId="0" animBg="1"/>
      <p:bldP spid="181260" grpId="0" animBg="1"/>
      <p:bldP spid="181261" grpId="0" animBg="1"/>
      <p:bldP spid="181262" grpId="0" animBg="1"/>
      <p:bldP spid="181263" grpId="0" animBg="1"/>
      <p:bldP spid="181264" grpId="0" animBg="1"/>
      <p:bldP spid="181265" grpId="0" animBg="1"/>
      <p:bldP spid="181266" grpId="0"/>
      <p:bldP spid="181267" grpId="0"/>
      <p:bldP spid="181268" grpId="0"/>
      <p:bldP spid="181269" grpId="0"/>
      <p:bldP spid="181270" grpId="0"/>
      <p:bldP spid="181271" grpId="0"/>
      <p:bldP spid="181272" grpId="0"/>
      <p:bldP spid="181273" grpId="0"/>
      <p:bldP spid="181274" grpId="0" animBg="1"/>
      <p:bldP spid="181275" grpId="0" animBg="1"/>
      <p:bldP spid="181276" grpId="0"/>
      <p:bldP spid="181277" grpId="0" animBg="1"/>
      <p:bldP spid="181278" grpId="0" animBg="1"/>
      <p:bldP spid="181279" grpId="0" animBg="1"/>
      <p:bldP spid="181280" grpId="0" animBg="1"/>
      <p:bldP spid="181281" grpId="0" animBg="1"/>
      <p:bldP spid="181283" grpId="0"/>
      <p:bldP spid="181284" grpId="0"/>
      <p:bldP spid="181285" grpId="0"/>
      <p:bldP spid="181288" grpId="0"/>
      <p:bldP spid="181289" grpId="0" animBg="1"/>
      <p:bldP spid="181290" grpId="0" animBg="1"/>
      <p:bldP spid="181291" grpId="0"/>
      <p:bldP spid="181292" grpId="0" animBg="1"/>
      <p:bldP spid="181293" grpId="0" animBg="1"/>
      <p:bldP spid="181294" grpId="0" animBg="1"/>
      <p:bldP spid="181296" grpId="0" animBg="1"/>
      <p:bldP spid="181298" grpId="0"/>
      <p:bldP spid="181300" grpId="0"/>
      <p:bldP spid="181303" grpId="0"/>
      <p:bldP spid="181304" grpId="0" animBg="1"/>
      <p:bldP spid="181305" grpId="0" animBg="1"/>
      <p:bldP spid="181306" grpId="0" animBg="1"/>
      <p:bldP spid="181307" grpId="0" animBg="1"/>
      <p:bldP spid="181308" grpId="0"/>
      <p:bldP spid="181309" grpId="0"/>
      <p:bldP spid="181313" grpId="0" animBg="1"/>
      <p:bldP spid="1813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投影片編號版面配置區 5"/>
          <p:cNvSpPr>
            <a:spLocks noGrp="1"/>
          </p:cNvSpPr>
          <p:nvPr>
            <p:ph type="sldNum" sz="quarter" idx="12"/>
          </p:nvPr>
        </p:nvSpPr>
        <p:spPr/>
        <p:txBody>
          <a:bodyPr/>
          <a:lstStyle/>
          <a:p>
            <a:pPr>
              <a:defRPr/>
            </a:pPr>
            <a:fld id="{C30D5E4B-0D14-4A58-966C-27DB68999FE6}" type="slidenum">
              <a:rPr lang="zh-TW" altLang="en-US"/>
              <a:pPr>
                <a:defRPr/>
              </a:pPr>
              <a:t>65</a:t>
            </a:fld>
            <a:endParaRPr lang="en-US" altLang="zh-TW"/>
          </a:p>
        </p:txBody>
      </p:sp>
      <p:sp>
        <p:nvSpPr>
          <p:cNvPr id="182274" name="標題 1"/>
          <p:cNvSpPr>
            <a:spLocks noGrp="1"/>
          </p:cNvSpPr>
          <p:nvPr>
            <p:ph type="title" idx="4294967295"/>
          </p:nvPr>
        </p:nvSpPr>
        <p:spPr/>
        <p:txBody>
          <a:bodyPr/>
          <a:lstStyle/>
          <a:p>
            <a:r>
              <a:rPr lang="en-US" altLang="zh-TW" b="1" dirty="0">
                <a:effectLst>
                  <a:outerShdw blurRad="38100" dist="38100" dir="2700000" algn="tl">
                    <a:srgbClr val="000000">
                      <a:alpha val="43137"/>
                    </a:srgbClr>
                  </a:outerShdw>
                </a:effectLst>
              </a:rPr>
              <a:t>9</a:t>
            </a:r>
            <a:r>
              <a:rPr lang="en-US" altLang="zh-TW" b="1" dirty="0"/>
              <a:t>. </a:t>
            </a:r>
            <a:r>
              <a:rPr lang="zh-TW" altLang="en-US" dirty="0">
                <a:effectLst>
                  <a:outerShdw blurRad="38100" dist="38100" dir="2700000" algn="tl">
                    <a:srgbClr val="000000">
                      <a:alpha val="43137"/>
                    </a:srgbClr>
                  </a:outerShdw>
                </a:effectLst>
              </a:rPr>
              <a:t>品號屬性 </a:t>
            </a:r>
            <a:r>
              <a:rPr lang="en-US" altLang="zh-TW" b="1" dirty="0">
                <a:effectLst>
                  <a:outerShdw blurRad="38100" dist="38100" dir="2700000" algn="tl">
                    <a:srgbClr val="000000">
                      <a:alpha val="43137"/>
                    </a:srgbClr>
                  </a:outerShdw>
                </a:effectLst>
              </a:rPr>
              <a:t>(</a:t>
            </a:r>
            <a:r>
              <a:rPr lang="en-US" altLang="zh-TW" b="1" i="1" dirty="0">
                <a:effectLst>
                  <a:outerShdw blurRad="38100" dist="38100" dir="2700000" algn="tl">
                    <a:srgbClr val="000000">
                      <a:alpha val="43137"/>
                    </a:srgbClr>
                  </a:outerShdw>
                </a:effectLst>
              </a:rPr>
              <a:t>Cont</a:t>
            </a:r>
            <a:r>
              <a:rPr lang="en-US" altLang="zh-TW" b="1" dirty="0">
                <a:effectLst>
                  <a:outerShdw blurRad="38100" dist="38100" dir="2700000" algn="tl">
                    <a:srgbClr val="000000">
                      <a:alpha val="43137"/>
                    </a:srgbClr>
                  </a:outerShdw>
                </a:effectLst>
              </a:rPr>
              <a:t>.)</a:t>
            </a:r>
            <a:endParaRPr lang="zh-TW" altLang="en-US" b="1" i="1" dirty="0" smtClean="0"/>
          </a:p>
        </p:txBody>
      </p:sp>
      <p:graphicFrame>
        <p:nvGraphicFramePr>
          <p:cNvPr id="182311" name="Group 39"/>
          <p:cNvGraphicFramePr>
            <a:graphicFrameLocks noGrp="1"/>
          </p:cNvGraphicFramePr>
          <p:nvPr>
            <p:ph idx="4294967295"/>
            <p:extLst>
              <p:ext uri="{D42A27DB-BD31-4B8C-83A1-F6EECF244321}">
                <p14:modId xmlns:p14="http://schemas.microsoft.com/office/powerpoint/2010/main" val="2103468796"/>
              </p:ext>
            </p:extLst>
          </p:nvPr>
        </p:nvGraphicFramePr>
        <p:xfrm>
          <a:off x="539750" y="2708274"/>
          <a:ext cx="8258175" cy="2016869"/>
        </p:xfrm>
        <a:graphic>
          <a:graphicData uri="http://schemas.openxmlformats.org/drawingml/2006/table">
            <a:tbl>
              <a:tblPr/>
              <a:tblGrid>
                <a:gridCol w="2500313"/>
                <a:gridCol w="5757862"/>
              </a:tblGrid>
              <a:tr h="2016869">
                <a:tc>
                  <a:txBody>
                    <a:bodyPr/>
                    <a:lstStyle/>
                    <a:p>
                      <a:pPr marL="85725"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F</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Feature</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件</a:t>
                      </a:r>
                    </a:p>
                  </a:txBody>
                  <a:tcPr marL="72000" marR="72000" marT="54000" marB="540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99FF99"/>
                        </a:gs>
                        <a:gs pos="50000">
                          <a:schemeClr val="bg1"/>
                        </a:gs>
                        <a:gs pos="100000">
                          <a:srgbClr val="99FF9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sng" strike="noStrike" cap="none" normalizeH="0" baseline="0" dirty="0" smtClean="0">
                          <a:ln>
                            <a:noFill/>
                          </a:ln>
                          <a:solidFill>
                            <a:srgbClr val="0000FF"/>
                          </a:solidFill>
                          <a:effectLst/>
                          <a:latin typeface="Times New Roman" pitchFamily="18" charset="0"/>
                          <a:ea typeface="標楷體" pitchFamily="65" charset="-120"/>
                          <a:cs typeface="Times New Roman" pitchFamily="18" charset="0"/>
                        </a:rPr>
                        <a:t>必備件</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但</a:t>
                      </a:r>
                      <a:r>
                        <a:rPr kumimoji="0" lang="zh-TW" altLang="en-US" sz="1800" b="1" i="0" u="none" strike="noStrike" cap="none" normalizeH="0" baseline="0" dirty="0" smtClean="0">
                          <a:ln>
                            <a:noFill/>
                          </a:ln>
                          <a:solidFill>
                            <a:srgbClr val="FF0000"/>
                          </a:solidFill>
                          <a:effectLst/>
                          <a:latin typeface="Times New Roman" pitchFamily="18" charset="0"/>
                          <a:ea typeface="標楷體" pitchFamily="65" charset="-120"/>
                          <a:cs typeface="Times New Roman" pitchFamily="18" charset="0"/>
                        </a:rPr>
                        <a:t>選擇其一</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，於銷售或生產時，有些必要的材料到最後才能確定。</a:t>
                      </a:r>
                    </a:p>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例如：如客製化生產汽車時，烤漆是必需品，但必須由客戶下訂單時才可決定顏色，無法事先做成庫存成品，因此，顏色是</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Feature</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件，而向下的顏色如：黑色、紅色，白色顏色才是採購件</a:t>
                      </a:r>
                    </a:p>
                  </a:txBody>
                  <a:tcPr marL="72000" marR="72000" marT="54000" marB="540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FFCC66"/>
                        </a:gs>
                        <a:gs pos="50000">
                          <a:schemeClr val="bg1"/>
                        </a:gs>
                        <a:gs pos="100000">
                          <a:srgbClr val="FFCC66"/>
                        </a:gs>
                      </a:gsLst>
                      <a:lin ang="5400000" scaled="1"/>
                    </a:gradFill>
                  </a:tcPr>
                </a:tc>
              </a:tr>
            </a:tbl>
          </a:graphicData>
        </a:graphic>
      </p:graphicFrame>
      <p:sp>
        <p:nvSpPr>
          <p:cNvPr id="182312" name="Text Box 40"/>
          <p:cNvSpPr txBox="1">
            <a:spLocks noChangeArrowheads="1"/>
          </p:cNvSpPr>
          <p:nvPr/>
        </p:nvSpPr>
        <p:spPr bwMode="auto">
          <a:xfrm>
            <a:off x="1476375" y="4868863"/>
            <a:ext cx="1008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汽車</a:t>
            </a:r>
          </a:p>
        </p:txBody>
      </p:sp>
      <p:sp>
        <p:nvSpPr>
          <p:cNvPr id="182313" name="Line 41"/>
          <p:cNvSpPr>
            <a:spLocks noChangeShapeType="1"/>
          </p:cNvSpPr>
          <p:nvPr/>
        </p:nvSpPr>
        <p:spPr bwMode="auto">
          <a:xfrm>
            <a:off x="1835150" y="5229225"/>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14" name="Line 42"/>
          <p:cNvSpPr>
            <a:spLocks noChangeShapeType="1"/>
          </p:cNvSpPr>
          <p:nvPr/>
        </p:nvSpPr>
        <p:spPr bwMode="auto">
          <a:xfrm flipH="1" flipV="1">
            <a:off x="1260475" y="5373688"/>
            <a:ext cx="1079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15" name="Line 43"/>
          <p:cNvSpPr>
            <a:spLocks noChangeShapeType="1"/>
          </p:cNvSpPr>
          <p:nvPr/>
        </p:nvSpPr>
        <p:spPr bwMode="auto">
          <a:xfrm>
            <a:off x="1260475" y="537368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16" name="Line 44"/>
          <p:cNvSpPr>
            <a:spLocks noChangeShapeType="1"/>
          </p:cNvSpPr>
          <p:nvPr/>
        </p:nvSpPr>
        <p:spPr bwMode="auto">
          <a:xfrm>
            <a:off x="2339975" y="537368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17" name="Text Box 45"/>
          <p:cNvSpPr txBox="1">
            <a:spLocks noChangeArrowheads="1"/>
          </p:cNvSpPr>
          <p:nvPr/>
        </p:nvSpPr>
        <p:spPr bwMode="auto">
          <a:xfrm>
            <a:off x="2051050" y="5589588"/>
            <a:ext cx="650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solidFill>
                  <a:schemeClr val="hlink"/>
                </a:solidFill>
                <a:ea typeface="標楷體" pitchFamily="65" charset="-120"/>
              </a:rPr>
              <a:t>烤漆</a:t>
            </a:r>
          </a:p>
        </p:txBody>
      </p:sp>
      <p:sp>
        <p:nvSpPr>
          <p:cNvPr id="182318" name="Text Box 46"/>
          <p:cNvSpPr txBox="1">
            <a:spLocks noChangeArrowheads="1"/>
          </p:cNvSpPr>
          <p:nvPr/>
        </p:nvSpPr>
        <p:spPr bwMode="auto">
          <a:xfrm>
            <a:off x="755650" y="558958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必要零件</a:t>
            </a:r>
          </a:p>
        </p:txBody>
      </p:sp>
      <p:sp>
        <p:nvSpPr>
          <p:cNvPr id="182319" name="Rectangle 47"/>
          <p:cNvSpPr>
            <a:spLocks noChangeArrowheads="1"/>
          </p:cNvSpPr>
          <p:nvPr/>
        </p:nvSpPr>
        <p:spPr bwMode="auto">
          <a:xfrm>
            <a:off x="2051050" y="5589588"/>
            <a:ext cx="649288" cy="3603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82320" name="Text Box 48"/>
          <p:cNvSpPr txBox="1">
            <a:spLocks noChangeArrowheads="1"/>
          </p:cNvSpPr>
          <p:nvPr/>
        </p:nvSpPr>
        <p:spPr bwMode="auto">
          <a:xfrm>
            <a:off x="4413250" y="4868863"/>
            <a:ext cx="503238" cy="366712"/>
          </a:xfrm>
          <a:prstGeom prst="rect">
            <a:avLst/>
          </a:prstGeom>
          <a:noFill/>
          <a:ln w="9525">
            <a:noFill/>
            <a:miter lim="800000"/>
            <a:headEnd/>
            <a:tailEnd/>
          </a:ln>
          <a:effec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defRPr/>
            </a:pPr>
            <a:r>
              <a:rPr lang="en-US" altLang="zh-TW" smtClean="0">
                <a:solidFill>
                  <a:srgbClr val="FF0000"/>
                </a:solidFill>
                <a:effectLst>
                  <a:outerShdw blurRad="38100" dist="38100" dir="2700000" algn="tl">
                    <a:srgbClr val="C0C0C0"/>
                  </a:outerShdw>
                </a:effectLst>
              </a:rPr>
              <a:t>F</a:t>
            </a:r>
          </a:p>
        </p:txBody>
      </p:sp>
      <p:sp>
        <p:nvSpPr>
          <p:cNvPr id="182321" name="Line 49"/>
          <p:cNvSpPr>
            <a:spLocks noChangeShapeType="1"/>
          </p:cNvSpPr>
          <p:nvPr/>
        </p:nvSpPr>
        <p:spPr bwMode="auto">
          <a:xfrm>
            <a:off x="4557713" y="5229225"/>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22" name="Line 50"/>
          <p:cNvSpPr>
            <a:spLocks noChangeShapeType="1"/>
          </p:cNvSpPr>
          <p:nvPr/>
        </p:nvSpPr>
        <p:spPr bwMode="auto">
          <a:xfrm flipH="1" flipV="1">
            <a:off x="3981450" y="5372100"/>
            <a:ext cx="115252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23" name="Line 51"/>
          <p:cNvSpPr>
            <a:spLocks noChangeShapeType="1"/>
          </p:cNvSpPr>
          <p:nvPr/>
        </p:nvSpPr>
        <p:spPr bwMode="auto">
          <a:xfrm>
            <a:off x="3981450" y="53721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24" name="Line 52"/>
          <p:cNvSpPr>
            <a:spLocks noChangeShapeType="1"/>
          </p:cNvSpPr>
          <p:nvPr/>
        </p:nvSpPr>
        <p:spPr bwMode="auto">
          <a:xfrm>
            <a:off x="4557713" y="53721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25" name="Line 53"/>
          <p:cNvSpPr>
            <a:spLocks noChangeShapeType="1"/>
          </p:cNvSpPr>
          <p:nvPr/>
        </p:nvSpPr>
        <p:spPr bwMode="auto">
          <a:xfrm>
            <a:off x="5133975" y="53721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26" name="Text Box 54"/>
          <p:cNvSpPr txBox="1">
            <a:spLocks noChangeArrowheads="1"/>
          </p:cNvSpPr>
          <p:nvPr/>
        </p:nvSpPr>
        <p:spPr bwMode="auto">
          <a:xfrm>
            <a:off x="3635375" y="5589588"/>
            <a:ext cx="733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黑色</a:t>
            </a:r>
          </a:p>
        </p:txBody>
      </p:sp>
      <p:sp>
        <p:nvSpPr>
          <p:cNvPr id="182327" name="Text Box 55"/>
          <p:cNvSpPr txBox="1">
            <a:spLocks noChangeArrowheads="1"/>
          </p:cNvSpPr>
          <p:nvPr/>
        </p:nvSpPr>
        <p:spPr bwMode="auto">
          <a:xfrm>
            <a:off x="4284663" y="5589588"/>
            <a:ext cx="733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latin typeface="標楷體" pitchFamily="65" charset="-120"/>
                <a:ea typeface="標楷體" pitchFamily="65" charset="-120"/>
              </a:rPr>
              <a:t>紅色</a:t>
            </a:r>
          </a:p>
        </p:txBody>
      </p:sp>
      <p:sp>
        <p:nvSpPr>
          <p:cNvPr id="182328" name="Text Box 56"/>
          <p:cNvSpPr txBox="1">
            <a:spLocks noChangeArrowheads="1"/>
          </p:cNvSpPr>
          <p:nvPr/>
        </p:nvSpPr>
        <p:spPr bwMode="auto">
          <a:xfrm>
            <a:off x="4918075" y="5588000"/>
            <a:ext cx="73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latin typeface="標楷體" pitchFamily="65" charset="-120"/>
                <a:ea typeface="標楷體" pitchFamily="65" charset="-120"/>
              </a:rPr>
              <a:t>白色</a:t>
            </a:r>
          </a:p>
        </p:txBody>
      </p:sp>
      <p:sp>
        <p:nvSpPr>
          <p:cNvPr id="182329" name="Text Box 57"/>
          <p:cNvSpPr txBox="1">
            <a:spLocks noChangeArrowheads="1"/>
          </p:cNvSpPr>
          <p:nvPr/>
        </p:nvSpPr>
        <p:spPr bwMode="auto">
          <a:xfrm>
            <a:off x="4716463" y="4868863"/>
            <a:ext cx="1441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(Feature</a:t>
            </a:r>
            <a:r>
              <a:rPr lang="zh-TW" altLang="en-US">
                <a:ea typeface="標楷體" pitchFamily="65" charset="-120"/>
              </a:rPr>
              <a:t>件</a:t>
            </a:r>
            <a:r>
              <a:rPr lang="en-US" altLang="zh-TW">
                <a:ea typeface="標楷體" pitchFamily="65" charset="-120"/>
              </a:rPr>
              <a:t>)</a:t>
            </a:r>
          </a:p>
        </p:txBody>
      </p:sp>
      <p:sp>
        <p:nvSpPr>
          <p:cNvPr id="182330" name="Text Box 58"/>
          <p:cNvSpPr txBox="1">
            <a:spLocks noChangeArrowheads="1"/>
          </p:cNvSpPr>
          <p:nvPr/>
        </p:nvSpPr>
        <p:spPr bwMode="auto">
          <a:xfrm>
            <a:off x="7019925" y="4868863"/>
            <a:ext cx="1008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汽車</a:t>
            </a:r>
          </a:p>
        </p:txBody>
      </p:sp>
      <p:sp>
        <p:nvSpPr>
          <p:cNvPr id="182331" name="Line 59"/>
          <p:cNvSpPr>
            <a:spLocks noChangeShapeType="1"/>
          </p:cNvSpPr>
          <p:nvPr/>
        </p:nvSpPr>
        <p:spPr bwMode="auto">
          <a:xfrm>
            <a:off x="7378700" y="5229225"/>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32" name="Line 60"/>
          <p:cNvSpPr>
            <a:spLocks noChangeShapeType="1"/>
          </p:cNvSpPr>
          <p:nvPr/>
        </p:nvSpPr>
        <p:spPr bwMode="auto">
          <a:xfrm flipH="1" flipV="1">
            <a:off x="6804025" y="5373688"/>
            <a:ext cx="1079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33" name="Line 61"/>
          <p:cNvSpPr>
            <a:spLocks noChangeShapeType="1"/>
          </p:cNvSpPr>
          <p:nvPr/>
        </p:nvSpPr>
        <p:spPr bwMode="auto">
          <a:xfrm>
            <a:off x="6804025" y="537368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34" name="Line 62"/>
          <p:cNvSpPr>
            <a:spLocks noChangeShapeType="1"/>
          </p:cNvSpPr>
          <p:nvPr/>
        </p:nvSpPr>
        <p:spPr bwMode="auto">
          <a:xfrm>
            <a:off x="7883525" y="537368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2335" name="Text Box 63"/>
          <p:cNvSpPr txBox="1">
            <a:spLocks noChangeArrowheads="1"/>
          </p:cNvSpPr>
          <p:nvPr/>
        </p:nvSpPr>
        <p:spPr bwMode="auto">
          <a:xfrm>
            <a:off x="7740650" y="5589588"/>
            <a:ext cx="504825" cy="366712"/>
          </a:xfrm>
          <a:prstGeom prst="rect">
            <a:avLst/>
          </a:prstGeom>
          <a:noFill/>
          <a:ln w="9525">
            <a:noFill/>
            <a:miter lim="800000"/>
            <a:headEnd/>
            <a:tailEnd/>
          </a:ln>
          <a:effec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defRPr/>
            </a:pPr>
            <a:r>
              <a:rPr lang="en-US" altLang="zh-TW" smtClean="0">
                <a:solidFill>
                  <a:srgbClr val="FF0000"/>
                </a:solidFill>
                <a:effectLst>
                  <a:outerShdw blurRad="38100" dist="38100" dir="2700000" algn="tl">
                    <a:srgbClr val="C0C0C0"/>
                  </a:outerShdw>
                </a:effectLst>
                <a:ea typeface="標楷體" pitchFamily="65" charset="-120"/>
              </a:rPr>
              <a:t>F</a:t>
            </a:r>
          </a:p>
        </p:txBody>
      </p:sp>
      <p:sp>
        <p:nvSpPr>
          <p:cNvPr id="182336" name="Text Box 64"/>
          <p:cNvSpPr txBox="1">
            <a:spLocks noChangeArrowheads="1"/>
          </p:cNvSpPr>
          <p:nvPr/>
        </p:nvSpPr>
        <p:spPr bwMode="auto">
          <a:xfrm>
            <a:off x="6299200" y="558958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必要零件</a:t>
            </a:r>
          </a:p>
        </p:txBody>
      </p:sp>
    </p:spTree>
    <p:extLst>
      <p:ext uri="{BB962C8B-B14F-4D97-AF65-F5344CB8AC3E}">
        <p14:creationId xmlns:p14="http://schemas.microsoft.com/office/powerpoint/2010/main" val="924881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2274"/>
                                        </p:tgtEl>
                                        <p:attrNameLst>
                                          <p:attrName>style.visibility</p:attrName>
                                        </p:attrNameLst>
                                      </p:cBhvr>
                                      <p:to>
                                        <p:strVal val="visible"/>
                                      </p:to>
                                    </p:set>
                                    <p:animEffect transition="in" filter="blinds(horizontal)">
                                      <p:cBhvr>
                                        <p:cTn id="7" dur="500"/>
                                        <p:tgtEl>
                                          <p:spTgt spid="182274"/>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182311"/>
                                        </p:tgtEl>
                                        <p:attrNameLst>
                                          <p:attrName>style.visibility</p:attrName>
                                        </p:attrNameLst>
                                      </p:cBhvr>
                                      <p:to>
                                        <p:strVal val="visible"/>
                                      </p:to>
                                    </p:set>
                                    <p:animEffect transition="in" filter="checkerboard(down)">
                                      <p:cBhvr>
                                        <p:cTn id="11" dur="1000"/>
                                        <p:tgtEl>
                                          <p:spTgt spid="1823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82312"/>
                                        </p:tgtEl>
                                        <p:attrNameLst>
                                          <p:attrName>style.visibility</p:attrName>
                                        </p:attrNameLst>
                                      </p:cBhvr>
                                      <p:to>
                                        <p:strVal val="visible"/>
                                      </p:to>
                                    </p:set>
                                    <p:animEffect transition="in" filter="dissolve">
                                      <p:cBhvr>
                                        <p:cTn id="16" dur="500"/>
                                        <p:tgtEl>
                                          <p:spTgt spid="182312"/>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82313"/>
                                        </p:tgtEl>
                                        <p:attrNameLst>
                                          <p:attrName>style.visibility</p:attrName>
                                        </p:attrNameLst>
                                      </p:cBhvr>
                                      <p:to>
                                        <p:strVal val="visible"/>
                                      </p:to>
                                    </p:set>
                                    <p:animEffect transition="in" filter="blinds(horizontal)">
                                      <p:cBhvr>
                                        <p:cTn id="20" dur="500"/>
                                        <p:tgtEl>
                                          <p:spTgt spid="182313"/>
                                        </p:tgtEl>
                                      </p:cBhvr>
                                    </p:animEffect>
                                  </p:childTnLst>
                                </p:cTn>
                              </p:par>
                            </p:childTnLst>
                          </p:cTn>
                        </p:par>
                        <p:par>
                          <p:cTn id="21" fill="hold" nodeType="afterGroup">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182314"/>
                                        </p:tgtEl>
                                        <p:attrNameLst>
                                          <p:attrName>style.visibility</p:attrName>
                                        </p:attrNameLst>
                                      </p:cBhvr>
                                      <p:to>
                                        <p:strVal val="visible"/>
                                      </p:to>
                                    </p:set>
                                    <p:animEffect transition="in" filter="blinds(horizontal)">
                                      <p:cBhvr>
                                        <p:cTn id="24" dur="500"/>
                                        <p:tgtEl>
                                          <p:spTgt spid="182314"/>
                                        </p:tgtEl>
                                      </p:cBhvr>
                                    </p:animEffect>
                                  </p:childTnLst>
                                </p:cTn>
                              </p:par>
                            </p:childTnLst>
                          </p:cTn>
                        </p:par>
                        <p:par>
                          <p:cTn id="25" fill="hold" nodeType="afterGroup">
                            <p:stCondLst>
                              <p:cond delay="1500"/>
                            </p:stCondLst>
                            <p:childTnLst>
                              <p:par>
                                <p:cTn id="26" presetID="3" presetClass="entr" presetSubtype="10" fill="hold" grpId="0" nodeType="afterEffect">
                                  <p:stCondLst>
                                    <p:cond delay="0"/>
                                  </p:stCondLst>
                                  <p:childTnLst>
                                    <p:set>
                                      <p:cBhvr>
                                        <p:cTn id="27" dur="1" fill="hold">
                                          <p:stCondLst>
                                            <p:cond delay="0"/>
                                          </p:stCondLst>
                                        </p:cTn>
                                        <p:tgtEl>
                                          <p:spTgt spid="182315"/>
                                        </p:tgtEl>
                                        <p:attrNameLst>
                                          <p:attrName>style.visibility</p:attrName>
                                        </p:attrNameLst>
                                      </p:cBhvr>
                                      <p:to>
                                        <p:strVal val="visible"/>
                                      </p:to>
                                    </p:set>
                                    <p:animEffect transition="in" filter="blinds(horizontal)">
                                      <p:cBhvr>
                                        <p:cTn id="28" dur="500"/>
                                        <p:tgtEl>
                                          <p:spTgt spid="182315"/>
                                        </p:tgtEl>
                                      </p:cBhvr>
                                    </p:animEffect>
                                  </p:childTnLst>
                                </p:cTn>
                              </p:par>
                            </p:childTnLst>
                          </p:cTn>
                        </p:par>
                        <p:par>
                          <p:cTn id="29" fill="hold" nodeType="afterGroup">
                            <p:stCondLst>
                              <p:cond delay="2000"/>
                            </p:stCondLst>
                            <p:childTnLst>
                              <p:par>
                                <p:cTn id="30" presetID="3" presetClass="entr" presetSubtype="10" fill="hold" grpId="0" nodeType="afterEffect">
                                  <p:stCondLst>
                                    <p:cond delay="0"/>
                                  </p:stCondLst>
                                  <p:childTnLst>
                                    <p:set>
                                      <p:cBhvr>
                                        <p:cTn id="31" dur="1" fill="hold">
                                          <p:stCondLst>
                                            <p:cond delay="0"/>
                                          </p:stCondLst>
                                        </p:cTn>
                                        <p:tgtEl>
                                          <p:spTgt spid="182316"/>
                                        </p:tgtEl>
                                        <p:attrNameLst>
                                          <p:attrName>style.visibility</p:attrName>
                                        </p:attrNameLst>
                                      </p:cBhvr>
                                      <p:to>
                                        <p:strVal val="visible"/>
                                      </p:to>
                                    </p:set>
                                    <p:animEffect transition="in" filter="blinds(horizontal)">
                                      <p:cBhvr>
                                        <p:cTn id="32" dur="500"/>
                                        <p:tgtEl>
                                          <p:spTgt spid="182316"/>
                                        </p:tgtEl>
                                      </p:cBhvr>
                                    </p:animEffect>
                                  </p:childTnLst>
                                </p:cTn>
                              </p:par>
                            </p:childTnLst>
                          </p:cTn>
                        </p:par>
                        <p:par>
                          <p:cTn id="33" fill="hold" nodeType="afterGroup">
                            <p:stCondLst>
                              <p:cond delay="2500"/>
                            </p:stCondLst>
                            <p:childTnLst>
                              <p:par>
                                <p:cTn id="34" presetID="5" presetClass="entr" presetSubtype="10" fill="hold" grpId="0" nodeType="afterEffect">
                                  <p:stCondLst>
                                    <p:cond delay="0"/>
                                  </p:stCondLst>
                                  <p:childTnLst>
                                    <p:set>
                                      <p:cBhvr>
                                        <p:cTn id="35" dur="1" fill="hold">
                                          <p:stCondLst>
                                            <p:cond delay="0"/>
                                          </p:stCondLst>
                                        </p:cTn>
                                        <p:tgtEl>
                                          <p:spTgt spid="182318"/>
                                        </p:tgtEl>
                                        <p:attrNameLst>
                                          <p:attrName>style.visibility</p:attrName>
                                        </p:attrNameLst>
                                      </p:cBhvr>
                                      <p:to>
                                        <p:strVal val="visible"/>
                                      </p:to>
                                    </p:set>
                                    <p:animEffect transition="in" filter="checkerboard(across)">
                                      <p:cBhvr>
                                        <p:cTn id="36" dur="500"/>
                                        <p:tgtEl>
                                          <p:spTgt spid="182318"/>
                                        </p:tgtEl>
                                      </p:cBhvr>
                                    </p:animEffect>
                                  </p:childTnLst>
                                </p:cTn>
                              </p:par>
                            </p:childTnLst>
                          </p:cTn>
                        </p:par>
                        <p:par>
                          <p:cTn id="37" fill="hold" nodeType="afterGroup">
                            <p:stCondLst>
                              <p:cond delay="3000"/>
                            </p:stCondLst>
                            <p:childTnLst>
                              <p:par>
                                <p:cTn id="38" presetID="5" presetClass="entr" presetSubtype="10" fill="hold" grpId="0" nodeType="afterEffect">
                                  <p:stCondLst>
                                    <p:cond delay="0"/>
                                  </p:stCondLst>
                                  <p:childTnLst>
                                    <p:set>
                                      <p:cBhvr>
                                        <p:cTn id="39" dur="1" fill="hold">
                                          <p:stCondLst>
                                            <p:cond delay="0"/>
                                          </p:stCondLst>
                                        </p:cTn>
                                        <p:tgtEl>
                                          <p:spTgt spid="182317"/>
                                        </p:tgtEl>
                                        <p:attrNameLst>
                                          <p:attrName>style.visibility</p:attrName>
                                        </p:attrNameLst>
                                      </p:cBhvr>
                                      <p:to>
                                        <p:strVal val="visible"/>
                                      </p:to>
                                    </p:set>
                                    <p:animEffect transition="in" filter="checkerboard(across)">
                                      <p:cBhvr>
                                        <p:cTn id="40" dur="500"/>
                                        <p:tgtEl>
                                          <p:spTgt spid="182317"/>
                                        </p:tgtEl>
                                      </p:cBhvr>
                                    </p:animEffect>
                                  </p:childTnLst>
                                </p:cTn>
                              </p:par>
                            </p:childTnLst>
                          </p:cTn>
                        </p:par>
                        <p:par>
                          <p:cTn id="41" fill="hold" nodeType="afterGroup">
                            <p:stCondLst>
                              <p:cond delay="3500"/>
                            </p:stCondLst>
                            <p:childTnLst>
                              <p:par>
                                <p:cTn id="42" presetID="2" presetClass="entr" presetSubtype="4" fill="hold" grpId="0" nodeType="afterEffect">
                                  <p:stCondLst>
                                    <p:cond delay="0"/>
                                  </p:stCondLst>
                                  <p:childTnLst>
                                    <p:set>
                                      <p:cBhvr>
                                        <p:cTn id="43" dur="1" fill="hold">
                                          <p:stCondLst>
                                            <p:cond delay="0"/>
                                          </p:stCondLst>
                                        </p:cTn>
                                        <p:tgtEl>
                                          <p:spTgt spid="182319"/>
                                        </p:tgtEl>
                                        <p:attrNameLst>
                                          <p:attrName>style.visibility</p:attrName>
                                        </p:attrNameLst>
                                      </p:cBhvr>
                                      <p:to>
                                        <p:strVal val="visible"/>
                                      </p:to>
                                    </p:set>
                                    <p:anim calcmode="lin" valueType="num">
                                      <p:cBhvr additive="base">
                                        <p:cTn id="44" dur="500" fill="hold"/>
                                        <p:tgtEl>
                                          <p:spTgt spid="182319"/>
                                        </p:tgtEl>
                                        <p:attrNameLst>
                                          <p:attrName>ppt_x</p:attrName>
                                        </p:attrNameLst>
                                      </p:cBhvr>
                                      <p:tavLst>
                                        <p:tav tm="0">
                                          <p:val>
                                            <p:strVal val="#ppt_x"/>
                                          </p:val>
                                        </p:tav>
                                        <p:tav tm="100000">
                                          <p:val>
                                            <p:strVal val="#ppt_x"/>
                                          </p:val>
                                        </p:tav>
                                      </p:tavLst>
                                    </p:anim>
                                    <p:anim calcmode="lin" valueType="num">
                                      <p:cBhvr additive="base">
                                        <p:cTn id="45" dur="500" fill="hold"/>
                                        <p:tgtEl>
                                          <p:spTgt spid="182319"/>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82320"/>
                                        </p:tgtEl>
                                        <p:attrNameLst>
                                          <p:attrName>style.visibility</p:attrName>
                                        </p:attrNameLst>
                                      </p:cBhvr>
                                      <p:to>
                                        <p:strVal val="visible"/>
                                      </p:to>
                                    </p:set>
                                    <p:animEffect transition="in" filter="dissolve">
                                      <p:cBhvr>
                                        <p:cTn id="50" dur="500"/>
                                        <p:tgtEl>
                                          <p:spTgt spid="182320"/>
                                        </p:tgtEl>
                                      </p:cBhvr>
                                    </p:animEffect>
                                  </p:childTnLst>
                                </p:cTn>
                              </p:par>
                            </p:childTnLst>
                          </p:cTn>
                        </p:par>
                        <p:par>
                          <p:cTn id="51" fill="hold" nodeType="afterGroup">
                            <p:stCondLst>
                              <p:cond delay="500"/>
                            </p:stCondLst>
                            <p:childTnLst>
                              <p:par>
                                <p:cTn id="52" presetID="9" presetClass="entr" presetSubtype="0" fill="hold" grpId="0" nodeType="afterEffect">
                                  <p:stCondLst>
                                    <p:cond delay="0"/>
                                  </p:stCondLst>
                                  <p:childTnLst>
                                    <p:set>
                                      <p:cBhvr>
                                        <p:cTn id="53" dur="1" fill="hold">
                                          <p:stCondLst>
                                            <p:cond delay="0"/>
                                          </p:stCondLst>
                                        </p:cTn>
                                        <p:tgtEl>
                                          <p:spTgt spid="182329"/>
                                        </p:tgtEl>
                                        <p:attrNameLst>
                                          <p:attrName>style.visibility</p:attrName>
                                        </p:attrNameLst>
                                      </p:cBhvr>
                                      <p:to>
                                        <p:strVal val="visible"/>
                                      </p:to>
                                    </p:set>
                                    <p:animEffect transition="in" filter="dissolve">
                                      <p:cBhvr>
                                        <p:cTn id="54" dur="500"/>
                                        <p:tgtEl>
                                          <p:spTgt spid="182329"/>
                                        </p:tgtEl>
                                      </p:cBhvr>
                                    </p:animEffect>
                                  </p:childTnLst>
                                </p:cTn>
                              </p:par>
                            </p:childTnLst>
                          </p:cTn>
                        </p:par>
                        <p:par>
                          <p:cTn id="55" fill="hold" nodeType="afterGroup">
                            <p:stCondLst>
                              <p:cond delay="1000"/>
                            </p:stCondLst>
                            <p:childTnLst>
                              <p:par>
                                <p:cTn id="56" presetID="3" presetClass="entr" presetSubtype="10" fill="hold" grpId="0" nodeType="afterEffect">
                                  <p:stCondLst>
                                    <p:cond delay="0"/>
                                  </p:stCondLst>
                                  <p:childTnLst>
                                    <p:set>
                                      <p:cBhvr>
                                        <p:cTn id="57" dur="1" fill="hold">
                                          <p:stCondLst>
                                            <p:cond delay="0"/>
                                          </p:stCondLst>
                                        </p:cTn>
                                        <p:tgtEl>
                                          <p:spTgt spid="182321"/>
                                        </p:tgtEl>
                                        <p:attrNameLst>
                                          <p:attrName>style.visibility</p:attrName>
                                        </p:attrNameLst>
                                      </p:cBhvr>
                                      <p:to>
                                        <p:strVal val="visible"/>
                                      </p:to>
                                    </p:set>
                                    <p:animEffect transition="in" filter="blinds(horizontal)">
                                      <p:cBhvr>
                                        <p:cTn id="58" dur="500"/>
                                        <p:tgtEl>
                                          <p:spTgt spid="182321"/>
                                        </p:tgtEl>
                                      </p:cBhvr>
                                    </p:animEffect>
                                  </p:childTnLst>
                                </p:cTn>
                              </p:par>
                            </p:childTnLst>
                          </p:cTn>
                        </p:par>
                        <p:par>
                          <p:cTn id="59" fill="hold" nodeType="afterGroup">
                            <p:stCondLst>
                              <p:cond delay="1500"/>
                            </p:stCondLst>
                            <p:childTnLst>
                              <p:par>
                                <p:cTn id="60" presetID="3" presetClass="entr" presetSubtype="10" fill="hold" grpId="0" nodeType="afterEffect">
                                  <p:stCondLst>
                                    <p:cond delay="0"/>
                                  </p:stCondLst>
                                  <p:childTnLst>
                                    <p:set>
                                      <p:cBhvr>
                                        <p:cTn id="61" dur="1" fill="hold">
                                          <p:stCondLst>
                                            <p:cond delay="0"/>
                                          </p:stCondLst>
                                        </p:cTn>
                                        <p:tgtEl>
                                          <p:spTgt spid="182322"/>
                                        </p:tgtEl>
                                        <p:attrNameLst>
                                          <p:attrName>style.visibility</p:attrName>
                                        </p:attrNameLst>
                                      </p:cBhvr>
                                      <p:to>
                                        <p:strVal val="visible"/>
                                      </p:to>
                                    </p:set>
                                    <p:animEffect transition="in" filter="blinds(horizontal)">
                                      <p:cBhvr>
                                        <p:cTn id="62" dur="500"/>
                                        <p:tgtEl>
                                          <p:spTgt spid="182322"/>
                                        </p:tgtEl>
                                      </p:cBhvr>
                                    </p:animEffect>
                                  </p:childTnLst>
                                </p:cTn>
                              </p:par>
                            </p:childTnLst>
                          </p:cTn>
                        </p:par>
                        <p:par>
                          <p:cTn id="63" fill="hold" nodeType="afterGroup">
                            <p:stCondLst>
                              <p:cond delay="2000"/>
                            </p:stCondLst>
                            <p:childTnLst>
                              <p:par>
                                <p:cTn id="64" presetID="3" presetClass="entr" presetSubtype="10" fill="hold" grpId="0" nodeType="afterEffect">
                                  <p:stCondLst>
                                    <p:cond delay="0"/>
                                  </p:stCondLst>
                                  <p:childTnLst>
                                    <p:set>
                                      <p:cBhvr>
                                        <p:cTn id="65" dur="1" fill="hold">
                                          <p:stCondLst>
                                            <p:cond delay="0"/>
                                          </p:stCondLst>
                                        </p:cTn>
                                        <p:tgtEl>
                                          <p:spTgt spid="182323"/>
                                        </p:tgtEl>
                                        <p:attrNameLst>
                                          <p:attrName>style.visibility</p:attrName>
                                        </p:attrNameLst>
                                      </p:cBhvr>
                                      <p:to>
                                        <p:strVal val="visible"/>
                                      </p:to>
                                    </p:set>
                                    <p:animEffect transition="in" filter="blinds(horizontal)">
                                      <p:cBhvr>
                                        <p:cTn id="66" dur="500"/>
                                        <p:tgtEl>
                                          <p:spTgt spid="182323"/>
                                        </p:tgtEl>
                                      </p:cBhvr>
                                    </p:animEffect>
                                  </p:childTnLst>
                                </p:cTn>
                              </p:par>
                            </p:childTnLst>
                          </p:cTn>
                        </p:par>
                        <p:par>
                          <p:cTn id="67" fill="hold" nodeType="afterGroup">
                            <p:stCondLst>
                              <p:cond delay="2500"/>
                            </p:stCondLst>
                            <p:childTnLst>
                              <p:par>
                                <p:cTn id="68" presetID="3" presetClass="entr" presetSubtype="10" fill="hold" grpId="0" nodeType="afterEffect">
                                  <p:stCondLst>
                                    <p:cond delay="0"/>
                                  </p:stCondLst>
                                  <p:childTnLst>
                                    <p:set>
                                      <p:cBhvr>
                                        <p:cTn id="69" dur="1" fill="hold">
                                          <p:stCondLst>
                                            <p:cond delay="0"/>
                                          </p:stCondLst>
                                        </p:cTn>
                                        <p:tgtEl>
                                          <p:spTgt spid="182324"/>
                                        </p:tgtEl>
                                        <p:attrNameLst>
                                          <p:attrName>style.visibility</p:attrName>
                                        </p:attrNameLst>
                                      </p:cBhvr>
                                      <p:to>
                                        <p:strVal val="visible"/>
                                      </p:to>
                                    </p:set>
                                    <p:animEffect transition="in" filter="blinds(horizontal)">
                                      <p:cBhvr>
                                        <p:cTn id="70" dur="500"/>
                                        <p:tgtEl>
                                          <p:spTgt spid="182324"/>
                                        </p:tgtEl>
                                      </p:cBhvr>
                                    </p:animEffect>
                                  </p:childTnLst>
                                </p:cTn>
                              </p:par>
                            </p:childTnLst>
                          </p:cTn>
                        </p:par>
                        <p:par>
                          <p:cTn id="71" fill="hold" nodeType="afterGroup">
                            <p:stCondLst>
                              <p:cond delay="3000"/>
                            </p:stCondLst>
                            <p:childTnLst>
                              <p:par>
                                <p:cTn id="72" presetID="3" presetClass="entr" presetSubtype="10" fill="hold" grpId="0" nodeType="afterEffect">
                                  <p:stCondLst>
                                    <p:cond delay="0"/>
                                  </p:stCondLst>
                                  <p:childTnLst>
                                    <p:set>
                                      <p:cBhvr>
                                        <p:cTn id="73" dur="1" fill="hold">
                                          <p:stCondLst>
                                            <p:cond delay="0"/>
                                          </p:stCondLst>
                                        </p:cTn>
                                        <p:tgtEl>
                                          <p:spTgt spid="182325"/>
                                        </p:tgtEl>
                                        <p:attrNameLst>
                                          <p:attrName>style.visibility</p:attrName>
                                        </p:attrNameLst>
                                      </p:cBhvr>
                                      <p:to>
                                        <p:strVal val="visible"/>
                                      </p:to>
                                    </p:set>
                                    <p:animEffect transition="in" filter="blinds(horizontal)">
                                      <p:cBhvr>
                                        <p:cTn id="74" dur="500"/>
                                        <p:tgtEl>
                                          <p:spTgt spid="182325"/>
                                        </p:tgtEl>
                                      </p:cBhvr>
                                    </p:animEffect>
                                  </p:childTnLst>
                                </p:cTn>
                              </p:par>
                            </p:childTnLst>
                          </p:cTn>
                        </p:par>
                        <p:par>
                          <p:cTn id="75" fill="hold" nodeType="afterGroup">
                            <p:stCondLst>
                              <p:cond delay="3500"/>
                            </p:stCondLst>
                            <p:childTnLst>
                              <p:par>
                                <p:cTn id="76" presetID="5" presetClass="entr" presetSubtype="10" fill="hold" grpId="0" nodeType="afterEffect">
                                  <p:stCondLst>
                                    <p:cond delay="0"/>
                                  </p:stCondLst>
                                  <p:childTnLst>
                                    <p:set>
                                      <p:cBhvr>
                                        <p:cTn id="77" dur="1" fill="hold">
                                          <p:stCondLst>
                                            <p:cond delay="0"/>
                                          </p:stCondLst>
                                        </p:cTn>
                                        <p:tgtEl>
                                          <p:spTgt spid="182326"/>
                                        </p:tgtEl>
                                        <p:attrNameLst>
                                          <p:attrName>style.visibility</p:attrName>
                                        </p:attrNameLst>
                                      </p:cBhvr>
                                      <p:to>
                                        <p:strVal val="visible"/>
                                      </p:to>
                                    </p:set>
                                    <p:animEffect transition="in" filter="checkerboard(across)">
                                      <p:cBhvr>
                                        <p:cTn id="78" dur="500"/>
                                        <p:tgtEl>
                                          <p:spTgt spid="182326"/>
                                        </p:tgtEl>
                                      </p:cBhvr>
                                    </p:animEffect>
                                  </p:childTnLst>
                                </p:cTn>
                              </p:par>
                            </p:childTnLst>
                          </p:cTn>
                        </p:par>
                        <p:par>
                          <p:cTn id="79" fill="hold" nodeType="afterGroup">
                            <p:stCondLst>
                              <p:cond delay="4000"/>
                            </p:stCondLst>
                            <p:childTnLst>
                              <p:par>
                                <p:cTn id="80" presetID="5" presetClass="entr" presetSubtype="10" fill="hold" grpId="0" nodeType="afterEffect">
                                  <p:stCondLst>
                                    <p:cond delay="0"/>
                                  </p:stCondLst>
                                  <p:childTnLst>
                                    <p:set>
                                      <p:cBhvr>
                                        <p:cTn id="81" dur="1" fill="hold">
                                          <p:stCondLst>
                                            <p:cond delay="0"/>
                                          </p:stCondLst>
                                        </p:cTn>
                                        <p:tgtEl>
                                          <p:spTgt spid="182327"/>
                                        </p:tgtEl>
                                        <p:attrNameLst>
                                          <p:attrName>style.visibility</p:attrName>
                                        </p:attrNameLst>
                                      </p:cBhvr>
                                      <p:to>
                                        <p:strVal val="visible"/>
                                      </p:to>
                                    </p:set>
                                    <p:animEffect transition="in" filter="checkerboard(across)">
                                      <p:cBhvr>
                                        <p:cTn id="82" dur="500"/>
                                        <p:tgtEl>
                                          <p:spTgt spid="182327"/>
                                        </p:tgtEl>
                                      </p:cBhvr>
                                    </p:animEffect>
                                  </p:childTnLst>
                                </p:cTn>
                              </p:par>
                            </p:childTnLst>
                          </p:cTn>
                        </p:par>
                        <p:par>
                          <p:cTn id="83" fill="hold" nodeType="afterGroup">
                            <p:stCondLst>
                              <p:cond delay="4500"/>
                            </p:stCondLst>
                            <p:childTnLst>
                              <p:par>
                                <p:cTn id="84" presetID="5" presetClass="entr" presetSubtype="10" fill="hold" grpId="0" nodeType="afterEffect">
                                  <p:stCondLst>
                                    <p:cond delay="0"/>
                                  </p:stCondLst>
                                  <p:childTnLst>
                                    <p:set>
                                      <p:cBhvr>
                                        <p:cTn id="85" dur="1" fill="hold">
                                          <p:stCondLst>
                                            <p:cond delay="0"/>
                                          </p:stCondLst>
                                        </p:cTn>
                                        <p:tgtEl>
                                          <p:spTgt spid="182328"/>
                                        </p:tgtEl>
                                        <p:attrNameLst>
                                          <p:attrName>style.visibility</p:attrName>
                                        </p:attrNameLst>
                                      </p:cBhvr>
                                      <p:to>
                                        <p:strVal val="visible"/>
                                      </p:to>
                                    </p:set>
                                    <p:animEffect transition="in" filter="checkerboard(across)">
                                      <p:cBhvr>
                                        <p:cTn id="86" dur="500"/>
                                        <p:tgtEl>
                                          <p:spTgt spid="18232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182330"/>
                                        </p:tgtEl>
                                        <p:attrNameLst>
                                          <p:attrName>style.visibility</p:attrName>
                                        </p:attrNameLst>
                                      </p:cBhvr>
                                      <p:to>
                                        <p:strVal val="visible"/>
                                      </p:to>
                                    </p:set>
                                    <p:animEffect transition="in" filter="dissolve">
                                      <p:cBhvr>
                                        <p:cTn id="91" dur="500"/>
                                        <p:tgtEl>
                                          <p:spTgt spid="182330"/>
                                        </p:tgtEl>
                                      </p:cBhvr>
                                    </p:animEffect>
                                  </p:childTnLst>
                                </p:cTn>
                              </p:par>
                            </p:childTnLst>
                          </p:cTn>
                        </p:par>
                        <p:par>
                          <p:cTn id="92" fill="hold" nodeType="afterGroup">
                            <p:stCondLst>
                              <p:cond delay="500"/>
                            </p:stCondLst>
                            <p:childTnLst>
                              <p:par>
                                <p:cTn id="93" presetID="3" presetClass="entr" presetSubtype="10" fill="hold" grpId="0" nodeType="afterEffect">
                                  <p:stCondLst>
                                    <p:cond delay="0"/>
                                  </p:stCondLst>
                                  <p:childTnLst>
                                    <p:set>
                                      <p:cBhvr>
                                        <p:cTn id="94" dur="1" fill="hold">
                                          <p:stCondLst>
                                            <p:cond delay="0"/>
                                          </p:stCondLst>
                                        </p:cTn>
                                        <p:tgtEl>
                                          <p:spTgt spid="182331"/>
                                        </p:tgtEl>
                                        <p:attrNameLst>
                                          <p:attrName>style.visibility</p:attrName>
                                        </p:attrNameLst>
                                      </p:cBhvr>
                                      <p:to>
                                        <p:strVal val="visible"/>
                                      </p:to>
                                    </p:set>
                                    <p:animEffect transition="in" filter="blinds(horizontal)">
                                      <p:cBhvr>
                                        <p:cTn id="95" dur="500"/>
                                        <p:tgtEl>
                                          <p:spTgt spid="182331"/>
                                        </p:tgtEl>
                                      </p:cBhvr>
                                    </p:animEffect>
                                  </p:childTnLst>
                                </p:cTn>
                              </p:par>
                            </p:childTnLst>
                          </p:cTn>
                        </p:par>
                        <p:par>
                          <p:cTn id="96" fill="hold" nodeType="afterGroup">
                            <p:stCondLst>
                              <p:cond delay="1000"/>
                            </p:stCondLst>
                            <p:childTnLst>
                              <p:par>
                                <p:cTn id="97" presetID="3" presetClass="entr" presetSubtype="10" fill="hold" grpId="0" nodeType="afterEffect">
                                  <p:stCondLst>
                                    <p:cond delay="0"/>
                                  </p:stCondLst>
                                  <p:childTnLst>
                                    <p:set>
                                      <p:cBhvr>
                                        <p:cTn id="98" dur="1" fill="hold">
                                          <p:stCondLst>
                                            <p:cond delay="0"/>
                                          </p:stCondLst>
                                        </p:cTn>
                                        <p:tgtEl>
                                          <p:spTgt spid="182332"/>
                                        </p:tgtEl>
                                        <p:attrNameLst>
                                          <p:attrName>style.visibility</p:attrName>
                                        </p:attrNameLst>
                                      </p:cBhvr>
                                      <p:to>
                                        <p:strVal val="visible"/>
                                      </p:to>
                                    </p:set>
                                    <p:animEffect transition="in" filter="blinds(horizontal)">
                                      <p:cBhvr>
                                        <p:cTn id="99" dur="500"/>
                                        <p:tgtEl>
                                          <p:spTgt spid="182332"/>
                                        </p:tgtEl>
                                      </p:cBhvr>
                                    </p:animEffect>
                                  </p:childTnLst>
                                </p:cTn>
                              </p:par>
                            </p:childTnLst>
                          </p:cTn>
                        </p:par>
                        <p:par>
                          <p:cTn id="100" fill="hold" nodeType="afterGroup">
                            <p:stCondLst>
                              <p:cond delay="1500"/>
                            </p:stCondLst>
                            <p:childTnLst>
                              <p:par>
                                <p:cTn id="101" presetID="3" presetClass="entr" presetSubtype="10" fill="hold" grpId="0" nodeType="afterEffect">
                                  <p:stCondLst>
                                    <p:cond delay="0"/>
                                  </p:stCondLst>
                                  <p:childTnLst>
                                    <p:set>
                                      <p:cBhvr>
                                        <p:cTn id="102" dur="1" fill="hold">
                                          <p:stCondLst>
                                            <p:cond delay="0"/>
                                          </p:stCondLst>
                                        </p:cTn>
                                        <p:tgtEl>
                                          <p:spTgt spid="182333"/>
                                        </p:tgtEl>
                                        <p:attrNameLst>
                                          <p:attrName>style.visibility</p:attrName>
                                        </p:attrNameLst>
                                      </p:cBhvr>
                                      <p:to>
                                        <p:strVal val="visible"/>
                                      </p:to>
                                    </p:set>
                                    <p:animEffect transition="in" filter="blinds(horizontal)">
                                      <p:cBhvr>
                                        <p:cTn id="103" dur="500"/>
                                        <p:tgtEl>
                                          <p:spTgt spid="182333"/>
                                        </p:tgtEl>
                                      </p:cBhvr>
                                    </p:animEffect>
                                  </p:childTnLst>
                                </p:cTn>
                              </p:par>
                            </p:childTnLst>
                          </p:cTn>
                        </p:par>
                        <p:par>
                          <p:cTn id="104" fill="hold" nodeType="afterGroup">
                            <p:stCondLst>
                              <p:cond delay="2000"/>
                            </p:stCondLst>
                            <p:childTnLst>
                              <p:par>
                                <p:cTn id="105" presetID="3" presetClass="entr" presetSubtype="10" fill="hold" grpId="0" nodeType="afterEffect">
                                  <p:stCondLst>
                                    <p:cond delay="0"/>
                                  </p:stCondLst>
                                  <p:childTnLst>
                                    <p:set>
                                      <p:cBhvr>
                                        <p:cTn id="106" dur="1" fill="hold">
                                          <p:stCondLst>
                                            <p:cond delay="0"/>
                                          </p:stCondLst>
                                        </p:cTn>
                                        <p:tgtEl>
                                          <p:spTgt spid="182334"/>
                                        </p:tgtEl>
                                        <p:attrNameLst>
                                          <p:attrName>style.visibility</p:attrName>
                                        </p:attrNameLst>
                                      </p:cBhvr>
                                      <p:to>
                                        <p:strVal val="visible"/>
                                      </p:to>
                                    </p:set>
                                    <p:animEffect transition="in" filter="blinds(horizontal)">
                                      <p:cBhvr>
                                        <p:cTn id="107" dur="500"/>
                                        <p:tgtEl>
                                          <p:spTgt spid="182334"/>
                                        </p:tgtEl>
                                      </p:cBhvr>
                                    </p:animEffect>
                                  </p:childTnLst>
                                </p:cTn>
                              </p:par>
                            </p:childTnLst>
                          </p:cTn>
                        </p:par>
                        <p:par>
                          <p:cTn id="108" fill="hold" nodeType="afterGroup">
                            <p:stCondLst>
                              <p:cond delay="2500"/>
                            </p:stCondLst>
                            <p:childTnLst>
                              <p:par>
                                <p:cTn id="109" presetID="5" presetClass="entr" presetSubtype="10" fill="hold" grpId="0" nodeType="afterEffect">
                                  <p:stCondLst>
                                    <p:cond delay="0"/>
                                  </p:stCondLst>
                                  <p:childTnLst>
                                    <p:set>
                                      <p:cBhvr>
                                        <p:cTn id="110" dur="1" fill="hold">
                                          <p:stCondLst>
                                            <p:cond delay="0"/>
                                          </p:stCondLst>
                                        </p:cTn>
                                        <p:tgtEl>
                                          <p:spTgt spid="182336"/>
                                        </p:tgtEl>
                                        <p:attrNameLst>
                                          <p:attrName>style.visibility</p:attrName>
                                        </p:attrNameLst>
                                      </p:cBhvr>
                                      <p:to>
                                        <p:strVal val="visible"/>
                                      </p:to>
                                    </p:set>
                                    <p:animEffect transition="in" filter="checkerboard(across)">
                                      <p:cBhvr>
                                        <p:cTn id="111" dur="500"/>
                                        <p:tgtEl>
                                          <p:spTgt spid="182336"/>
                                        </p:tgtEl>
                                      </p:cBhvr>
                                    </p:animEffect>
                                  </p:childTnLst>
                                </p:cTn>
                              </p:par>
                            </p:childTnLst>
                          </p:cTn>
                        </p:par>
                        <p:par>
                          <p:cTn id="112" fill="hold" nodeType="afterGroup">
                            <p:stCondLst>
                              <p:cond delay="3000"/>
                            </p:stCondLst>
                            <p:childTnLst>
                              <p:par>
                                <p:cTn id="113" presetID="5" presetClass="entr" presetSubtype="10" fill="hold" grpId="0" nodeType="afterEffect">
                                  <p:stCondLst>
                                    <p:cond delay="0"/>
                                  </p:stCondLst>
                                  <p:childTnLst>
                                    <p:set>
                                      <p:cBhvr>
                                        <p:cTn id="114" dur="1" fill="hold">
                                          <p:stCondLst>
                                            <p:cond delay="0"/>
                                          </p:stCondLst>
                                        </p:cTn>
                                        <p:tgtEl>
                                          <p:spTgt spid="182335"/>
                                        </p:tgtEl>
                                        <p:attrNameLst>
                                          <p:attrName>style.visibility</p:attrName>
                                        </p:attrNameLst>
                                      </p:cBhvr>
                                      <p:to>
                                        <p:strVal val="visible"/>
                                      </p:to>
                                    </p:set>
                                    <p:animEffect transition="in" filter="checkerboard(across)">
                                      <p:cBhvr>
                                        <p:cTn id="115" dur="500"/>
                                        <p:tgtEl>
                                          <p:spTgt spid="182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p:bldP spid="182312" grpId="0"/>
      <p:bldP spid="182313" grpId="0" animBg="1"/>
      <p:bldP spid="182314" grpId="0" animBg="1"/>
      <p:bldP spid="182315" grpId="0" animBg="1"/>
      <p:bldP spid="182316" grpId="0" animBg="1"/>
      <p:bldP spid="182317" grpId="0"/>
      <p:bldP spid="182318" grpId="0"/>
      <p:bldP spid="182319" grpId="0" animBg="1"/>
      <p:bldP spid="182320" grpId="0"/>
      <p:bldP spid="182321" grpId="0" animBg="1"/>
      <p:bldP spid="182322" grpId="0" animBg="1"/>
      <p:bldP spid="182323" grpId="0" animBg="1"/>
      <p:bldP spid="182324" grpId="0" animBg="1"/>
      <p:bldP spid="182325" grpId="0" animBg="1"/>
      <p:bldP spid="182326" grpId="0"/>
      <p:bldP spid="182327" grpId="0"/>
      <p:bldP spid="182328" grpId="0"/>
      <p:bldP spid="182329" grpId="0"/>
      <p:bldP spid="182330" grpId="0"/>
      <p:bldP spid="182331" grpId="0" animBg="1"/>
      <p:bldP spid="182332" grpId="0" animBg="1"/>
      <p:bldP spid="182333" grpId="0" animBg="1"/>
      <p:bldP spid="182334" grpId="0" animBg="1"/>
      <p:bldP spid="182335" grpId="0"/>
      <p:bldP spid="18233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投影片編號版面配置區 5"/>
          <p:cNvSpPr>
            <a:spLocks noGrp="1"/>
          </p:cNvSpPr>
          <p:nvPr>
            <p:ph type="sldNum" sz="quarter" idx="12"/>
          </p:nvPr>
        </p:nvSpPr>
        <p:spPr/>
        <p:txBody>
          <a:bodyPr/>
          <a:lstStyle/>
          <a:p>
            <a:pPr>
              <a:defRPr/>
            </a:pPr>
            <a:fld id="{24FEA00E-B238-4F70-88BA-112C627FD6AC}" type="slidenum">
              <a:rPr lang="zh-TW" altLang="en-US"/>
              <a:pPr>
                <a:defRPr/>
              </a:pPr>
              <a:t>66</a:t>
            </a:fld>
            <a:endParaRPr lang="en-US" altLang="zh-TW"/>
          </a:p>
        </p:txBody>
      </p:sp>
      <p:sp>
        <p:nvSpPr>
          <p:cNvPr id="183298" name="標題 1"/>
          <p:cNvSpPr>
            <a:spLocks noGrp="1"/>
          </p:cNvSpPr>
          <p:nvPr>
            <p:ph type="title" idx="4294967295"/>
          </p:nvPr>
        </p:nvSpPr>
        <p:spPr/>
        <p:txBody>
          <a:bodyPr/>
          <a:lstStyle/>
          <a:p>
            <a:r>
              <a:rPr lang="en-US" altLang="zh-TW" b="1" dirty="0">
                <a:effectLst>
                  <a:outerShdw blurRad="38100" dist="38100" dir="2700000" algn="tl">
                    <a:srgbClr val="000000">
                      <a:alpha val="43137"/>
                    </a:srgbClr>
                  </a:outerShdw>
                </a:effectLst>
              </a:rPr>
              <a:t>9</a:t>
            </a:r>
            <a:r>
              <a:rPr lang="en-US" altLang="zh-TW" b="1" dirty="0"/>
              <a:t>. </a:t>
            </a:r>
            <a:r>
              <a:rPr lang="zh-TW" altLang="en-US" dirty="0">
                <a:effectLst>
                  <a:outerShdw blurRad="38100" dist="38100" dir="2700000" algn="tl">
                    <a:srgbClr val="000000">
                      <a:alpha val="43137"/>
                    </a:srgbClr>
                  </a:outerShdw>
                </a:effectLst>
              </a:rPr>
              <a:t>品號屬性 </a:t>
            </a:r>
            <a:r>
              <a:rPr lang="en-US" altLang="zh-TW" b="1" dirty="0">
                <a:effectLst>
                  <a:outerShdw blurRad="38100" dist="38100" dir="2700000" algn="tl">
                    <a:srgbClr val="000000">
                      <a:alpha val="43137"/>
                    </a:srgbClr>
                  </a:outerShdw>
                </a:effectLst>
              </a:rPr>
              <a:t>(</a:t>
            </a:r>
            <a:r>
              <a:rPr lang="en-US" altLang="zh-TW" b="1" i="1" dirty="0">
                <a:effectLst>
                  <a:outerShdw blurRad="38100" dist="38100" dir="2700000" algn="tl">
                    <a:srgbClr val="000000">
                      <a:alpha val="43137"/>
                    </a:srgbClr>
                  </a:outerShdw>
                </a:effectLst>
              </a:rPr>
              <a:t>Cont</a:t>
            </a:r>
            <a:r>
              <a:rPr lang="en-US" altLang="zh-TW" b="1" dirty="0">
                <a:effectLst>
                  <a:outerShdw blurRad="38100" dist="38100" dir="2700000" algn="tl">
                    <a:srgbClr val="000000">
                      <a:alpha val="43137"/>
                    </a:srgbClr>
                  </a:outerShdw>
                </a:effectLst>
              </a:rPr>
              <a:t>.)</a:t>
            </a:r>
            <a:endParaRPr lang="zh-TW" altLang="en-US" b="1" i="1" dirty="0" smtClean="0"/>
          </a:p>
        </p:txBody>
      </p:sp>
      <p:graphicFrame>
        <p:nvGraphicFramePr>
          <p:cNvPr id="183332" name="Group 36"/>
          <p:cNvGraphicFramePr>
            <a:graphicFrameLocks noGrp="1"/>
          </p:cNvGraphicFramePr>
          <p:nvPr>
            <p:ph idx="4294967295"/>
            <p:extLst>
              <p:ext uri="{D42A27DB-BD31-4B8C-83A1-F6EECF244321}">
                <p14:modId xmlns:p14="http://schemas.microsoft.com/office/powerpoint/2010/main" val="4144369520"/>
              </p:ext>
            </p:extLst>
          </p:nvPr>
        </p:nvGraphicFramePr>
        <p:xfrm>
          <a:off x="468313" y="2636838"/>
          <a:ext cx="8258175" cy="1152202"/>
        </p:xfrm>
        <a:graphic>
          <a:graphicData uri="http://schemas.openxmlformats.org/drawingml/2006/table">
            <a:tbl>
              <a:tblPr/>
              <a:tblGrid>
                <a:gridCol w="1800225"/>
                <a:gridCol w="6457950"/>
              </a:tblGrid>
              <a:tr h="1152202">
                <a:tc>
                  <a:txBody>
                    <a:bodyPr/>
                    <a:lstStyle/>
                    <a:p>
                      <a:pPr marL="85725"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O</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Option</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件</a:t>
                      </a:r>
                    </a:p>
                  </a:txBody>
                  <a:tcPr marL="72000" marR="72000" marT="54000" marB="54000"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99FF99"/>
                        </a:gs>
                        <a:gs pos="50000">
                          <a:schemeClr val="bg1"/>
                        </a:gs>
                        <a:gs pos="100000">
                          <a:srgbClr val="99FF9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800" b="1" i="0" u="sng" strike="noStrike" cap="none" normalizeH="0" baseline="0" dirty="0" smtClean="0">
                          <a:ln>
                            <a:noFill/>
                          </a:ln>
                          <a:solidFill>
                            <a:srgbClr val="0000FF"/>
                          </a:solidFill>
                          <a:effectLst/>
                          <a:latin typeface="Times New Roman" pitchFamily="18" charset="0"/>
                          <a:ea typeface="標楷體" pitchFamily="65" charset="-120"/>
                          <a:cs typeface="Times New Roman" pitchFamily="18" charset="0"/>
                        </a:rPr>
                        <a:t>選擇件</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a:t>
                      </a:r>
                      <a:r>
                        <a:rPr kumimoji="0" lang="zh-TW" altLang="en-US" sz="1800" b="1" i="0" u="none" strike="noStrike" cap="none" normalizeH="0" baseline="0" dirty="0" smtClean="0">
                          <a:ln>
                            <a:noFill/>
                          </a:ln>
                          <a:solidFill>
                            <a:srgbClr val="FF0000"/>
                          </a:solidFill>
                          <a:effectLst/>
                          <a:latin typeface="Times New Roman" pitchFamily="18" charset="0"/>
                          <a:ea typeface="標楷體" pitchFamily="65" charset="-120"/>
                          <a:cs typeface="Times New Roman" pitchFamily="18" charset="0"/>
                        </a:rPr>
                        <a:t>不限一種選擇</a:t>
                      </a:r>
                      <a:r>
                        <a:rPr kumimoji="0" lang="en-US" altLang="zh-TW"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a:t>
                      </a:r>
                      <a:r>
                        <a:rPr kumimoji="0" lang="zh-TW" altLang="en-US" sz="1800" b="1"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，有些材料於生產或銷售時，可有可無，完全由客戶決定。如：汽車的倒車雷達、衛星導航系統等，為非必要件，於接單時有需要再加入</a:t>
                      </a:r>
                    </a:p>
                  </a:txBody>
                  <a:tcPr marL="72000" marR="72000" marT="54000" marB="54000"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0">
                      <a:gsLst>
                        <a:gs pos="0">
                          <a:srgbClr val="FFCC66"/>
                        </a:gs>
                        <a:gs pos="50000">
                          <a:schemeClr val="bg1"/>
                        </a:gs>
                        <a:gs pos="100000">
                          <a:srgbClr val="FFCC66"/>
                        </a:gs>
                      </a:gsLst>
                      <a:lin ang="5400000" scaled="1"/>
                    </a:gradFill>
                  </a:tcPr>
                </a:tc>
              </a:tr>
            </a:tbl>
          </a:graphicData>
        </a:graphic>
      </p:graphicFrame>
      <p:sp>
        <p:nvSpPr>
          <p:cNvPr id="183307" name="Text Box 11"/>
          <p:cNvSpPr txBox="1">
            <a:spLocks noChangeArrowheads="1"/>
          </p:cNvSpPr>
          <p:nvPr/>
        </p:nvSpPr>
        <p:spPr bwMode="auto">
          <a:xfrm>
            <a:off x="1692275" y="4005263"/>
            <a:ext cx="1008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汽車</a:t>
            </a:r>
          </a:p>
        </p:txBody>
      </p:sp>
      <p:sp>
        <p:nvSpPr>
          <p:cNvPr id="183308" name="Line 12"/>
          <p:cNvSpPr>
            <a:spLocks noChangeShapeType="1"/>
          </p:cNvSpPr>
          <p:nvPr/>
        </p:nvSpPr>
        <p:spPr bwMode="auto">
          <a:xfrm>
            <a:off x="2052638" y="436403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09" name="Line 13"/>
          <p:cNvSpPr>
            <a:spLocks noChangeShapeType="1"/>
          </p:cNvSpPr>
          <p:nvPr/>
        </p:nvSpPr>
        <p:spPr bwMode="auto">
          <a:xfrm flipH="1">
            <a:off x="971550" y="4508500"/>
            <a:ext cx="2089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10" name="Line 14"/>
          <p:cNvSpPr>
            <a:spLocks noChangeShapeType="1"/>
          </p:cNvSpPr>
          <p:nvPr/>
        </p:nvSpPr>
        <p:spPr bwMode="auto">
          <a:xfrm>
            <a:off x="971550" y="451008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11" name="Line 15"/>
          <p:cNvSpPr>
            <a:spLocks noChangeShapeType="1"/>
          </p:cNvSpPr>
          <p:nvPr/>
        </p:nvSpPr>
        <p:spPr bwMode="auto">
          <a:xfrm>
            <a:off x="2051050" y="451008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12" name="Text Box 16"/>
          <p:cNvSpPr txBox="1">
            <a:spLocks noChangeArrowheads="1"/>
          </p:cNvSpPr>
          <p:nvPr/>
        </p:nvSpPr>
        <p:spPr bwMode="auto">
          <a:xfrm>
            <a:off x="1476375" y="4725988"/>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solidFill>
                  <a:schemeClr val="hlink"/>
                </a:solidFill>
                <a:ea typeface="標楷體" pitchFamily="65" charset="-120"/>
              </a:rPr>
              <a:t>倒車雷達</a:t>
            </a:r>
          </a:p>
        </p:txBody>
      </p:sp>
      <p:sp>
        <p:nvSpPr>
          <p:cNvPr id="183313" name="Text Box 17"/>
          <p:cNvSpPr txBox="1">
            <a:spLocks noChangeArrowheads="1"/>
          </p:cNvSpPr>
          <p:nvPr/>
        </p:nvSpPr>
        <p:spPr bwMode="auto">
          <a:xfrm>
            <a:off x="466725" y="472598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必要零件</a:t>
            </a:r>
          </a:p>
        </p:txBody>
      </p:sp>
      <p:sp>
        <p:nvSpPr>
          <p:cNvPr id="183315" name="Text Box 19"/>
          <p:cNvSpPr txBox="1">
            <a:spLocks noChangeArrowheads="1"/>
          </p:cNvSpPr>
          <p:nvPr/>
        </p:nvSpPr>
        <p:spPr bwMode="auto">
          <a:xfrm>
            <a:off x="4629150" y="4868863"/>
            <a:ext cx="503238" cy="366712"/>
          </a:xfrm>
          <a:prstGeom prst="rect">
            <a:avLst/>
          </a:prstGeom>
          <a:noFill/>
          <a:ln w="9525">
            <a:noFill/>
            <a:miter lim="800000"/>
            <a:headEnd/>
            <a:tailEnd/>
          </a:ln>
          <a:effec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defRPr/>
            </a:pPr>
            <a:r>
              <a:rPr lang="en-US" altLang="zh-TW" smtClean="0">
                <a:solidFill>
                  <a:srgbClr val="FF0000"/>
                </a:solidFill>
                <a:effectLst>
                  <a:outerShdw blurRad="38100" dist="38100" dir="2700000" algn="tl">
                    <a:srgbClr val="C0C0C0"/>
                  </a:outerShdw>
                </a:effectLst>
              </a:rPr>
              <a:t>O</a:t>
            </a:r>
          </a:p>
        </p:txBody>
      </p:sp>
      <p:sp>
        <p:nvSpPr>
          <p:cNvPr id="183316" name="Line 20"/>
          <p:cNvSpPr>
            <a:spLocks noChangeShapeType="1"/>
          </p:cNvSpPr>
          <p:nvPr/>
        </p:nvSpPr>
        <p:spPr bwMode="auto">
          <a:xfrm>
            <a:off x="4773613" y="5229225"/>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17" name="Line 21"/>
          <p:cNvSpPr>
            <a:spLocks noChangeShapeType="1"/>
          </p:cNvSpPr>
          <p:nvPr/>
        </p:nvSpPr>
        <p:spPr bwMode="auto">
          <a:xfrm flipH="1" flipV="1">
            <a:off x="4197350" y="5372100"/>
            <a:ext cx="115252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18" name="Line 22"/>
          <p:cNvSpPr>
            <a:spLocks noChangeShapeType="1"/>
          </p:cNvSpPr>
          <p:nvPr/>
        </p:nvSpPr>
        <p:spPr bwMode="auto">
          <a:xfrm>
            <a:off x="4197350" y="53721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20" name="Line 24"/>
          <p:cNvSpPr>
            <a:spLocks noChangeShapeType="1"/>
          </p:cNvSpPr>
          <p:nvPr/>
        </p:nvSpPr>
        <p:spPr bwMode="auto">
          <a:xfrm>
            <a:off x="5349875" y="53721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21" name="Text Box 25"/>
          <p:cNvSpPr txBox="1">
            <a:spLocks noChangeArrowheads="1"/>
          </p:cNvSpPr>
          <p:nvPr/>
        </p:nvSpPr>
        <p:spPr bwMode="auto">
          <a:xfrm>
            <a:off x="3563938" y="5589588"/>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solidFill>
                  <a:schemeClr val="hlink"/>
                </a:solidFill>
                <a:ea typeface="標楷體" pitchFamily="65" charset="-120"/>
              </a:rPr>
              <a:t>倒車雷達</a:t>
            </a:r>
          </a:p>
        </p:txBody>
      </p:sp>
      <p:sp>
        <p:nvSpPr>
          <p:cNvPr id="183323" name="Text Box 27"/>
          <p:cNvSpPr txBox="1">
            <a:spLocks noChangeArrowheads="1"/>
          </p:cNvSpPr>
          <p:nvPr/>
        </p:nvSpPr>
        <p:spPr bwMode="auto">
          <a:xfrm>
            <a:off x="4787900" y="5589588"/>
            <a:ext cx="1223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solidFill>
                  <a:schemeClr val="hlink"/>
                </a:solidFill>
                <a:ea typeface="標楷體" pitchFamily="65" charset="-120"/>
              </a:rPr>
              <a:t>導航系統</a:t>
            </a:r>
          </a:p>
        </p:txBody>
      </p:sp>
      <p:sp>
        <p:nvSpPr>
          <p:cNvPr id="183324" name="Text Box 28"/>
          <p:cNvSpPr txBox="1">
            <a:spLocks noChangeArrowheads="1"/>
          </p:cNvSpPr>
          <p:nvPr/>
        </p:nvSpPr>
        <p:spPr bwMode="auto">
          <a:xfrm>
            <a:off x="4932363" y="4868863"/>
            <a:ext cx="1441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en-US" altLang="zh-TW">
                <a:ea typeface="標楷體" pitchFamily="65" charset="-120"/>
              </a:rPr>
              <a:t>(Option</a:t>
            </a:r>
            <a:r>
              <a:rPr lang="zh-TW" altLang="en-US">
                <a:ea typeface="標楷體" pitchFamily="65" charset="-120"/>
              </a:rPr>
              <a:t>件</a:t>
            </a:r>
            <a:r>
              <a:rPr lang="en-US" altLang="zh-TW">
                <a:ea typeface="標楷體" pitchFamily="65" charset="-120"/>
              </a:rPr>
              <a:t>)</a:t>
            </a:r>
          </a:p>
        </p:txBody>
      </p:sp>
      <p:sp>
        <p:nvSpPr>
          <p:cNvPr id="183325" name="Text Box 29"/>
          <p:cNvSpPr txBox="1">
            <a:spLocks noChangeArrowheads="1"/>
          </p:cNvSpPr>
          <p:nvPr/>
        </p:nvSpPr>
        <p:spPr bwMode="auto">
          <a:xfrm>
            <a:off x="7308850" y="4005263"/>
            <a:ext cx="1008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汽車</a:t>
            </a:r>
          </a:p>
        </p:txBody>
      </p:sp>
      <p:sp>
        <p:nvSpPr>
          <p:cNvPr id="183326" name="Line 30"/>
          <p:cNvSpPr>
            <a:spLocks noChangeShapeType="1"/>
          </p:cNvSpPr>
          <p:nvPr/>
        </p:nvSpPr>
        <p:spPr bwMode="auto">
          <a:xfrm>
            <a:off x="7667625" y="4365625"/>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27" name="Line 31"/>
          <p:cNvSpPr>
            <a:spLocks noChangeShapeType="1"/>
          </p:cNvSpPr>
          <p:nvPr/>
        </p:nvSpPr>
        <p:spPr bwMode="auto">
          <a:xfrm flipH="1" flipV="1">
            <a:off x="7092950" y="4510088"/>
            <a:ext cx="1079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28" name="Line 32"/>
          <p:cNvSpPr>
            <a:spLocks noChangeShapeType="1"/>
          </p:cNvSpPr>
          <p:nvPr/>
        </p:nvSpPr>
        <p:spPr bwMode="auto">
          <a:xfrm>
            <a:off x="7092950" y="451008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29" name="Line 33"/>
          <p:cNvSpPr>
            <a:spLocks noChangeShapeType="1"/>
          </p:cNvSpPr>
          <p:nvPr/>
        </p:nvSpPr>
        <p:spPr bwMode="auto">
          <a:xfrm>
            <a:off x="8172450" y="4510088"/>
            <a:ext cx="0" cy="144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30" name="Text Box 34"/>
          <p:cNvSpPr txBox="1">
            <a:spLocks noChangeArrowheads="1"/>
          </p:cNvSpPr>
          <p:nvPr/>
        </p:nvSpPr>
        <p:spPr bwMode="auto">
          <a:xfrm>
            <a:off x="8029575" y="4725988"/>
            <a:ext cx="504825" cy="366712"/>
          </a:xfrm>
          <a:prstGeom prst="rect">
            <a:avLst/>
          </a:prstGeom>
          <a:noFill/>
          <a:ln w="9525">
            <a:noFill/>
            <a:miter lim="800000"/>
            <a:headEnd/>
            <a:tailEnd/>
          </a:ln>
          <a:effec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defRPr/>
            </a:pPr>
            <a:r>
              <a:rPr lang="en-US" altLang="zh-TW" smtClean="0">
                <a:solidFill>
                  <a:srgbClr val="FF0000"/>
                </a:solidFill>
                <a:effectLst>
                  <a:outerShdw blurRad="38100" dist="38100" dir="2700000" algn="tl">
                    <a:srgbClr val="C0C0C0"/>
                  </a:outerShdw>
                </a:effectLst>
                <a:ea typeface="標楷體" pitchFamily="65" charset="-120"/>
              </a:rPr>
              <a:t>O</a:t>
            </a:r>
          </a:p>
        </p:txBody>
      </p:sp>
      <p:sp>
        <p:nvSpPr>
          <p:cNvPr id="183331" name="Text Box 35"/>
          <p:cNvSpPr txBox="1">
            <a:spLocks noChangeArrowheads="1"/>
          </p:cNvSpPr>
          <p:nvPr/>
        </p:nvSpPr>
        <p:spPr bwMode="auto">
          <a:xfrm>
            <a:off x="6588125" y="472598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ea typeface="標楷體" pitchFamily="65" charset="-120"/>
              </a:rPr>
              <a:t>必要零件</a:t>
            </a:r>
          </a:p>
        </p:txBody>
      </p:sp>
      <p:sp>
        <p:nvSpPr>
          <p:cNvPr id="183333" name="Line 37"/>
          <p:cNvSpPr>
            <a:spLocks noChangeShapeType="1"/>
          </p:cNvSpPr>
          <p:nvPr/>
        </p:nvSpPr>
        <p:spPr bwMode="auto">
          <a:xfrm>
            <a:off x="3060700" y="4508500"/>
            <a:ext cx="0"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3334" name="Text Box 38"/>
          <p:cNvSpPr txBox="1">
            <a:spLocks noChangeArrowheads="1"/>
          </p:cNvSpPr>
          <p:nvPr/>
        </p:nvSpPr>
        <p:spPr bwMode="auto">
          <a:xfrm>
            <a:off x="2555875" y="4724400"/>
            <a:ext cx="1223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spcBef>
                <a:spcPct val="50000"/>
              </a:spcBef>
            </a:pPr>
            <a:r>
              <a:rPr lang="zh-TW" altLang="en-US">
                <a:solidFill>
                  <a:schemeClr val="hlink"/>
                </a:solidFill>
                <a:ea typeface="標楷體" pitchFamily="65" charset="-120"/>
              </a:rPr>
              <a:t>導航系統</a:t>
            </a:r>
          </a:p>
        </p:txBody>
      </p:sp>
    </p:spTree>
    <p:extLst>
      <p:ext uri="{BB962C8B-B14F-4D97-AF65-F5344CB8AC3E}">
        <p14:creationId xmlns:p14="http://schemas.microsoft.com/office/powerpoint/2010/main" val="1935018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blinds(horizontal)">
                                      <p:cBhvr>
                                        <p:cTn id="7" dur="500"/>
                                        <p:tgtEl>
                                          <p:spTgt spid="183298"/>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183332"/>
                                        </p:tgtEl>
                                        <p:attrNameLst>
                                          <p:attrName>style.visibility</p:attrName>
                                        </p:attrNameLst>
                                      </p:cBhvr>
                                      <p:to>
                                        <p:strVal val="visible"/>
                                      </p:to>
                                    </p:set>
                                    <p:animEffect transition="in" filter="checkerboard(down)">
                                      <p:cBhvr>
                                        <p:cTn id="11" dur="1000"/>
                                        <p:tgtEl>
                                          <p:spTgt spid="1833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83307"/>
                                        </p:tgtEl>
                                        <p:attrNameLst>
                                          <p:attrName>style.visibility</p:attrName>
                                        </p:attrNameLst>
                                      </p:cBhvr>
                                      <p:to>
                                        <p:strVal val="visible"/>
                                      </p:to>
                                    </p:set>
                                    <p:animEffect transition="in" filter="dissolve">
                                      <p:cBhvr>
                                        <p:cTn id="16" dur="500"/>
                                        <p:tgtEl>
                                          <p:spTgt spid="183307"/>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83308"/>
                                        </p:tgtEl>
                                        <p:attrNameLst>
                                          <p:attrName>style.visibility</p:attrName>
                                        </p:attrNameLst>
                                      </p:cBhvr>
                                      <p:to>
                                        <p:strVal val="visible"/>
                                      </p:to>
                                    </p:set>
                                    <p:animEffect transition="in" filter="blinds(horizontal)">
                                      <p:cBhvr>
                                        <p:cTn id="20" dur="500"/>
                                        <p:tgtEl>
                                          <p:spTgt spid="183308"/>
                                        </p:tgtEl>
                                      </p:cBhvr>
                                    </p:animEffect>
                                  </p:childTnLst>
                                </p:cTn>
                              </p:par>
                            </p:childTnLst>
                          </p:cTn>
                        </p:par>
                        <p:par>
                          <p:cTn id="21" fill="hold" nodeType="afterGroup">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183309"/>
                                        </p:tgtEl>
                                        <p:attrNameLst>
                                          <p:attrName>style.visibility</p:attrName>
                                        </p:attrNameLst>
                                      </p:cBhvr>
                                      <p:to>
                                        <p:strVal val="visible"/>
                                      </p:to>
                                    </p:set>
                                    <p:animEffect transition="in" filter="blinds(horizontal)">
                                      <p:cBhvr>
                                        <p:cTn id="24" dur="500"/>
                                        <p:tgtEl>
                                          <p:spTgt spid="183309"/>
                                        </p:tgtEl>
                                      </p:cBhvr>
                                    </p:animEffect>
                                  </p:childTnLst>
                                </p:cTn>
                              </p:par>
                            </p:childTnLst>
                          </p:cTn>
                        </p:par>
                        <p:par>
                          <p:cTn id="25" fill="hold" nodeType="afterGroup">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183310"/>
                                        </p:tgtEl>
                                        <p:attrNameLst>
                                          <p:attrName>style.visibility</p:attrName>
                                        </p:attrNameLst>
                                      </p:cBhvr>
                                      <p:to>
                                        <p:strVal val="visible"/>
                                      </p:to>
                                    </p:set>
                                    <p:animEffect transition="in" filter="blinds(horizontal)">
                                      <p:cBhvr>
                                        <p:cTn id="28" dur="500"/>
                                        <p:tgtEl>
                                          <p:spTgt spid="183310"/>
                                        </p:tgtEl>
                                      </p:cBhvr>
                                    </p:animEffect>
                                  </p:childTnLst>
                                </p:cTn>
                              </p:par>
                            </p:childTnLst>
                          </p:cTn>
                        </p:par>
                        <p:par>
                          <p:cTn id="29" fill="hold" nodeType="afterGroup">
                            <p:stCondLst>
                              <p:cond delay="2500"/>
                            </p:stCondLst>
                            <p:childTnLst>
                              <p:par>
                                <p:cTn id="30" presetID="3" presetClass="entr" presetSubtype="10" fill="hold" grpId="0" nodeType="afterEffect">
                                  <p:stCondLst>
                                    <p:cond delay="0"/>
                                  </p:stCondLst>
                                  <p:childTnLst>
                                    <p:set>
                                      <p:cBhvr>
                                        <p:cTn id="31" dur="1" fill="hold">
                                          <p:stCondLst>
                                            <p:cond delay="0"/>
                                          </p:stCondLst>
                                        </p:cTn>
                                        <p:tgtEl>
                                          <p:spTgt spid="183311"/>
                                        </p:tgtEl>
                                        <p:attrNameLst>
                                          <p:attrName>style.visibility</p:attrName>
                                        </p:attrNameLst>
                                      </p:cBhvr>
                                      <p:to>
                                        <p:strVal val="visible"/>
                                      </p:to>
                                    </p:set>
                                    <p:animEffect transition="in" filter="blinds(horizontal)">
                                      <p:cBhvr>
                                        <p:cTn id="32" dur="500"/>
                                        <p:tgtEl>
                                          <p:spTgt spid="183311"/>
                                        </p:tgtEl>
                                      </p:cBhvr>
                                    </p:animEffect>
                                  </p:childTnLst>
                                </p:cTn>
                              </p:par>
                            </p:childTnLst>
                          </p:cTn>
                        </p:par>
                        <p:par>
                          <p:cTn id="33" fill="hold" nodeType="afterGroup">
                            <p:stCondLst>
                              <p:cond delay="3000"/>
                            </p:stCondLst>
                            <p:childTnLst>
                              <p:par>
                                <p:cTn id="34" presetID="3" presetClass="entr" presetSubtype="10" fill="hold" grpId="0" nodeType="afterEffect">
                                  <p:stCondLst>
                                    <p:cond delay="0"/>
                                  </p:stCondLst>
                                  <p:childTnLst>
                                    <p:set>
                                      <p:cBhvr>
                                        <p:cTn id="35" dur="1" fill="hold">
                                          <p:stCondLst>
                                            <p:cond delay="0"/>
                                          </p:stCondLst>
                                        </p:cTn>
                                        <p:tgtEl>
                                          <p:spTgt spid="183333"/>
                                        </p:tgtEl>
                                        <p:attrNameLst>
                                          <p:attrName>style.visibility</p:attrName>
                                        </p:attrNameLst>
                                      </p:cBhvr>
                                      <p:to>
                                        <p:strVal val="visible"/>
                                      </p:to>
                                    </p:set>
                                    <p:animEffect transition="in" filter="blinds(horizontal)">
                                      <p:cBhvr>
                                        <p:cTn id="36" dur="500"/>
                                        <p:tgtEl>
                                          <p:spTgt spid="183333"/>
                                        </p:tgtEl>
                                      </p:cBhvr>
                                    </p:animEffect>
                                  </p:childTnLst>
                                </p:cTn>
                              </p:par>
                            </p:childTnLst>
                          </p:cTn>
                        </p:par>
                        <p:par>
                          <p:cTn id="37" fill="hold" nodeType="afterGroup">
                            <p:stCondLst>
                              <p:cond delay="3500"/>
                            </p:stCondLst>
                            <p:childTnLst>
                              <p:par>
                                <p:cTn id="38" presetID="5" presetClass="entr" presetSubtype="10" fill="hold" grpId="0" nodeType="afterEffect">
                                  <p:stCondLst>
                                    <p:cond delay="0"/>
                                  </p:stCondLst>
                                  <p:childTnLst>
                                    <p:set>
                                      <p:cBhvr>
                                        <p:cTn id="39" dur="1" fill="hold">
                                          <p:stCondLst>
                                            <p:cond delay="0"/>
                                          </p:stCondLst>
                                        </p:cTn>
                                        <p:tgtEl>
                                          <p:spTgt spid="183313"/>
                                        </p:tgtEl>
                                        <p:attrNameLst>
                                          <p:attrName>style.visibility</p:attrName>
                                        </p:attrNameLst>
                                      </p:cBhvr>
                                      <p:to>
                                        <p:strVal val="visible"/>
                                      </p:to>
                                    </p:set>
                                    <p:animEffect transition="in" filter="checkerboard(across)">
                                      <p:cBhvr>
                                        <p:cTn id="40" dur="500"/>
                                        <p:tgtEl>
                                          <p:spTgt spid="183313"/>
                                        </p:tgtEl>
                                      </p:cBhvr>
                                    </p:animEffect>
                                  </p:childTnLst>
                                </p:cTn>
                              </p:par>
                            </p:childTnLst>
                          </p:cTn>
                        </p:par>
                        <p:par>
                          <p:cTn id="41" fill="hold" nodeType="afterGroup">
                            <p:stCondLst>
                              <p:cond delay="4000"/>
                            </p:stCondLst>
                            <p:childTnLst>
                              <p:par>
                                <p:cTn id="42" presetID="5" presetClass="entr" presetSubtype="10" fill="hold" grpId="0" nodeType="afterEffect">
                                  <p:stCondLst>
                                    <p:cond delay="0"/>
                                  </p:stCondLst>
                                  <p:childTnLst>
                                    <p:set>
                                      <p:cBhvr>
                                        <p:cTn id="43" dur="1" fill="hold">
                                          <p:stCondLst>
                                            <p:cond delay="0"/>
                                          </p:stCondLst>
                                        </p:cTn>
                                        <p:tgtEl>
                                          <p:spTgt spid="183312"/>
                                        </p:tgtEl>
                                        <p:attrNameLst>
                                          <p:attrName>style.visibility</p:attrName>
                                        </p:attrNameLst>
                                      </p:cBhvr>
                                      <p:to>
                                        <p:strVal val="visible"/>
                                      </p:to>
                                    </p:set>
                                    <p:animEffect transition="in" filter="checkerboard(across)">
                                      <p:cBhvr>
                                        <p:cTn id="44" dur="500"/>
                                        <p:tgtEl>
                                          <p:spTgt spid="183312"/>
                                        </p:tgtEl>
                                      </p:cBhvr>
                                    </p:animEffect>
                                  </p:childTnLst>
                                </p:cTn>
                              </p:par>
                            </p:childTnLst>
                          </p:cTn>
                        </p:par>
                        <p:par>
                          <p:cTn id="45" fill="hold" nodeType="afterGroup">
                            <p:stCondLst>
                              <p:cond delay="4500"/>
                            </p:stCondLst>
                            <p:childTnLst>
                              <p:par>
                                <p:cTn id="46" presetID="5" presetClass="entr" presetSubtype="10" fill="hold" grpId="0" nodeType="afterEffect">
                                  <p:stCondLst>
                                    <p:cond delay="0"/>
                                  </p:stCondLst>
                                  <p:childTnLst>
                                    <p:set>
                                      <p:cBhvr>
                                        <p:cTn id="47" dur="1" fill="hold">
                                          <p:stCondLst>
                                            <p:cond delay="0"/>
                                          </p:stCondLst>
                                        </p:cTn>
                                        <p:tgtEl>
                                          <p:spTgt spid="183334"/>
                                        </p:tgtEl>
                                        <p:attrNameLst>
                                          <p:attrName>style.visibility</p:attrName>
                                        </p:attrNameLst>
                                      </p:cBhvr>
                                      <p:to>
                                        <p:strVal val="visible"/>
                                      </p:to>
                                    </p:set>
                                    <p:animEffect transition="in" filter="checkerboard(across)">
                                      <p:cBhvr>
                                        <p:cTn id="48" dur="500"/>
                                        <p:tgtEl>
                                          <p:spTgt spid="18333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3315"/>
                                        </p:tgtEl>
                                        <p:attrNameLst>
                                          <p:attrName>style.visibility</p:attrName>
                                        </p:attrNameLst>
                                      </p:cBhvr>
                                      <p:to>
                                        <p:strVal val="visible"/>
                                      </p:to>
                                    </p:set>
                                    <p:animEffect transition="in" filter="dissolve">
                                      <p:cBhvr>
                                        <p:cTn id="53" dur="500"/>
                                        <p:tgtEl>
                                          <p:spTgt spid="183315"/>
                                        </p:tgtEl>
                                      </p:cBhvr>
                                    </p:animEffect>
                                  </p:childTnLst>
                                </p:cTn>
                              </p:par>
                            </p:childTnLst>
                          </p:cTn>
                        </p:par>
                        <p:par>
                          <p:cTn id="54" fill="hold" nodeType="afterGroup">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183324"/>
                                        </p:tgtEl>
                                        <p:attrNameLst>
                                          <p:attrName>style.visibility</p:attrName>
                                        </p:attrNameLst>
                                      </p:cBhvr>
                                      <p:to>
                                        <p:strVal val="visible"/>
                                      </p:to>
                                    </p:set>
                                    <p:animEffect transition="in" filter="dissolve">
                                      <p:cBhvr>
                                        <p:cTn id="57" dur="500"/>
                                        <p:tgtEl>
                                          <p:spTgt spid="183324"/>
                                        </p:tgtEl>
                                      </p:cBhvr>
                                    </p:animEffect>
                                  </p:childTnLst>
                                </p:cTn>
                              </p:par>
                            </p:childTnLst>
                          </p:cTn>
                        </p:par>
                        <p:par>
                          <p:cTn id="58" fill="hold" nodeType="afterGroup">
                            <p:stCondLst>
                              <p:cond delay="1000"/>
                            </p:stCondLst>
                            <p:childTnLst>
                              <p:par>
                                <p:cTn id="59" presetID="3" presetClass="entr" presetSubtype="10" fill="hold" grpId="0" nodeType="afterEffect">
                                  <p:stCondLst>
                                    <p:cond delay="0"/>
                                  </p:stCondLst>
                                  <p:childTnLst>
                                    <p:set>
                                      <p:cBhvr>
                                        <p:cTn id="60" dur="1" fill="hold">
                                          <p:stCondLst>
                                            <p:cond delay="0"/>
                                          </p:stCondLst>
                                        </p:cTn>
                                        <p:tgtEl>
                                          <p:spTgt spid="183316"/>
                                        </p:tgtEl>
                                        <p:attrNameLst>
                                          <p:attrName>style.visibility</p:attrName>
                                        </p:attrNameLst>
                                      </p:cBhvr>
                                      <p:to>
                                        <p:strVal val="visible"/>
                                      </p:to>
                                    </p:set>
                                    <p:animEffect transition="in" filter="blinds(horizontal)">
                                      <p:cBhvr>
                                        <p:cTn id="61" dur="500"/>
                                        <p:tgtEl>
                                          <p:spTgt spid="183316"/>
                                        </p:tgtEl>
                                      </p:cBhvr>
                                    </p:animEffect>
                                  </p:childTnLst>
                                </p:cTn>
                              </p:par>
                            </p:childTnLst>
                          </p:cTn>
                        </p:par>
                        <p:par>
                          <p:cTn id="62" fill="hold" nodeType="afterGroup">
                            <p:stCondLst>
                              <p:cond delay="1500"/>
                            </p:stCondLst>
                            <p:childTnLst>
                              <p:par>
                                <p:cTn id="63" presetID="3" presetClass="entr" presetSubtype="10" fill="hold" grpId="0" nodeType="afterEffect">
                                  <p:stCondLst>
                                    <p:cond delay="0"/>
                                  </p:stCondLst>
                                  <p:childTnLst>
                                    <p:set>
                                      <p:cBhvr>
                                        <p:cTn id="64" dur="1" fill="hold">
                                          <p:stCondLst>
                                            <p:cond delay="0"/>
                                          </p:stCondLst>
                                        </p:cTn>
                                        <p:tgtEl>
                                          <p:spTgt spid="183317"/>
                                        </p:tgtEl>
                                        <p:attrNameLst>
                                          <p:attrName>style.visibility</p:attrName>
                                        </p:attrNameLst>
                                      </p:cBhvr>
                                      <p:to>
                                        <p:strVal val="visible"/>
                                      </p:to>
                                    </p:set>
                                    <p:animEffect transition="in" filter="blinds(horizontal)">
                                      <p:cBhvr>
                                        <p:cTn id="65" dur="500"/>
                                        <p:tgtEl>
                                          <p:spTgt spid="183317"/>
                                        </p:tgtEl>
                                      </p:cBhvr>
                                    </p:animEffect>
                                  </p:childTnLst>
                                </p:cTn>
                              </p:par>
                            </p:childTnLst>
                          </p:cTn>
                        </p:par>
                        <p:par>
                          <p:cTn id="66" fill="hold" nodeType="afterGroup">
                            <p:stCondLst>
                              <p:cond delay="2000"/>
                            </p:stCondLst>
                            <p:childTnLst>
                              <p:par>
                                <p:cTn id="67" presetID="3" presetClass="entr" presetSubtype="10" fill="hold" grpId="0" nodeType="afterEffect">
                                  <p:stCondLst>
                                    <p:cond delay="0"/>
                                  </p:stCondLst>
                                  <p:childTnLst>
                                    <p:set>
                                      <p:cBhvr>
                                        <p:cTn id="68" dur="1" fill="hold">
                                          <p:stCondLst>
                                            <p:cond delay="0"/>
                                          </p:stCondLst>
                                        </p:cTn>
                                        <p:tgtEl>
                                          <p:spTgt spid="183318"/>
                                        </p:tgtEl>
                                        <p:attrNameLst>
                                          <p:attrName>style.visibility</p:attrName>
                                        </p:attrNameLst>
                                      </p:cBhvr>
                                      <p:to>
                                        <p:strVal val="visible"/>
                                      </p:to>
                                    </p:set>
                                    <p:animEffect transition="in" filter="blinds(horizontal)">
                                      <p:cBhvr>
                                        <p:cTn id="69" dur="500"/>
                                        <p:tgtEl>
                                          <p:spTgt spid="183318"/>
                                        </p:tgtEl>
                                      </p:cBhvr>
                                    </p:animEffect>
                                  </p:childTnLst>
                                </p:cTn>
                              </p:par>
                            </p:childTnLst>
                          </p:cTn>
                        </p:par>
                        <p:par>
                          <p:cTn id="70" fill="hold" nodeType="afterGroup">
                            <p:stCondLst>
                              <p:cond delay="2500"/>
                            </p:stCondLst>
                            <p:childTnLst>
                              <p:par>
                                <p:cTn id="71" presetID="3" presetClass="entr" presetSubtype="10" fill="hold" grpId="0" nodeType="afterEffect">
                                  <p:stCondLst>
                                    <p:cond delay="0"/>
                                  </p:stCondLst>
                                  <p:childTnLst>
                                    <p:set>
                                      <p:cBhvr>
                                        <p:cTn id="72" dur="1" fill="hold">
                                          <p:stCondLst>
                                            <p:cond delay="0"/>
                                          </p:stCondLst>
                                        </p:cTn>
                                        <p:tgtEl>
                                          <p:spTgt spid="183320"/>
                                        </p:tgtEl>
                                        <p:attrNameLst>
                                          <p:attrName>style.visibility</p:attrName>
                                        </p:attrNameLst>
                                      </p:cBhvr>
                                      <p:to>
                                        <p:strVal val="visible"/>
                                      </p:to>
                                    </p:set>
                                    <p:animEffect transition="in" filter="blinds(horizontal)">
                                      <p:cBhvr>
                                        <p:cTn id="73" dur="500"/>
                                        <p:tgtEl>
                                          <p:spTgt spid="183320"/>
                                        </p:tgtEl>
                                      </p:cBhvr>
                                    </p:animEffect>
                                  </p:childTnLst>
                                </p:cTn>
                              </p:par>
                            </p:childTnLst>
                          </p:cTn>
                        </p:par>
                        <p:par>
                          <p:cTn id="74" fill="hold" nodeType="afterGroup">
                            <p:stCondLst>
                              <p:cond delay="3000"/>
                            </p:stCondLst>
                            <p:childTnLst>
                              <p:par>
                                <p:cTn id="75" presetID="5" presetClass="entr" presetSubtype="10" fill="hold" grpId="0" nodeType="afterEffect">
                                  <p:stCondLst>
                                    <p:cond delay="0"/>
                                  </p:stCondLst>
                                  <p:childTnLst>
                                    <p:set>
                                      <p:cBhvr>
                                        <p:cTn id="76" dur="1" fill="hold">
                                          <p:stCondLst>
                                            <p:cond delay="0"/>
                                          </p:stCondLst>
                                        </p:cTn>
                                        <p:tgtEl>
                                          <p:spTgt spid="183321"/>
                                        </p:tgtEl>
                                        <p:attrNameLst>
                                          <p:attrName>style.visibility</p:attrName>
                                        </p:attrNameLst>
                                      </p:cBhvr>
                                      <p:to>
                                        <p:strVal val="visible"/>
                                      </p:to>
                                    </p:set>
                                    <p:animEffect transition="in" filter="checkerboard(across)">
                                      <p:cBhvr>
                                        <p:cTn id="77" dur="500"/>
                                        <p:tgtEl>
                                          <p:spTgt spid="183321"/>
                                        </p:tgtEl>
                                      </p:cBhvr>
                                    </p:animEffect>
                                  </p:childTnLst>
                                </p:cTn>
                              </p:par>
                            </p:childTnLst>
                          </p:cTn>
                        </p:par>
                        <p:par>
                          <p:cTn id="78" fill="hold" nodeType="afterGroup">
                            <p:stCondLst>
                              <p:cond delay="3500"/>
                            </p:stCondLst>
                            <p:childTnLst>
                              <p:par>
                                <p:cTn id="79" presetID="5" presetClass="entr" presetSubtype="10" fill="hold" grpId="0" nodeType="afterEffect">
                                  <p:stCondLst>
                                    <p:cond delay="0"/>
                                  </p:stCondLst>
                                  <p:childTnLst>
                                    <p:set>
                                      <p:cBhvr>
                                        <p:cTn id="80" dur="1" fill="hold">
                                          <p:stCondLst>
                                            <p:cond delay="0"/>
                                          </p:stCondLst>
                                        </p:cTn>
                                        <p:tgtEl>
                                          <p:spTgt spid="183323"/>
                                        </p:tgtEl>
                                        <p:attrNameLst>
                                          <p:attrName>style.visibility</p:attrName>
                                        </p:attrNameLst>
                                      </p:cBhvr>
                                      <p:to>
                                        <p:strVal val="visible"/>
                                      </p:to>
                                    </p:set>
                                    <p:animEffect transition="in" filter="checkerboard(across)">
                                      <p:cBhvr>
                                        <p:cTn id="81" dur="500"/>
                                        <p:tgtEl>
                                          <p:spTgt spid="18332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183325"/>
                                        </p:tgtEl>
                                        <p:attrNameLst>
                                          <p:attrName>style.visibility</p:attrName>
                                        </p:attrNameLst>
                                      </p:cBhvr>
                                      <p:to>
                                        <p:strVal val="visible"/>
                                      </p:to>
                                    </p:set>
                                    <p:animEffect transition="in" filter="dissolve">
                                      <p:cBhvr>
                                        <p:cTn id="86" dur="500"/>
                                        <p:tgtEl>
                                          <p:spTgt spid="183325"/>
                                        </p:tgtEl>
                                      </p:cBhvr>
                                    </p:animEffect>
                                  </p:childTnLst>
                                </p:cTn>
                              </p:par>
                            </p:childTnLst>
                          </p:cTn>
                        </p:par>
                        <p:par>
                          <p:cTn id="87" fill="hold" nodeType="afterGroup">
                            <p:stCondLst>
                              <p:cond delay="500"/>
                            </p:stCondLst>
                            <p:childTnLst>
                              <p:par>
                                <p:cTn id="88" presetID="3" presetClass="entr" presetSubtype="10" fill="hold" grpId="0" nodeType="afterEffect">
                                  <p:stCondLst>
                                    <p:cond delay="0"/>
                                  </p:stCondLst>
                                  <p:childTnLst>
                                    <p:set>
                                      <p:cBhvr>
                                        <p:cTn id="89" dur="1" fill="hold">
                                          <p:stCondLst>
                                            <p:cond delay="0"/>
                                          </p:stCondLst>
                                        </p:cTn>
                                        <p:tgtEl>
                                          <p:spTgt spid="183326"/>
                                        </p:tgtEl>
                                        <p:attrNameLst>
                                          <p:attrName>style.visibility</p:attrName>
                                        </p:attrNameLst>
                                      </p:cBhvr>
                                      <p:to>
                                        <p:strVal val="visible"/>
                                      </p:to>
                                    </p:set>
                                    <p:animEffect transition="in" filter="blinds(horizontal)">
                                      <p:cBhvr>
                                        <p:cTn id="90" dur="500"/>
                                        <p:tgtEl>
                                          <p:spTgt spid="183326"/>
                                        </p:tgtEl>
                                      </p:cBhvr>
                                    </p:animEffect>
                                  </p:childTnLst>
                                </p:cTn>
                              </p:par>
                            </p:childTnLst>
                          </p:cTn>
                        </p:par>
                        <p:par>
                          <p:cTn id="91" fill="hold" nodeType="afterGroup">
                            <p:stCondLst>
                              <p:cond delay="1000"/>
                            </p:stCondLst>
                            <p:childTnLst>
                              <p:par>
                                <p:cTn id="92" presetID="3" presetClass="entr" presetSubtype="10" fill="hold" grpId="0" nodeType="afterEffect">
                                  <p:stCondLst>
                                    <p:cond delay="0"/>
                                  </p:stCondLst>
                                  <p:childTnLst>
                                    <p:set>
                                      <p:cBhvr>
                                        <p:cTn id="93" dur="1" fill="hold">
                                          <p:stCondLst>
                                            <p:cond delay="0"/>
                                          </p:stCondLst>
                                        </p:cTn>
                                        <p:tgtEl>
                                          <p:spTgt spid="183327"/>
                                        </p:tgtEl>
                                        <p:attrNameLst>
                                          <p:attrName>style.visibility</p:attrName>
                                        </p:attrNameLst>
                                      </p:cBhvr>
                                      <p:to>
                                        <p:strVal val="visible"/>
                                      </p:to>
                                    </p:set>
                                    <p:animEffect transition="in" filter="blinds(horizontal)">
                                      <p:cBhvr>
                                        <p:cTn id="94" dur="500"/>
                                        <p:tgtEl>
                                          <p:spTgt spid="183327"/>
                                        </p:tgtEl>
                                      </p:cBhvr>
                                    </p:animEffect>
                                  </p:childTnLst>
                                </p:cTn>
                              </p:par>
                            </p:childTnLst>
                          </p:cTn>
                        </p:par>
                        <p:par>
                          <p:cTn id="95" fill="hold" nodeType="afterGroup">
                            <p:stCondLst>
                              <p:cond delay="1500"/>
                            </p:stCondLst>
                            <p:childTnLst>
                              <p:par>
                                <p:cTn id="96" presetID="3" presetClass="entr" presetSubtype="10" fill="hold" grpId="0" nodeType="afterEffect">
                                  <p:stCondLst>
                                    <p:cond delay="0"/>
                                  </p:stCondLst>
                                  <p:childTnLst>
                                    <p:set>
                                      <p:cBhvr>
                                        <p:cTn id="97" dur="1" fill="hold">
                                          <p:stCondLst>
                                            <p:cond delay="0"/>
                                          </p:stCondLst>
                                        </p:cTn>
                                        <p:tgtEl>
                                          <p:spTgt spid="183328"/>
                                        </p:tgtEl>
                                        <p:attrNameLst>
                                          <p:attrName>style.visibility</p:attrName>
                                        </p:attrNameLst>
                                      </p:cBhvr>
                                      <p:to>
                                        <p:strVal val="visible"/>
                                      </p:to>
                                    </p:set>
                                    <p:animEffect transition="in" filter="blinds(horizontal)">
                                      <p:cBhvr>
                                        <p:cTn id="98" dur="500"/>
                                        <p:tgtEl>
                                          <p:spTgt spid="183328"/>
                                        </p:tgtEl>
                                      </p:cBhvr>
                                    </p:animEffect>
                                  </p:childTnLst>
                                </p:cTn>
                              </p:par>
                            </p:childTnLst>
                          </p:cTn>
                        </p:par>
                        <p:par>
                          <p:cTn id="99" fill="hold" nodeType="afterGroup">
                            <p:stCondLst>
                              <p:cond delay="2000"/>
                            </p:stCondLst>
                            <p:childTnLst>
                              <p:par>
                                <p:cTn id="100" presetID="3" presetClass="entr" presetSubtype="10" fill="hold" grpId="0" nodeType="afterEffect">
                                  <p:stCondLst>
                                    <p:cond delay="0"/>
                                  </p:stCondLst>
                                  <p:childTnLst>
                                    <p:set>
                                      <p:cBhvr>
                                        <p:cTn id="101" dur="1" fill="hold">
                                          <p:stCondLst>
                                            <p:cond delay="0"/>
                                          </p:stCondLst>
                                        </p:cTn>
                                        <p:tgtEl>
                                          <p:spTgt spid="183329"/>
                                        </p:tgtEl>
                                        <p:attrNameLst>
                                          <p:attrName>style.visibility</p:attrName>
                                        </p:attrNameLst>
                                      </p:cBhvr>
                                      <p:to>
                                        <p:strVal val="visible"/>
                                      </p:to>
                                    </p:set>
                                    <p:animEffect transition="in" filter="blinds(horizontal)">
                                      <p:cBhvr>
                                        <p:cTn id="102" dur="500"/>
                                        <p:tgtEl>
                                          <p:spTgt spid="183329"/>
                                        </p:tgtEl>
                                      </p:cBhvr>
                                    </p:animEffect>
                                  </p:childTnLst>
                                </p:cTn>
                              </p:par>
                            </p:childTnLst>
                          </p:cTn>
                        </p:par>
                        <p:par>
                          <p:cTn id="103" fill="hold" nodeType="afterGroup">
                            <p:stCondLst>
                              <p:cond delay="2500"/>
                            </p:stCondLst>
                            <p:childTnLst>
                              <p:par>
                                <p:cTn id="104" presetID="5" presetClass="entr" presetSubtype="10" fill="hold" grpId="0" nodeType="afterEffect">
                                  <p:stCondLst>
                                    <p:cond delay="0"/>
                                  </p:stCondLst>
                                  <p:childTnLst>
                                    <p:set>
                                      <p:cBhvr>
                                        <p:cTn id="105" dur="1" fill="hold">
                                          <p:stCondLst>
                                            <p:cond delay="0"/>
                                          </p:stCondLst>
                                        </p:cTn>
                                        <p:tgtEl>
                                          <p:spTgt spid="183331"/>
                                        </p:tgtEl>
                                        <p:attrNameLst>
                                          <p:attrName>style.visibility</p:attrName>
                                        </p:attrNameLst>
                                      </p:cBhvr>
                                      <p:to>
                                        <p:strVal val="visible"/>
                                      </p:to>
                                    </p:set>
                                    <p:animEffect transition="in" filter="checkerboard(across)">
                                      <p:cBhvr>
                                        <p:cTn id="106" dur="500"/>
                                        <p:tgtEl>
                                          <p:spTgt spid="183331"/>
                                        </p:tgtEl>
                                      </p:cBhvr>
                                    </p:animEffect>
                                  </p:childTnLst>
                                </p:cTn>
                              </p:par>
                            </p:childTnLst>
                          </p:cTn>
                        </p:par>
                        <p:par>
                          <p:cTn id="107" fill="hold" nodeType="afterGroup">
                            <p:stCondLst>
                              <p:cond delay="3000"/>
                            </p:stCondLst>
                            <p:childTnLst>
                              <p:par>
                                <p:cTn id="108" presetID="5" presetClass="entr" presetSubtype="10" fill="hold" grpId="0" nodeType="afterEffect">
                                  <p:stCondLst>
                                    <p:cond delay="0"/>
                                  </p:stCondLst>
                                  <p:childTnLst>
                                    <p:set>
                                      <p:cBhvr>
                                        <p:cTn id="109" dur="1" fill="hold">
                                          <p:stCondLst>
                                            <p:cond delay="0"/>
                                          </p:stCondLst>
                                        </p:cTn>
                                        <p:tgtEl>
                                          <p:spTgt spid="183330"/>
                                        </p:tgtEl>
                                        <p:attrNameLst>
                                          <p:attrName>style.visibility</p:attrName>
                                        </p:attrNameLst>
                                      </p:cBhvr>
                                      <p:to>
                                        <p:strVal val="visible"/>
                                      </p:to>
                                    </p:set>
                                    <p:animEffect transition="in" filter="checkerboard(across)">
                                      <p:cBhvr>
                                        <p:cTn id="110" dur="500"/>
                                        <p:tgtEl>
                                          <p:spTgt spid="183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p:bldP spid="183307" grpId="0"/>
      <p:bldP spid="183308" grpId="0" animBg="1"/>
      <p:bldP spid="183309" grpId="0" animBg="1"/>
      <p:bldP spid="183310" grpId="0" animBg="1"/>
      <p:bldP spid="183311" grpId="0" animBg="1"/>
      <p:bldP spid="183312" grpId="0"/>
      <p:bldP spid="183313" grpId="0"/>
      <p:bldP spid="183315" grpId="0"/>
      <p:bldP spid="183316" grpId="0" animBg="1"/>
      <p:bldP spid="183317" grpId="0" animBg="1"/>
      <p:bldP spid="183318" grpId="0" animBg="1"/>
      <p:bldP spid="183320" grpId="0" animBg="1"/>
      <p:bldP spid="183321" grpId="0"/>
      <p:bldP spid="183323" grpId="0"/>
      <p:bldP spid="183324" grpId="0"/>
      <p:bldP spid="183325" grpId="0"/>
      <p:bldP spid="183326" grpId="0" animBg="1"/>
      <p:bldP spid="183327" grpId="0" animBg="1"/>
      <p:bldP spid="183328" grpId="0" animBg="1"/>
      <p:bldP spid="183329" grpId="0" animBg="1"/>
      <p:bldP spid="183330" grpId="0"/>
      <p:bldP spid="183331" grpId="0"/>
      <p:bldP spid="183333" grpId="0" animBg="1"/>
      <p:bldP spid="18333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B7CDAE2C-3A96-43EA-A097-20F2B7922261}" type="slidenum">
              <a:rPr lang="zh-TW" altLang="en-US"/>
              <a:pPr>
                <a:defRPr/>
              </a:pPr>
              <a:t>67</a:t>
            </a:fld>
            <a:endParaRPr lang="en-US" altLang="zh-TW"/>
          </a:p>
        </p:txBody>
      </p:sp>
      <p:sp>
        <p:nvSpPr>
          <p:cNvPr id="185346" name="標題 1"/>
          <p:cNvSpPr>
            <a:spLocks noGrp="1"/>
          </p:cNvSpPr>
          <p:nvPr>
            <p:ph type="title" idx="4294967295"/>
          </p:nvPr>
        </p:nvSpPr>
        <p:spPr/>
        <p:txBody>
          <a:bodyPr/>
          <a:lstStyle/>
          <a:p>
            <a:r>
              <a:rPr lang="en-US" altLang="zh-TW" b="1" dirty="0" smtClean="0">
                <a:effectLst>
                  <a:outerShdw blurRad="38100" dist="38100" dir="2700000" algn="tl">
                    <a:srgbClr val="000000">
                      <a:alpha val="43137"/>
                    </a:srgbClr>
                  </a:outerShdw>
                </a:effectLst>
              </a:rPr>
              <a:t>Feature</a:t>
            </a:r>
            <a:r>
              <a:rPr lang="zh-TW" altLang="en-US" b="1" dirty="0" smtClean="0">
                <a:effectLst>
                  <a:outerShdw blurRad="38100" dist="38100" dir="2700000" algn="tl">
                    <a:srgbClr val="000000">
                      <a:alpha val="43137"/>
                    </a:srgbClr>
                  </a:outerShdw>
                </a:effectLst>
              </a:rPr>
              <a:t>件  </a:t>
            </a:r>
            <a:r>
              <a:rPr lang="en-US" altLang="zh-TW" b="1" dirty="0" smtClean="0">
                <a:effectLst>
                  <a:outerShdw blurRad="38100" dist="38100" dir="2700000" algn="tl">
                    <a:srgbClr val="000000">
                      <a:alpha val="43137"/>
                    </a:srgbClr>
                  </a:outerShdw>
                </a:effectLst>
              </a:rPr>
              <a:t>V.S. </a:t>
            </a:r>
            <a:r>
              <a:rPr lang="zh-TW" altLang="en-US" b="1" dirty="0" smtClean="0">
                <a:effectLst>
                  <a:outerShdw blurRad="38100" dist="38100" dir="2700000" algn="tl">
                    <a:srgbClr val="000000">
                      <a:alpha val="43137"/>
                    </a:srgbClr>
                  </a:outerShdw>
                </a:effectLst>
              </a:rPr>
              <a:t> </a:t>
            </a:r>
            <a:r>
              <a:rPr lang="en-US" altLang="zh-TW" b="1" dirty="0" smtClean="0">
                <a:effectLst>
                  <a:outerShdw blurRad="38100" dist="38100" dir="2700000" algn="tl">
                    <a:srgbClr val="000000">
                      <a:alpha val="43137"/>
                    </a:srgbClr>
                  </a:outerShdw>
                </a:effectLst>
              </a:rPr>
              <a:t>Option</a:t>
            </a:r>
            <a:r>
              <a:rPr lang="zh-TW" altLang="en-US" b="1" dirty="0" smtClean="0">
                <a:effectLst>
                  <a:outerShdw blurRad="38100" dist="38100" dir="2700000" algn="tl">
                    <a:srgbClr val="000000">
                      <a:alpha val="43137"/>
                    </a:srgbClr>
                  </a:outerShdw>
                </a:effectLst>
              </a:rPr>
              <a:t>件</a:t>
            </a:r>
            <a:endParaRPr lang="zh-TW" altLang="en-US" dirty="0" smtClean="0">
              <a:effectLst>
                <a:outerShdw blurRad="38100" dist="38100" dir="2700000" algn="tl">
                  <a:srgbClr val="000000">
                    <a:alpha val="43137"/>
                  </a:srgbClr>
                </a:outerShdw>
              </a:effectLst>
            </a:endParaRPr>
          </a:p>
        </p:txBody>
      </p:sp>
      <p:sp>
        <p:nvSpPr>
          <p:cNvPr id="185347" name="內容版面配置區 2"/>
          <p:cNvSpPr>
            <a:spLocks noGrp="1"/>
          </p:cNvSpPr>
          <p:nvPr>
            <p:ph idx="4294967295"/>
          </p:nvPr>
        </p:nvSpPr>
        <p:spPr>
          <a:xfrm>
            <a:off x="468313" y="2708275"/>
            <a:ext cx="8218487" cy="2049463"/>
          </a:xfrm>
        </p:spPr>
        <p:txBody>
          <a:bodyPr/>
          <a:lstStyle/>
          <a:p>
            <a:pPr>
              <a:defRPr/>
            </a:pPr>
            <a:r>
              <a:rPr lang="zh-TW" altLang="en-US" dirty="0" smtClean="0">
                <a:solidFill>
                  <a:schemeClr val="tx1"/>
                </a:solidFill>
                <a:effectLst>
                  <a:outerShdw blurRad="38100" dist="38100" dir="2700000" algn="tl">
                    <a:srgbClr val="C0C0C0"/>
                  </a:outerShdw>
                </a:effectLst>
              </a:rPr>
              <a:t>差異：</a:t>
            </a:r>
          </a:p>
          <a:p>
            <a:pPr lvl="1">
              <a:defRPr/>
            </a:pPr>
            <a:r>
              <a:rPr lang="en-US" altLang="zh-TW" sz="2000" dirty="0" smtClean="0">
                <a:effectLst>
                  <a:outerShdw blurRad="38100" dist="38100" dir="2700000" algn="tl">
                    <a:srgbClr val="C0C0C0"/>
                  </a:outerShdw>
                </a:effectLst>
              </a:rPr>
              <a:t>Feature</a:t>
            </a:r>
            <a:r>
              <a:rPr lang="zh-TW" altLang="en-US" sz="2000" dirty="0" smtClean="0">
                <a:effectLst>
                  <a:outerShdw blurRad="38100" dist="38100" dir="2700000" algn="tl">
                    <a:srgbClr val="C0C0C0"/>
                  </a:outerShdw>
                </a:effectLst>
              </a:rPr>
              <a:t>件為</a:t>
            </a:r>
            <a:r>
              <a:rPr lang="zh-TW" altLang="en-US" sz="2000" dirty="0" smtClean="0">
                <a:solidFill>
                  <a:srgbClr val="FF0000"/>
                </a:solidFill>
                <a:effectLst>
                  <a:outerShdw blurRad="38100" dist="38100" dir="2700000" algn="tl">
                    <a:srgbClr val="C0C0C0"/>
                  </a:outerShdw>
                </a:effectLst>
              </a:rPr>
              <a:t>多選一</a:t>
            </a:r>
            <a:r>
              <a:rPr lang="zh-TW" altLang="en-US" sz="2000" dirty="0" smtClean="0">
                <a:effectLst>
                  <a:outerShdw blurRad="38100" dist="38100" dir="2700000" algn="tl">
                    <a:srgbClr val="C0C0C0"/>
                  </a:outerShdw>
                </a:effectLst>
              </a:rPr>
              <a:t>，</a:t>
            </a:r>
            <a:r>
              <a:rPr lang="zh-TW" altLang="en-US" sz="2000" dirty="0" smtClean="0">
                <a:solidFill>
                  <a:srgbClr val="FF0000"/>
                </a:solidFill>
                <a:effectLst>
                  <a:outerShdw blurRad="38100" dist="38100" dir="2700000" algn="tl">
                    <a:srgbClr val="C0C0C0"/>
                  </a:outerShdw>
                </a:effectLst>
              </a:rPr>
              <a:t>但必須選一個</a:t>
            </a:r>
          </a:p>
          <a:p>
            <a:pPr lvl="1">
              <a:defRPr/>
            </a:pPr>
            <a:r>
              <a:rPr lang="en-US" altLang="zh-TW" sz="2000" dirty="0" smtClean="0">
                <a:effectLst>
                  <a:outerShdw blurRad="38100" dist="38100" dir="2700000" algn="tl">
                    <a:srgbClr val="C0C0C0"/>
                  </a:outerShdw>
                </a:effectLst>
              </a:rPr>
              <a:t>Option</a:t>
            </a:r>
            <a:r>
              <a:rPr lang="zh-TW" altLang="en-US" sz="2000" dirty="0" smtClean="0">
                <a:effectLst>
                  <a:outerShdw blurRad="38100" dist="38100" dir="2700000" algn="tl">
                    <a:srgbClr val="C0C0C0"/>
                  </a:outerShdw>
                </a:effectLst>
              </a:rPr>
              <a:t>件可</a:t>
            </a:r>
            <a:r>
              <a:rPr lang="zh-TW" altLang="en-US" sz="2000" dirty="0" smtClean="0">
                <a:solidFill>
                  <a:schemeClr val="hlink"/>
                </a:solidFill>
                <a:effectLst>
                  <a:outerShdw blurRad="38100" dist="38100" dir="2700000" algn="tl">
                    <a:srgbClr val="C0C0C0"/>
                  </a:outerShdw>
                </a:effectLst>
              </a:rPr>
              <a:t>多選多</a:t>
            </a:r>
            <a:r>
              <a:rPr lang="zh-TW" altLang="en-US" sz="2000" dirty="0" smtClean="0">
                <a:effectLst>
                  <a:outerShdw blurRad="38100" dist="38100" dir="2700000" algn="tl">
                    <a:srgbClr val="C0C0C0"/>
                  </a:outerShdw>
                </a:effectLst>
              </a:rPr>
              <a:t>，</a:t>
            </a:r>
            <a:r>
              <a:rPr lang="zh-TW" altLang="en-US" sz="2000" dirty="0" smtClean="0">
                <a:solidFill>
                  <a:schemeClr val="hlink"/>
                </a:solidFill>
                <a:effectLst>
                  <a:outerShdw blurRad="38100" dist="38100" dir="2700000" algn="tl">
                    <a:srgbClr val="C0C0C0"/>
                  </a:outerShdw>
                </a:effectLst>
              </a:rPr>
              <a:t>但也可以不選</a:t>
            </a:r>
          </a:p>
        </p:txBody>
      </p:sp>
    </p:spTree>
    <p:extLst>
      <p:ext uri="{BB962C8B-B14F-4D97-AF65-F5344CB8AC3E}">
        <p14:creationId xmlns:p14="http://schemas.microsoft.com/office/powerpoint/2010/main" val="2851099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85346"/>
                                        </p:tgtEl>
                                        <p:attrNameLst>
                                          <p:attrName>style.visibility</p:attrName>
                                        </p:attrNameLst>
                                      </p:cBhvr>
                                      <p:to>
                                        <p:strVal val="visible"/>
                                      </p:to>
                                    </p:set>
                                    <p:animEffect transition="in" filter="box(in)">
                                      <p:cBhvr>
                                        <p:cTn id="7" dur="500"/>
                                        <p:tgtEl>
                                          <p:spTgt spid="185346"/>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185347">
                                            <p:txEl>
                                              <p:pRg st="0" end="0"/>
                                            </p:txEl>
                                          </p:spTgt>
                                        </p:tgtEl>
                                        <p:attrNameLst>
                                          <p:attrName>style.visibility</p:attrName>
                                        </p:attrNameLst>
                                      </p:cBhvr>
                                      <p:to>
                                        <p:strVal val="visible"/>
                                      </p:to>
                                    </p:set>
                                    <p:animEffect transition="in" filter="checkerboard(down)">
                                      <p:cBhvr>
                                        <p:cTn id="11" dur="500"/>
                                        <p:tgtEl>
                                          <p:spTgt spid="18534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nodeType="clickEffect">
                                  <p:stCondLst>
                                    <p:cond delay="0"/>
                                  </p:stCondLst>
                                  <p:childTnLst>
                                    <p:set>
                                      <p:cBhvr>
                                        <p:cTn id="15" dur="1" fill="hold">
                                          <p:stCondLst>
                                            <p:cond delay="0"/>
                                          </p:stCondLst>
                                        </p:cTn>
                                        <p:tgtEl>
                                          <p:spTgt spid="185347">
                                            <p:txEl>
                                              <p:pRg st="1" end="1"/>
                                            </p:txEl>
                                          </p:spTgt>
                                        </p:tgtEl>
                                        <p:attrNameLst>
                                          <p:attrName>style.visibility</p:attrName>
                                        </p:attrNameLst>
                                      </p:cBhvr>
                                      <p:to>
                                        <p:strVal val="visible"/>
                                      </p:to>
                                    </p:set>
                                    <p:animEffect transition="in" filter="checkerboard(down)">
                                      <p:cBhvr>
                                        <p:cTn id="16" dur="500"/>
                                        <p:tgtEl>
                                          <p:spTgt spid="185347">
                                            <p:txEl>
                                              <p:pRg st="1" end="1"/>
                                            </p:txEl>
                                          </p:spTgt>
                                        </p:tgtEl>
                                      </p:cBhvr>
                                    </p:animEffect>
                                  </p:childTnLst>
                                </p:cTn>
                              </p:par>
                            </p:childTnLst>
                          </p:cTn>
                        </p:par>
                        <p:par>
                          <p:cTn id="17" fill="hold" nodeType="afterGroup">
                            <p:stCondLst>
                              <p:cond delay="500"/>
                            </p:stCondLst>
                            <p:childTnLst>
                              <p:par>
                                <p:cTn id="18" presetID="5" presetClass="entr" presetSubtype="5" fill="hold" nodeType="afterEffect">
                                  <p:stCondLst>
                                    <p:cond delay="0"/>
                                  </p:stCondLst>
                                  <p:childTnLst>
                                    <p:set>
                                      <p:cBhvr>
                                        <p:cTn id="19" dur="1" fill="hold">
                                          <p:stCondLst>
                                            <p:cond delay="0"/>
                                          </p:stCondLst>
                                        </p:cTn>
                                        <p:tgtEl>
                                          <p:spTgt spid="185347">
                                            <p:txEl>
                                              <p:pRg st="2" end="2"/>
                                            </p:txEl>
                                          </p:spTgt>
                                        </p:tgtEl>
                                        <p:attrNameLst>
                                          <p:attrName>style.visibility</p:attrName>
                                        </p:attrNameLst>
                                      </p:cBhvr>
                                      <p:to>
                                        <p:strVal val="visible"/>
                                      </p:to>
                                    </p:set>
                                    <p:animEffect transition="in" filter="checkerboard(down)">
                                      <p:cBhvr>
                                        <p:cTn id="20" dur="500"/>
                                        <p:tgtEl>
                                          <p:spTgt spid="1853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496516" y="2289175"/>
            <a:ext cx="6099820" cy="450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投影片編號版面配置區 5"/>
          <p:cNvSpPr>
            <a:spLocks noGrp="1"/>
          </p:cNvSpPr>
          <p:nvPr>
            <p:ph type="sldNum" sz="quarter" idx="10"/>
          </p:nvPr>
        </p:nvSpPr>
        <p:spPr/>
        <p:txBody>
          <a:bodyPr/>
          <a:lstStyle/>
          <a:p>
            <a:pPr>
              <a:defRPr/>
            </a:pPr>
            <a:fld id="{A663E36A-97BB-4B91-8AEF-4912386F0691}" type="slidenum">
              <a:rPr lang="zh-TW" altLang="en-US"/>
              <a:pPr>
                <a:defRPr/>
              </a:pPr>
              <a:t>68</a:t>
            </a:fld>
            <a:endParaRPr lang="en-US" altLang="zh-TW"/>
          </a:p>
        </p:txBody>
      </p:sp>
      <p:sp>
        <p:nvSpPr>
          <p:cNvPr id="91139" name="Rectangle 3"/>
          <p:cNvSpPr>
            <a:spLocks noGrp="1"/>
          </p:cNvSpPr>
          <p:nvPr>
            <p:ph type="title" idx="4294967295"/>
          </p:nvPr>
        </p:nvSpPr>
        <p:spPr>
          <a:xfrm>
            <a:off x="428625" y="1357313"/>
            <a:ext cx="8229600" cy="990600"/>
          </a:xfrm>
        </p:spPr>
        <p:txBody>
          <a:bodyPr/>
          <a:lstStyle/>
          <a:p>
            <a:pPr>
              <a:defRPr/>
            </a:pPr>
            <a:r>
              <a:rPr lang="en-US" altLang="zh-TW" b="1" dirty="0" smtClean="0">
                <a:effectLst>
                  <a:outerShdw blurRad="38100" dist="38100" dir="2700000" algn="tl">
                    <a:srgbClr val="C0C0C0"/>
                  </a:outerShdw>
                </a:effectLst>
              </a:rPr>
              <a:t>10. ABC</a:t>
            </a:r>
            <a:r>
              <a:rPr lang="zh-TW" altLang="en-US" dirty="0" smtClean="0">
                <a:effectLst>
                  <a:outerShdw blurRad="38100" dist="38100" dir="2700000" algn="tl">
                    <a:srgbClr val="C0C0C0"/>
                  </a:outerShdw>
                </a:effectLst>
              </a:rPr>
              <a:t>等級</a:t>
            </a:r>
          </a:p>
        </p:txBody>
      </p:sp>
      <p:sp>
        <p:nvSpPr>
          <p:cNvPr id="22531" name="Rectangle 5"/>
          <p:cNvSpPr>
            <a:spLocks noChangeArrowheads="1"/>
          </p:cNvSpPr>
          <p:nvPr/>
        </p:nvSpPr>
        <p:spPr bwMode="auto">
          <a:xfrm>
            <a:off x="5727701" y="4356100"/>
            <a:ext cx="838200" cy="2476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2555776" y="3933825"/>
            <a:ext cx="1152128" cy="2159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0726" name="AutoShape 6"/>
          <p:cNvSpPr>
            <a:spLocks noChangeArrowheads="1"/>
          </p:cNvSpPr>
          <p:nvPr/>
        </p:nvSpPr>
        <p:spPr bwMode="auto">
          <a:xfrm>
            <a:off x="2630389" y="4941168"/>
            <a:ext cx="5543550" cy="1152525"/>
          </a:xfrm>
          <a:prstGeom prst="wedgeRoundRectCallout">
            <a:avLst>
              <a:gd name="adj1" fmla="val 16065"/>
              <a:gd name="adj2" fmla="val -76723"/>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marL="274638" indent="-274638">
              <a:buClr>
                <a:srgbClr val="CC0000"/>
              </a:buClr>
              <a:buSzPct val="60000"/>
              <a:buFont typeface="Wingdings" pitchFamily="2" charset="2"/>
              <a:buChar char="u"/>
              <a:defRPr/>
            </a:pPr>
            <a:r>
              <a:rPr lang="zh-TW" altLang="en-US">
                <a:effectLst>
                  <a:outerShdw blurRad="38100" dist="38100" dir="2700000" algn="tl">
                    <a:srgbClr val="FFFFFF"/>
                  </a:outerShdw>
                </a:effectLst>
                <a:ea typeface="標楷體" pitchFamily="65" charset="-120"/>
              </a:rPr>
              <a:t>意義：依照各項物料的耗用狀況</a:t>
            </a:r>
            <a:r>
              <a:rPr lang="en-US" altLang="zh-TW">
                <a:effectLst>
                  <a:outerShdw blurRad="38100" dist="38100" dir="2700000" algn="tl">
                    <a:srgbClr val="FFFFFF"/>
                  </a:outerShdw>
                </a:effectLst>
                <a:ea typeface="標楷體" pitchFamily="65" charset="-120"/>
              </a:rPr>
              <a:t>(</a:t>
            </a:r>
            <a:r>
              <a:rPr lang="zh-TW" altLang="en-US">
                <a:effectLst>
                  <a:outerShdw blurRad="38100" dist="38100" dir="2700000" algn="tl">
                    <a:srgbClr val="FFFFFF"/>
                  </a:outerShdw>
                </a:effectLst>
                <a:ea typeface="標楷體" pitchFamily="65" charset="-120"/>
              </a:rPr>
              <a:t>銷貨或領用</a:t>
            </a:r>
            <a:r>
              <a:rPr lang="en-US" altLang="zh-TW">
                <a:effectLst>
                  <a:outerShdw blurRad="38100" dist="38100" dir="2700000" algn="tl">
                    <a:srgbClr val="FFFFFF"/>
                  </a:outerShdw>
                </a:effectLst>
                <a:ea typeface="標楷體" pitchFamily="65" charset="-120"/>
              </a:rPr>
              <a:t>)</a:t>
            </a:r>
            <a:br>
              <a:rPr lang="en-US" altLang="zh-TW">
                <a:effectLst>
                  <a:outerShdw blurRad="38100" dist="38100" dir="2700000" algn="tl">
                    <a:srgbClr val="FFFFFF"/>
                  </a:outerShdw>
                </a:effectLst>
                <a:ea typeface="標楷體" pitchFamily="65" charset="-120"/>
              </a:rPr>
            </a:br>
            <a:r>
              <a:rPr lang="en-US" altLang="zh-TW">
                <a:effectLst>
                  <a:outerShdw blurRad="38100" dist="38100" dir="2700000" algn="tl">
                    <a:srgbClr val="FFFFFF"/>
                  </a:outerShdw>
                </a:effectLst>
                <a:ea typeface="標楷體" pitchFamily="65" charset="-120"/>
              </a:rPr>
              <a:t>            </a:t>
            </a:r>
            <a:r>
              <a:rPr lang="zh-TW" altLang="en-US">
                <a:effectLst>
                  <a:outerShdw blurRad="38100" dist="38100" dir="2700000" algn="tl">
                    <a:srgbClr val="FFFFFF"/>
                  </a:outerShdw>
                </a:effectLst>
                <a:ea typeface="標楷體" pitchFamily="65" charset="-120"/>
              </a:rPr>
              <a:t>分成</a:t>
            </a:r>
            <a:r>
              <a:rPr lang="en-US" altLang="zh-TW">
                <a:effectLst>
                  <a:outerShdw blurRad="38100" dist="38100" dir="2700000" algn="tl">
                    <a:srgbClr val="FFFFFF"/>
                  </a:outerShdw>
                </a:effectLst>
                <a:ea typeface="標楷體" pitchFamily="65" charset="-120"/>
              </a:rPr>
              <a:t>ABC</a:t>
            </a:r>
            <a:r>
              <a:rPr lang="zh-TW" altLang="en-US">
                <a:effectLst>
                  <a:outerShdw blurRad="38100" dist="38100" dir="2700000" algn="tl">
                    <a:srgbClr val="FFFFFF"/>
                  </a:outerShdw>
                </a:effectLst>
                <a:ea typeface="標楷體" pitchFamily="65" charset="-120"/>
              </a:rPr>
              <a:t>三類，管理者可以根據每一類</a:t>
            </a:r>
            <a:br>
              <a:rPr lang="zh-TW" altLang="en-US">
                <a:effectLst>
                  <a:outerShdw blurRad="38100" dist="38100" dir="2700000" algn="tl">
                    <a:srgbClr val="FFFFFF"/>
                  </a:outerShdw>
                </a:effectLst>
                <a:ea typeface="標楷體" pitchFamily="65" charset="-120"/>
              </a:rPr>
            </a:br>
            <a:r>
              <a:rPr lang="zh-TW" altLang="en-US">
                <a:effectLst>
                  <a:outerShdw blurRad="38100" dist="38100" dir="2700000" algn="tl">
                    <a:srgbClr val="FFFFFF"/>
                  </a:outerShdw>
                </a:effectLst>
                <a:ea typeface="標楷體" pitchFamily="65" charset="-120"/>
              </a:rPr>
              <a:t>            物料採用適當的管理方法</a:t>
            </a:r>
          </a:p>
        </p:txBody>
      </p:sp>
      <p:sp>
        <p:nvSpPr>
          <p:cNvPr id="3" name="AutoShape 6"/>
          <p:cNvSpPr>
            <a:spLocks noChangeArrowheads="1"/>
          </p:cNvSpPr>
          <p:nvPr/>
        </p:nvSpPr>
        <p:spPr bwMode="auto">
          <a:xfrm>
            <a:off x="2043113" y="4868863"/>
            <a:ext cx="5543550" cy="1152525"/>
          </a:xfrm>
          <a:prstGeom prst="wedgeRoundRectCallout">
            <a:avLst>
              <a:gd name="adj1" fmla="val 22850"/>
              <a:gd name="adj2" fmla="val -70801"/>
              <a:gd name="adj3" fmla="val 16667"/>
            </a:avLst>
          </a:prstGeom>
          <a:gradFill rotWithShape="1">
            <a:gsLst>
              <a:gs pos="0">
                <a:srgbClr val="FF99FF"/>
              </a:gs>
              <a:gs pos="50000">
                <a:schemeClr val="bg1"/>
              </a:gs>
              <a:gs pos="100000">
                <a:srgbClr val="FF99FF"/>
              </a:gs>
            </a:gsLst>
            <a:lin ang="5400000" scaled="1"/>
          </a:gradFill>
          <a:ln w="9525">
            <a:solidFill>
              <a:schemeClr val="tx1"/>
            </a:solidFill>
            <a:miter lim="800000"/>
            <a:headEnd/>
            <a:tailEnd/>
          </a:ln>
        </p:spPr>
        <p:txBody>
          <a:bodyPr anchor="ctr" anchorCtr="1"/>
          <a:lstStyle/>
          <a:p>
            <a:pPr marL="274638" indent="-274638">
              <a:buClr>
                <a:srgbClr val="CC0000"/>
              </a:buClr>
              <a:buSzPct val="60000"/>
              <a:buFont typeface="Wingdings" pitchFamily="2" charset="2"/>
              <a:buChar char="u"/>
              <a:defRPr/>
            </a:pPr>
            <a:r>
              <a:rPr lang="zh-TW" altLang="en-US">
                <a:effectLst>
                  <a:outerShdw blurRad="38100" dist="38100" dir="2700000" algn="tl">
                    <a:srgbClr val="FFFFFF"/>
                  </a:outerShdw>
                </a:effectLst>
                <a:ea typeface="標楷體" pitchFamily="65" charset="-120"/>
              </a:rPr>
              <a:t>此欄位可以自行輸入，亦可以藉由執行「</a:t>
            </a:r>
            <a:r>
              <a:rPr lang="zh-TW" altLang="en-US">
                <a:solidFill>
                  <a:schemeClr val="hlink"/>
                </a:solidFill>
                <a:ea typeface="標楷體" pitchFamily="65" charset="-120"/>
              </a:rPr>
              <a:t>庫存管理系統／庫存</a:t>
            </a:r>
            <a:r>
              <a:rPr lang="en-US" altLang="zh-TW">
                <a:solidFill>
                  <a:schemeClr val="hlink"/>
                </a:solidFill>
                <a:ea typeface="標楷體" pitchFamily="65" charset="-120"/>
              </a:rPr>
              <a:t>ABC</a:t>
            </a:r>
            <a:r>
              <a:rPr lang="zh-TW" altLang="en-US">
                <a:solidFill>
                  <a:schemeClr val="hlink"/>
                </a:solidFill>
                <a:ea typeface="標楷體" pitchFamily="65" charset="-120"/>
              </a:rPr>
              <a:t>分析表</a:t>
            </a:r>
            <a:r>
              <a:rPr lang="zh-TW" altLang="en-US">
                <a:effectLst>
                  <a:outerShdw blurRad="38100" dist="38100" dir="2700000" algn="tl">
                    <a:srgbClr val="FFFFFF"/>
                  </a:outerShdw>
                </a:effectLst>
                <a:ea typeface="標楷體" pitchFamily="65" charset="-120"/>
              </a:rPr>
              <a:t>」，由系統自動更新</a:t>
            </a:r>
          </a:p>
        </p:txBody>
      </p:sp>
    </p:spTree>
    <p:extLst>
      <p:ext uri="{BB962C8B-B14F-4D97-AF65-F5344CB8AC3E}">
        <p14:creationId xmlns:p14="http://schemas.microsoft.com/office/powerpoint/2010/main" val="4132764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dissolve">
                                      <p:cBhvr>
                                        <p:cTn id="7" dur="500"/>
                                        <p:tgtEl>
                                          <p:spTgt spid="9113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2818"/>
                                        </p:tgtEl>
                                        <p:attrNameLst>
                                          <p:attrName>style.visibility</p:attrName>
                                        </p:attrNameLst>
                                      </p:cBhvr>
                                      <p:to>
                                        <p:strVal val="visible"/>
                                      </p:to>
                                    </p:set>
                                    <p:animEffect transition="in" filter="wipe(down)">
                                      <p:cBhvr>
                                        <p:cTn id="11" dur="500"/>
                                        <p:tgtEl>
                                          <p:spTgt spid="1628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down)">
                                      <p:cBhvr>
                                        <p:cTn id="16" dur="500"/>
                                        <p:tgtEl>
                                          <p:spTgt spid="2"/>
                                        </p:tgtEl>
                                      </p:cBhvr>
                                    </p:animEffect>
                                  </p:childTnLst>
                                </p:cTn>
                              </p:par>
                            </p:childTnLst>
                          </p:cTn>
                        </p:par>
                        <p:par>
                          <p:cTn id="17" fill="hold" nodeType="afterGroup">
                            <p:stCondLst>
                              <p:cond delay="500"/>
                            </p:stCondLst>
                            <p:childTnLst>
                              <p:par>
                                <p:cTn id="18" presetID="5" presetClass="entr" presetSubtype="5" fill="hold" grpId="0" nodeType="afterEffect">
                                  <p:stCondLst>
                                    <p:cond delay="0"/>
                                  </p:stCondLst>
                                  <p:childTnLst>
                                    <p:set>
                                      <p:cBhvr>
                                        <p:cTn id="19" dur="1" fill="hold">
                                          <p:stCondLst>
                                            <p:cond delay="0"/>
                                          </p:stCondLst>
                                        </p:cTn>
                                        <p:tgtEl>
                                          <p:spTgt spid="22531"/>
                                        </p:tgtEl>
                                        <p:attrNameLst>
                                          <p:attrName>style.visibility</p:attrName>
                                        </p:attrNameLst>
                                      </p:cBhvr>
                                      <p:to>
                                        <p:strVal val="visible"/>
                                      </p:to>
                                    </p:set>
                                    <p:animEffect transition="in" filter="checkerboard(down)">
                                      <p:cBhvr>
                                        <p:cTn id="20" dur="500"/>
                                        <p:tgtEl>
                                          <p:spTgt spid="22531"/>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30726"/>
                                        </p:tgtEl>
                                        <p:attrNameLst>
                                          <p:attrName>style.visibility</p:attrName>
                                        </p:attrNameLst>
                                      </p:cBhvr>
                                      <p:to>
                                        <p:strVal val="visible"/>
                                      </p:to>
                                    </p:set>
                                    <p:animEffect transition="in" filter="dissolve">
                                      <p:cBhvr>
                                        <p:cTn id="24" dur="500"/>
                                        <p:tgtEl>
                                          <p:spTgt spid="3072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xit" presetSubtype="16" fill="hold" grpId="1" nodeType="clickEffect">
                                  <p:stCondLst>
                                    <p:cond delay="0"/>
                                  </p:stCondLst>
                                  <p:childTnLst>
                                    <p:animEffect transition="out" filter="box(in)">
                                      <p:cBhvr>
                                        <p:cTn id="28" dur="500"/>
                                        <p:tgtEl>
                                          <p:spTgt spid="30726"/>
                                        </p:tgtEl>
                                      </p:cBhvr>
                                    </p:animEffect>
                                    <p:set>
                                      <p:cBhvr>
                                        <p:cTn id="29" dur="1" fill="hold">
                                          <p:stCondLst>
                                            <p:cond delay="499"/>
                                          </p:stCondLst>
                                        </p:cTn>
                                        <p:tgtEl>
                                          <p:spTgt spid="30726"/>
                                        </p:tgtEl>
                                        <p:attrNameLst>
                                          <p:attrName>style.visibility</p:attrName>
                                        </p:attrNameLst>
                                      </p:cBhvr>
                                      <p:to>
                                        <p:strVal val="hidden"/>
                                      </p:to>
                                    </p:set>
                                  </p:childTnLst>
                                </p:cTn>
                              </p:par>
                            </p:childTnLst>
                          </p:cTn>
                        </p:par>
                        <p:par>
                          <p:cTn id="30" fill="hold" nodeType="afterGroup">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p:bldP spid="22531" grpId="0" animBg="1"/>
      <p:bldP spid="2" grpId="0" animBg="1"/>
      <p:bldP spid="30726" grpId="0" animBg="1"/>
      <p:bldP spid="30726" grpId="1" animBg="1"/>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4D748D8D-0FAF-490F-A58F-EE3252E5119F}" type="slidenum">
              <a:rPr lang="zh-TW" altLang="en-US"/>
              <a:pPr>
                <a:defRPr/>
              </a:pPr>
              <a:t>69</a:t>
            </a:fld>
            <a:endParaRPr lang="en-US" altLang="zh-TW"/>
          </a:p>
        </p:txBody>
      </p:sp>
      <p:sp>
        <p:nvSpPr>
          <p:cNvPr id="91139" name="Rectangle 3"/>
          <p:cNvSpPr>
            <a:spLocks noGrp="1"/>
          </p:cNvSpPr>
          <p:nvPr>
            <p:ph type="title" idx="4294967295"/>
          </p:nvPr>
        </p:nvSpPr>
        <p:spPr/>
        <p:txBody>
          <a:bodyPr/>
          <a:lstStyle/>
          <a:p>
            <a:pPr>
              <a:defRPr/>
            </a:pPr>
            <a:r>
              <a:rPr lang="en-US" altLang="zh-TW" b="1" dirty="0">
                <a:effectLst>
                  <a:outerShdw blurRad="38100" dist="38100" dir="2700000" algn="tl">
                    <a:srgbClr val="C0C0C0"/>
                  </a:outerShdw>
                </a:effectLst>
              </a:rPr>
              <a:t>10. ABC</a:t>
            </a:r>
            <a:r>
              <a:rPr lang="zh-TW" altLang="en-US" dirty="0" smtClean="0">
                <a:effectLst>
                  <a:outerShdw blurRad="38100" dist="38100" dir="2700000" algn="tl">
                    <a:srgbClr val="C0C0C0"/>
                  </a:outerShdw>
                </a:effectLst>
              </a:rPr>
              <a:t>等級 </a:t>
            </a:r>
            <a:r>
              <a:rPr lang="en-US" altLang="zh-TW" b="1" dirty="0">
                <a:effectLst>
                  <a:outerShdw blurRad="38100" dist="38100" dir="2700000" algn="tl">
                    <a:srgbClr val="000000">
                      <a:alpha val="43137"/>
                    </a:srgbClr>
                  </a:outerShdw>
                </a:effectLst>
              </a:rPr>
              <a:t>(</a:t>
            </a:r>
            <a:r>
              <a:rPr lang="en-US" altLang="zh-TW" b="1" i="1" dirty="0">
                <a:effectLst>
                  <a:outerShdw blurRad="38100" dist="38100" dir="2700000" algn="tl">
                    <a:srgbClr val="000000">
                      <a:alpha val="43137"/>
                    </a:srgbClr>
                  </a:outerShdw>
                </a:effectLst>
              </a:rPr>
              <a:t>Cont</a:t>
            </a:r>
            <a:r>
              <a:rPr lang="en-US" altLang="zh-TW" b="1" dirty="0">
                <a:effectLst>
                  <a:outerShdw blurRad="38100" dist="38100" dir="2700000" algn="tl">
                    <a:srgbClr val="000000">
                      <a:alpha val="43137"/>
                    </a:srgbClr>
                  </a:outerShdw>
                </a:effectLst>
              </a:rPr>
              <a:t>.)</a:t>
            </a:r>
            <a:endParaRPr lang="zh-TW" altLang="en-US" i="1" dirty="0" smtClean="0">
              <a:effectLst>
                <a:outerShdw blurRad="38100" dist="38100" dir="2700000" algn="tl">
                  <a:srgbClr val="C0C0C0"/>
                </a:outerShdw>
              </a:effectLst>
            </a:endParaRPr>
          </a:p>
        </p:txBody>
      </p:sp>
      <p:sp>
        <p:nvSpPr>
          <p:cNvPr id="172039" name="Rectangle 7"/>
          <p:cNvSpPr>
            <a:spLocks noGrp="1"/>
          </p:cNvSpPr>
          <p:nvPr>
            <p:ph type="body" idx="4294967295"/>
          </p:nvPr>
        </p:nvSpPr>
        <p:spPr>
          <a:xfrm>
            <a:off x="611188" y="2643188"/>
            <a:ext cx="8075612" cy="3482975"/>
          </a:xfrm>
        </p:spPr>
        <p:txBody>
          <a:bodyPr/>
          <a:lstStyle/>
          <a:p>
            <a:r>
              <a:rPr lang="en-US" altLang="zh-TW" dirty="0" smtClean="0">
                <a:solidFill>
                  <a:schemeClr val="hlink"/>
                </a:solidFill>
              </a:rPr>
              <a:t>A</a:t>
            </a:r>
            <a:r>
              <a:rPr lang="zh-TW" altLang="en-US" dirty="0" smtClean="0">
                <a:solidFill>
                  <a:schemeClr val="hlink"/>
                </a:solidFill>
              </a:rPr>
              <a:t>等級</a:t>
            </a:r>
          </a:p>
          <a:p>
            <a:pPr lvl="1"/>
            <a:r>
              <a:rPr lang="zh-TW" altLang="en-US" sz="1800" dirty="0" smtClean="0"/>
              <a:t>品號項目佔</a:t>
            </a:r>
            <a:r>
              <a:rPr lang="en-US" altLang="zh-TW" sz="1800" dirty="0" smtClean="0">
                <a:solidFill>
                  <a:srgbClr val="CC0000"/>
                </a:solidFill>
              </a:rPr>
              <a:t>10%</a:t>
            </a:r>
            <a:r>
              <a:rPr lang="zh-TW" altLang="en-US" sz="1800" dirty="0" smtClean="0"/>
              <a:t>，耗用金額佔</a:t>
            </a:r>
            <a:r>
              <a:rPr lang="en-US" altLang="zh-TW" sz="1800" dirty="0" smtClean="0">
                <a:solidFill>
                  <a:srgbClr val="CC0000"/>
                </a:solidFill>
              </a:rPr>
              <a:t>75%</a:t>
            </a:r>
          </a:p>
          <a:p>
            <a:r>
              <a:rPr lang="en-US" altLang="zh-TW" dirty="0" smtClean="0">
                <a:solidFill>
                  <a:schemeClr val="hlink"/>
                </a:solidFill>
              </a:rPr>
              <a:t>B</a:t>
            </a:r>
            <a:r>
              <a:rPr lang="zh-TW" altLang="en-US" dirty="0" smtClean="0">
                <a:solidFill>
                  <a:schemeClr val="hlink"/>
                </a:solidFill>
              </a:rPr>
              <a:t>等級</a:t>
            </a:r>
          </a:p>
          <a:p>
            <a:pPr lvl="1"/>
            <a:r>
              <a:rPr lang="zh-TW" altLang="en-US" sz="1800" dirty="0" smtClean="0"/>
              <a:t>品號項目佔</a:t>
            </a:r>
            <a:r>
              <a:rPr lang="en-US" altLang="zh-TW" sz="1800" dirty="0" smtClean="0">
                <a:solidFill>
                  <a:srgbClr val="CC0000"/>
                </a:solidFill>
              </a:rPr>
              <a:t>20%</a:t>
            </a:r>
            <a:r>
              <a:rPr lang="zh-TW" altLang="en-US" sz="1800" dirty="0" smtClean="0"/>
              <a:t>，耗用金額佔</a:t>
            </a:r>
            <a:r>
              <a:rPr lang="en-US" altLang="zh-TW" sz="1800" dirty="0" smtClean="0">
                <a:solidFill>
                  <a:srgbClr val="CC0000"/>
                </a:solidFill>
              </a:rPr>
              <a:t>15%</a:t>
            </a:r>
          </a:p>
          <a:p>
            <a:r>
              <a:rPr lang="en-US" altLang="zh-TW" dirty="0" smtClean="0">
                <a:solidFill>
                  <a:schemeClr val="hlink"/>
                </a:solidFill>
              </a:rPr>
              <a:t>C</a:t>
            </a:r>
            <a:r>
              <a:rPr lang="zh-TW" altLang="en-US" dirty="0" smtClean="0">
                <a:solidFill>
                  <a:schemeClr val="hlink"/>
                </a:solidFill>
              </a:rPr>
              <a:t>等級</a:t>
            </a:r>
          </a:p>
          <a:p>
            <a:pPr lvl="1"/>
            <a:r>
              <a:rPr lang="zh-TW" altLang="en-US" sz="1800" dirty="0" smtClean="0"/>
              <a:t>品號項目佔</a:t>
            </a:r>
            <a:r>
              <a:rPr lang="en-US" altLang="zh-TW" sz="1800" dirty="0" smtClean="0">
                <a:solidFill>
                  <a:srgbClr val="CC0000"/>
                </a:solidFill>
              </a:rPr>
              <a:t>70%</a:t>
            </a:r>
            <a:r>
              <a:rPr lang="zh-TW" altLang="en-US" sz="1800" dirty="0" smtClean="0"/>
              <a:t>，耗用金額佔</a:t>
            </a:r>
            <a:r>
              <a:rPr lang="en-US" altLang="zh-TW" sz="1800" dirty="0" smtClean="0">
                <a:solidFill>
                  <a:srgbClr val="CC0000"/>
                </a:solidFill>
              </a:rPr>
              <a:t>10%</a:t>
            </a:r>
            <a:endParaRPr lang="zh-TW" altLang="en-US" sz="1800" dirty="0" smtClean="0">
              <a:solidFill>
                <a:srgbClr val="CC0000"/>
              </a:solidFill>
            </a:endParaRPr>
          </a:p>
        </p:txBody>
      </p:sp>
    </p:spTree>
    <p:extLst>
      <p:ext uri="{BB962C8B-B14F-4D97-AF65-F5344CB8AC3E}">
        <p14:creationId xmlns:p14="http://schemas.microsoft.com/office/powerpoint/2010/main" val="1262471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dissolve">
                                      <p:cBhvr>
                                        <p:cTn id="7" dur="500"/>
                                        <p:tgtEl>
                                          <p:spTgt spid="91139"/>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72039">
                                            <p:txEl>
                                              <p:pRg st="0" end="0"/>
                                            </p:txEl>
                                          </p:spTgt>
                                        </p:tgtEl>
                                        <p:attrNameLst>
                                          <p:attrName>style.visibility</p:attrName>
                                        </p:attrNameLst>
                                      </p:cBhvr>
                                      <p:to>
                                        <p:strVal val="visible"/>
                                      </p:to>
                                    </p:set>
                                    <p:animEffect transition="in" filter="blinds(horizontal)">
                                      <p:cBhvr>
                                        <p:cTn id="11" dur="500"/>
                                        <p:tgtEl>
                                          <p:spTgt spid="172039">
                                            <p:txEl>
                                              <p:pRg st="0" end="0"/>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72039">
                                            <p:txEl>
                                              <p:pRg st="1" end="1"/>
                                            </p:txEl>
                                          </p:spTgt>
                                        </p:tgtEl>
                                        <p:attrNameLst>
                                          <p:attrName>style.visibility</p:attrName>
                                        </p:attrNameLst>
                                      </p:cBhvr>
                                      <p:to>
                                        <p:strVal val="visible"/>
                                      </p:to>
                                    </p:set>
                                    <p:animEffect transition="in" filter="blinds(horizontal)">
                                      <p:cBhvr>
                                        <p:cTn id="15" dur="500"/>
                                        <p:tgtEl>
                                          <p:spTgt spid="172039">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5" fill="hold" nodeType="clickEffect">
                                  <p:stCondLst>
                                    <p:cond delay="0"/>
                                  </p:stCondLst>
                                  <p:childTnLst>
                                    <p:set>
                                      <p:cBhvr>
                                        <p:cTn id="19" dur="1" fill="hold">
                                          <p:stCondLst>
                                            <p:cond delay="0"/>
                                          </p:stCondLst>
                                        </p:cTn>
                                        <p:tgtEl>
                                          <p:spTgt spid="172039">
                                            <p:txEl>
                                              <p:pRg st="2" end="2"/>
                                            </p:txEl>
                                          </p:spTgt>
                                        </p:tgtEl>
                                        <p:attrNameLst>
                                          <p:attrName>style.visibility</p:attrName>
                                        </p:attrNameLst>
                                      </p:cBhvr>
                                      <p:to>
                                        <p:strVal val="visible"/>
                                      </p:to>
                                    </p:set>
                                    <p:animEffect transition="in" filter="checkerboard(down)">
                                      <p:cBhvr>
                                        <p:cTn id="20" dur="500"/>
                                        <p:tgtEl>
                                          <p:spTgt spid="172039">
                                            <p:txEl>
                                              <p:pRg st="2" end="2"/>
                                            </p:txEl>
                                          </p:spTgt>
                                        </p:tgtEl>
                                      </p:cBhvr>
                                    </p:animEffect>
                                  </p:childTnLst>
                                </p:cTn>
                              </p:par>
                            </p:childTnLst>
                          </p:cTn>
                        </p:par>
                        <p:par>
                          <p:cTn id="21" fill="hold" nodeType="afterGroup">
                            <p:stCondLst>
                              <p:cond delay="500"/>
                            </p:stCondLst>
                            <p:childTnLst>
                              <p:par>
                                <p:cTn id="22" presetID="5" presetClass="entr" presetSubtype="5" fill="hold" nodeType="afterEffect">
                                  <p:stCondLst>
                                    <p:cond delay="0"/>
                                  </p:stCondLst>
                                  <p:childTnLst>
                                    <p:set>
                                      <p:cBhvr>
                                        <p:cTn id="23" dur="1" fill="hold">
                                          <p:stCondLst>
                                            <p:cond delay="0"/>
                                          </p:stCondLst>
                                        </p:cTn>
                                        <p:tgtEl>
                                          <p:spTgt spid="172039">
                                            <p:txEl>
                                              <p:pRg st="3" end="3"/>
                                            </p:txEl>
                                          </p:spTgt>
                                        </p:tgtEl>
                                        <p:attrNameLst>
                                          <p:attrName>style.visibility</p:attrName>
                                        </p:attrNameLst>
                                      </p:cBhvr>
                                      <p:to>
                                        <p:strVal val="visible"/>
                                      </p:to>
                                    </p:set>
                                    <p:animEffect transition="in" filter="checkerboard(down)">
                                      <p:cBhvr>
                                        <p:cTn id="24" dur="500"/>
                                        <p:tgtEl>
                                          <p:spTgt spid="172039">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5" fill="hold" nodeType="clickEffect">
                                  <p:stCondLst>
                                    <p:cond delay="0"/>
                                  </p:stCondLst>
                                  <p:childTnLst>
                                    <p:set>
                                      <p:cBhvr>
                                        <p:cTn id="28" dur="1" fill="hold">
                                          <p:stCondLst>
                                            <p:cond delay="0"/>
                                          </p:stCondLst>
                                        </p:cTn>
                                        <p:tgtEl>
                                          <p:spTgt spid="172039">
                                            <p:txEl>
                                              <p:pRg st="4" end="4"/>
                                            </p:txEl>
                                          </p:spTgt>
                                        </p:tgtEl>
                                        <p:attrNameLst>
                                          <p:attrName>style.visibility</p:attrName>
                                        </p:attrNameLst>
                                      </p:cBhvr>
                                      <p:to>
                                        <p:strVal val="visible"/>
                                      </p:to>
                                    </p:set>
                                    <p:animEffect transition="in" filter="checkerboard(down)">
                                      <p:cBhvr>
                                        <p:cTn id="29" dur="500"/>
                                        <p:tgtEl>
                                          <p:spTgt spid="172039">
                                            <p:txEl>
                                              <p:pRg st="4" end="4"/>
                                            </p:txEl>
                                          </p:spTgt>
                                        </p:tgtEl>
                                      </p:cBhvr>
                                    </p:animEffect>
                                  </p:childTnLst>
                                </p:cTn>
                              </p:par>
                              <p:par>
                                <p:cTn id="30" presetID="5" presetClass="entr" presetSubtype="5" fill="hold" nodeType="withEffect">
                                  <p:stCondLst>
                                    <p:cond delay="0"/>
                                  </p:stCondLst>
                                  <p:childTnLst>
                                    <p:set>
                                      <p:cBhvr>
                                        <p:cTn id="31" dur="1" fill="hold">
                                          <p:stCondLst>
                                            <p:cond delay="0"/>
                                          </p:stCondLst>
                                        </p:cTn>
                                        <p:tgtEl>
                                          <p:spTgt spid="172039">
                                            <p:txEl>
                                              <p:pRg st="5" end="5"/>
                                            </p:txEl>
                                          </p:spTgt>
                                        </p:tgtEl>
                                        <p:attrNameLst>
                                          <p:attrName>style.visibility</p:attrName>
                                        </p:attrNameLst>
                                      </p:cBhvr>
                                      <p:to>
                                        <p:strVal val="visible"/>
                                      </p:to>
                                    </p:set>
                                    <p:animEffect transition="in" filter="checkerboard(down)">
                                      <p:cBhvr>
                                        <p:cTn id="32" dur="500"/>
                                        <p:tgtEl>
                                          <p:spTgt spid="1720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投影片編號版面配置區 5"/>
          <p:cNvSpPr>
            <a:spLocks noGrp="1"/>
          </p:cNvSpPr>
          <p:nvPr>
            <p:ph type="sldNum" sz="quarter" idx="10"/>
          </p:nvPr>
        </p:nvSpPr>
        <p:spPr/>
        <p:txBody>
          <a:bodyPr/>
          <a:lstStyle/>
          <a:p>
            <a:pPr>
              <a:defRPr/>
            </a:pPr>
            <a:fld id="{7E81EDE4-8659-4ACB-A31A-50906280A1D5}" type="slidenum">
              <a:rPr lang="zh-TW" altLang="en-US"/>
              <a:pPr>
                <a:defRPr/>
              </a:pPr>
              <a:t>7</a:t>
            </a:fld>
            <a:endParaRPr lang="en-US" altLang="zh-TW"/>
          </a:p>
        </p:txBody>
      </p:sp>
      <p:sp>
        <p:nvSpPr>
          <p:cNvPr id="9219" name="Rectangle 2"/>
          <p:cNvSpPr>
            <a:spLocks noChangeArrowheads="1"/>
          </p:cNvSpPr>
          <p:nvPr/>
        </p:nvSpPr>
        <p:spPr bwMode="auto">
          <a:xfrm>
            <a:off x="107950" y="2636838"/>
            <a:ext cx="8928100" cy="4221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kumimoji="1" lang="zh-TW" altLang="en-US" b="0">
              <a:latin typeface="Arial" pitchFamily="34" charset="0"/>
            </a:endParaRPr>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採購類基本資料</a:t>
            </a:r>
            <a:endParaRPr lang="zh-TW" altLang="en-US" smtClean="0">
              <a:effectLst>
                <a:outerShdw blurRad="38100" dist="38100" dir="2700000" algn="tl">
                  <a:srgbClr val="C0C0C0"/>
                </a:outerShdw>
              </a:effectLst>
            </a:endParaRPr>
          </a:p>
        </p:txBody>
      </p:sp>
      <p:sp>
        <p:nvSpPr>
          <p:cNvPr id="38916" name="AutoShape 4"/>
          <p:cNvSpPr>
            <a:spLocks noChangeArrowheads="1"/>
          </p:cNvSpPr>
          <p:nvPr/>
        </p:nvSpPr>
        <p:spPr bwMode="auto">
          <a:xfrm>
            <a:off x="971550" y="2781300"/>
            <a:ext cx="3024188" cy="5762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latin typeface="Arial" pitchFamily="34" charset="0"/>
                <a:ea typeface="標楷體" pitchFamily="65" charset="-120"/>
              </a:rPr>
              <a:t>進銷存參數設定作業</a:t>
            </a:r>
          </a:p>
        </p:txBody>
      </p:sp>
      <p:sp>
        <p:nvSpPr>
          <p:cNvPr id="38917" name="AutoShape 5"/>
          <p:cNvSpPr>
            <a:spLocks noChangeArrowheads="1"/>
          </p:cNvSpPr>
          <p:nvPr/>
        </p:nvSpPr>
        <p:spPr bwMode="auto">
          <a:xfrm>
            <a:off x="971550" y="3429000"/>
            <a:ext cx="3024188" cy="5762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編碼原則設定作業</a:t>
            </a:r>
          </a:p>
        </p:txBody>
      </p:sp>
      <p:sp>
        <p:nvSpPr>
          <p:cNvPr id="38918" name="AutoShape 6"/>
          <p:cNvSpPr>
            <a:spLocks noChangeArrowheads="1"/>
          </p:cNvSpPr>
          <p:nvPr/>
        </p:nvSpPr>
        <p:spPr bwMode="auto">
          <a:xfrm>
            <a:off x="971550" y="5516563"/>
            <a:ext cx="3024188" cy="576262"/>
          </a:xfrm>
          <a:prstGeom prst="roundRect">
            <a:avLst>
              <a:gd name="adj" fmla="val 16667"/>
            </a:avLst>
          </a:prstGeom>
          <a:gradFill rotWithShape="1">
            <a:gsLst>
              <a:gs pos="0">
                <a:srgbClr val="9999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dirty="0">
                <a:effectLst>
                  <a:outerShdw blurRad="38100" dist="38100" dir="2700000" algn="tl">
                    <a:srgbClr val="FFFFFF"/>
                  </a:outerShdw>
                </a:effectLst>
                <a:latin typeface="Arial" charset="0"/>
                <a:ea typeface="標楷體" pitchFamily="65" charset="-120"/>
              </a:rPr>
              <a:t>廠商資料建立作業</a:t>
            </a:r>
          </a:p>
        </p:txBody>
      </p:sp>
      <p:sp>
        <p:nvSpPr>
          <p:cNvPr id="38919" name="AutoShape 7"/>
          <p:cNvSpPr>
            <a:spLocks noChangeArrowheads="1"/>
          </p:cNvSpPr>
          <p:nvPr/>
        </p:nvSpPr>
        <p:spPr bwMode="auto">
          <a:xfrm>
            <a:off x="971550" y="4797425"/>
            <a:ext cx="3024188" cy="576263"/>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品號資料建立作業</a:t>
            </a:r>
          </a:p>
        </p:txBody>
      </p:sp>
      <p:sp>
        <p:nvSpPr>
          <p:cNvPr id="38920" name="AutoShape 8"/>
          <p:cNvSpPr>
            <a:spLocks noChangeArrowheads="1"/>
          </p:cNvSpPr>
          <p:nvPr/>
        </p:nvSpPr>
        <p:spPr bwMode="auto">
          <a:xfrm>
            <a:off x="971550" y="6165850"/>
            <a:ext cx="3024188" cy="576263"/>
          </a:xfrm>
          <a:prstGeom prst="roundRect">
            <a:avLst>
              <a:gd name="adj" fmla="val 16667"/>
            </a:avLst>
          </a:prstGeom>
          <a:gradFill rotWithShape="1">
            <a:gsLst>
              <a:gs pos="0">
                <a:srgbClr val="9999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單據性質設定作業</a:t>
            </a:r>
          </a:p>
        </p:txBody>
      </p:sp>
      <p:sp>
        <p:nvSpPr>
          <p:cNvPr id="38921" name="AutoShape 9"/>
          <p:cNvSpPr>
            <a:spLocks/>
          </p:cNvSpPr>
          <p:nvPr/>
        </p:nvSpPr>
        <p:spPr bwMode="auto">
          <a:xfrm>
            <a:off x="4211638" y="2997200"/>
            <a:ext cx="144462" cy="1655763"/>
          </a:xfrm>
          <a:prstGeom prst="rightBrace">
            <a:avLst>
              <a:gd name="adj1" fmla="val 95513"/>
              <a:gd name="adj2" fmla="val 50000"/>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38922" name="AutoShape 10"/>
          <p:cNvSpPr>
            <a:spLocks/>
          </p:cNvSpPr>
          <p:nvPr/>
        </p:nvSpPr>
        <p:spPr bwMode="auto">
          <a:xfrm>
            <a:off x="4211638" y="4868863"/>
            <a:ext cx="144462" cy="576262"/>
          </a:xfrm>
          <a:prstGeom prst="rightBrace">
            <a:avLst>
              <a:gd name="adj1" fmla="val 33242"/>
              <a:gd name="adj2" fmla="val 50000"/>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38923" name="Oval 11"/>
          <p:cNvSpPr>
            <a:spLocks noChangeArrowheads="1"/>
          </p:cNvSpPr>
          <p:nvPr/>
        </p:nvSpPr>
        <p:spPr bwMode="auto">
          <a:xfrm>
            <a:off x="4787900" y="3429000"/>
            <a:ext cx="3455988" cy="865188"/>
          </a:xfrm>
          <a:prstGeom prst="ellipse">
            <a:avLst/>
          </a:prstGeom>
          <a:gradFill rotWithShape="1">
            <a:gsLst>
              <a:gs pos="0">
                <a:srgbClr val="66FF66"/>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kumimoji="1" lang="zh-TW" altLang="en-US" sz="2000" b="0">
                <a:latin typeface="Arial" pitchFamily="34" charset="0"/>
                <a:ea typeface="書法家顏楷體" pitchFamily="49" charset="-120"/>
              </a:rPr>
              <a:t>基本資料管理系統</a:t>
            </a:r>
          </a:p>
        </p:txBody>
      </p:sp>
      <p:sp>
        <p:nvSpPr>
          <p:cNvPr id="38924" name="Oval 12"/>
          <p:cNvSpPr>
            <a:spLocks noChangeArrowheads="1"/>
          </p:cNvSpPr>
          <p:nvPr/>
        </p:nvSpPr>
        <p:spPr bwMode="auto">
          <a:xfrm>
            <a:off x="4787900" y="4797425"/>
            <a:ext cx="3455988" cy="719138"/>
          </a:xfrm>
          <a:prstGeom prst="ellipse">
            <a:avLst/>
          </a:prstGeom>
          <a:gradFill rotWithShape="1">
            <a:gsLst>
              <a:gs pos="0">
                <a:srgbClr val="66CC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kumimoji="1" lang="zh-TW" altLang="en-US" sz="2000" b="0">
                <a:latin typeface="Arial" pitchFamily="34" charset="0"/>
                <a:ea typeface="書法家顏楷體" pitchFamily="49" charset="-120"/>
              </a:rPr>
              <a:t>庫存管理系統</a:t>
            </a:r>
          </a:p>
        </p:txBody>
      </p:sp>
      <p:sp>
        <p:nvSpPr>
          <p:cNvPr id="38925" name="AutoShape 13"/>
          <p:cNvSpPr>
            <a:spLocks noChangeArrowheads="1"/>
          </p:cNvSpPr>
          <p:nvPr/>
        </p:nvSpPr>
        <p:spPr bwMode="auto">
          <a:xfrm>
            <a:off x="971550" y="4076700"/>
            <a:ext cx="3024188" cy="5762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交易對象分類建立作業</a:t>
            </a:r>
          </a:p>
        </p:txBody>
      </p:sp>
      <p:sp>
        <p:nvSpPr>
          <p:cNvPr id="38926" name="AutoShape 14"/>
          <p:cNvSpPr>
            <a:spLocks/>
          </p:cNvSpPr>
          <p:nvPr/>
        </p:nvSpPr>
        <p:spPr bwMode="auto">
          <a:xfrm>
            <a:off x="4211638" y="5661025"/>
            <a:ext cx="144462" cy="1081088"/>
          </a:xfrm>
          <a:prstGeom prst="rightBrace">
            <a:avLst>
              <a:gd name="adj1" fmla="val 62363"/>
              <a:gd name="adj2" fmla="val 50000"/>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38927" name="Oval 15"/>
          <p:cNvSpPr>
            <a:spLocks noChangeArrowheads="1"/>
          </p:cNvSpPr>
          <p:nvPr/>
        </p:nvSpPr>
        <p:spPr bwMode="auto">
          <a:xfrm>
            <a:off x="4859338" y="5805488"/>
            <a:ext cx="3455987" cy="790575"/>
          </a:xfrm>
          <a:prstGeom prst="ellipse">
            <a:avLst/>
          </a:prstGeom>
          <a:gradFill rotWithShape="1">
            <a:gsLst>
              <a:gs pos="0">
                <a:srgbClr val="FF9966"/>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kumimoji="1" lang="zh-TW" altLang="en-US" sz="2000" b="0">
                <a:latin typeface="Arial" pitchFamily="34" charset="0"/>
                <a:ea typeface="書法家顏楷體" pitchFamily="49" charset="-120"/>
              </a:rPr>
              <a:t>採購管理系統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8916"/>
                                        </p:tgtEl>
                                        <p:attrNameLst>
                                          <p:attrName>style.visibility</p:attrName>
                                        </p:attrNameLst>
                                      </p:cBhvr>
                                      <p:to>
                                        <p:strVal val="visible"/>
                                      </p:to>
                                    </p:set>
                                    <p:animEffect transition="in" filter="blinds(horizontal)">
                                      <p:cBhvr>
                                        <p:cTn id="11" dur="500"/>
                                        <p:tgtEl>
                                          <p:spTgt spid="38916"/>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8917"/>
                                        </p:tgtEl>
                                        <p:attrNameLst>
                                          <p:attrName>style.visibility</p:attrName>
                                        </p:attrNameLst>
                                      </p:cBhvr>
                                      <p:to>
                                        <p:strVal val="visible"/>
                                      </p:to>
                                    </p:set>
                                    <p:animEffect transition="in" filter="blinds(horizontal)">
                                      <p:cBhvr>
                                        <p:cTn id="15" dur="2000"/>
                                        <p:tgtEl>
                                          <p:spTgt spid="38917"/>
                                        </p:tgtEl>
                                      </p:cBhvr>
                                    </p:animEffect>
                                  </p:childTnLst>
                                </p:cTn>
                              </p:par>
                            </p:childTnLst>
                          </p:cTn>
                        </p:par>
                        <p:par>
                          <p:cTn id="16" fill="hold" nodeType="afterGroup">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38925"/>
                                        </p:tgtEl>
                                        <p:attrNameLst>
                                          <p:attrName>style.visibility</p:attrName>
                                        </p:attrNameLst>
                                      </p:cBhvr>
                                      <p:to>
                                        <p:strVal val="visible"/>
                                      </p:to>
                                    </p:set>
                                    <p:animEffect transition="in" filter="blinds(horizontal)">
                                      <p:cBhvr>
                                        <p:cTn id="19" dur="2000"/>
                                        <p:tgtEl>
                                          <p:spTgt spid="38925"/>
                                        </p:tgtEl>
                                      </p:cBhvr>
                                    </p:animEffect>
                                  </p:childTnLst>
                                </p:cTn>
                              </p:par>
                            </p:childTnLst>
                          </p:cTn>
                        </p:par>
                        <p:par>
                          <p:cTn id="20" fill="hold" nodeType="afterGroup">
                            <p:stCondLst>
                              <p:cond delay="5000"/>
                            </p:stCondLst>
                            <p:childTnLst>
                              <p:par>
                                <p:cTn id="21" presetID="3" presetClass="entr" presetSubtype="5" fill="hold" grpId="0" nodeType="afterEffect">
                                  <p:stCondLst>
                                    <p:cond delay="0"/>
                                  </p:stCondLst>
                                  <p:childTnLst>
                                    <p:set>
                                      <p:cBhvr>
                                        <p:cTn id="22" dur="1" fill="hold">
                                          <p:stCondLst>
                                            <p:cond delay="0"/>
                                          </p:stCondLst>
                                        </p:cTn>
                                        <p:tgtEl>
                                          <p:spTgt spid="38919"/>
                                        </p:tgtEl>
                                        <p:attrNameLst>
                                          <p:attrName>style.visibility</p:attrName>
                                        </p:attrNameLst>
                                      </p:cBhvr>
                                      <p:to>
                                        <p:strVal val="visible"/>
                                      </p:to>
                                    </p:set>
                                    <p:animEffect transition="in" filter="blinds(vertical)">
                                      <p:cBhvr>
                                        <p:cTn id="23" dur="2000"/>
                                        <p:tgtEl>
                                          <p:spTgt spid="38919"/>
                                        </p:tgtEl>
                                      </p:cBhvr>
                                    </p:animEffect>
                                  </p:childTnLst>
                                </p:cTn>
                              </p:par>
                            </p:childTnLst>
                          </p:cTn>
                        </p:par>
                        <p:par>
                          <p:cTn id="24" fill="hold" nodeType="afterGroup">
                            <p:stCondLst>
                              <p:cond delay="7000"/>
                            </p:stCondLst>
                            <p:childTnLst>
                              <p:par>
                                <p:cTn id="25" presetID="3" presetClass="entr" presetSubtype="5" fill="hold" grpId="0" nodeType="afterEffect">
                                  <p:stCondLst>
                                    <p:cond delay="0"/>
                                  </p:stCondLst>
                                  <p:childTnLst>
                                    <p:set>
                                      <p:cBhvr>
                                        <p:cTn id="26" dur="1" fill="hold">
                                          <p:stCondLst>
                                            <p:cond delay="0"/>
                                          </p:stCondLst>
                                        </p:cTn>
                                        <p:tgtEl>
                                          <p:spTgt spid="38918"/>
                                        </p:tgtEl>
                                        <p:attrNameLst>
                                          <p:attrName>style.visibility</p:attrName>
                                        </p:attrNameLst>
                                      </p:cBhvr>
                                      <p:to>
                                        <p:strVal val="visible"/>
                                      </p:to>
                                    </p:set>
                                    <p:animEffect transition="in" filter="blinds(vertical)">
                                      <p:cBhvr>
                                        <p:cTn id="27" dur="2000"/>
                                        <p:tgtEl>
                                          <p:spTgt spid="38918"/>
                                        </p:tgtEl>
                                      </p:cBhvr>
                                    </p:animEffect>
                                  </p:childTnLst>
                                </p:cTn>
                              </p:par>
                            </p:childTnLst>
                          </p:cTn>
                        </p:par>
                        <p:par>
                          <p:cTn id="28" fill="hold" nodeType="afterGroup">
                            <p:stCondLst>
                              <p:cond delay="9000"/>
                            </p:stCondLst>
                            <p:childTnLst>
                              <p:par>
                                <p:cTn id="29" presetID="3" presetClass="entr" presetSubtype="5" fill="hold" grpId="0" nodeType="afterEffect">
                                  <p:stCondLst>
                                    <p:cond delay="0"/>
                                  </p:stCondLst>
                                  <p:childTnLst>
                                    <p:set>
                                      <p:cBhvr>
                                        <p:cTn id="30" dur="1" fill="hold">
                                          <p:stCondLst>
                                            <p:cond delay="0"/>
                                          </p:stCondLst>
                                        </p:cTn>
                                        <p:tgtEl>
                                          <p:spTgt spid="38920"/>
                                        </p:tgtEl>
                                        <p:attrNameLst>
                                          <p:attrName>style.visibility</p:attrName>
                                        </p:attrNameLst>
                                      </p:cBhvr>
                                      <p:to>
                                        <p:strVal val="visible"/>
                                      </p:to>
                                    </p:set>
                                    <p:animEffect transition="in" filter="blinds(vertical)">
                                      <p:cBhvr>
                                        <p:cTn id="31" dur="2000"/>
                                        <p:tgtEl>
                                          <p:spTgt spid="3892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38921"/>
                                        </p:tgtEl>
                                        <p:attrNameLst>
                                          <p:attrName>style.visibility</p:attrName>
                                        </p:attrNameLst>
                                      </p:cBhvr>
                                      <p:to>
                                        <p:strVal val="visible"/>
                                      </p:to>
                                    </p:set>
                                    <p:animEffect transition="in" filter="checkerboard(across)">
                                      <p:cBhvr>
                                        <p:cTn id="36" dur="500"/>
                                        <p:tgtEl>
                                          <p:spTgt spid="38921"/>
                                        </p:tgtEl>
                                      </p:cBhvr>
                                    </p:animEffect>
                                  </p:childTnLst>
                                </p:cTn>
                              </p:par>
                            </p:childTnLst>
                          </p:cTn>
                        </p:par>
                        <p:par>
                          <p:cTn id="37" fill="hold" nodeType="afterGroup">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38923"/>
                                        </p:tgtEl>
                                        <p:attrNameLst>
                                          <p:attrName>style.visibility</p:attrName>
                                        </p:attrNameLst>
                                      </p:cBhvr>
                                      <p:to>
                                        <p:strVal val="visible"/>
                                      </p:to>
                                    </p:set>
                                    <p:animEffect transition="in" filter="dissolve">
                                      <p:cBhvr>
                                        <p:cTn id="40" dur="1000"/>
                                        <p:tgtEl>
                                          <p:spTgt spid="3892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8922"/>
                                        </p:tgtEl>
                                        <p:attrNameLst>
                                          <p:attrName>style.visibility</p:attrName>
                                        </p:attrNameLst>
                                      </p:cBhvr>
                                      <p:to>
                                        <p:strVal val="visible"/>
                                      </p:to>
                                    </p:set>
                                    <p:animEffect transition="in" filter="blinds(horizontal)">
                                      <p:cBhvr>
                                        <p:cTn id="45" dur="500"/>
                                        <p:tgtEl>
                                          <p:spTgt spid="38922"/>
                                        </p:tgtEl>
                                      </p:cBhvr>
                                    </p:animEffect>
                                  </p:childTnLst>
                                </p:cTn>
                              </p:par>
                            </p:childTnLst>
                          </p:cTn>
                        </p:par>
                        <p:par>
                          <p:cTn id="46" fill="hold" nodeType="afterGroup">
                            <p:stCondLst>
                              <p:cond delay="500"/>
                            </p:stCondLst>
                            <p:childTnLst>
                              <p:par>
                                <p:cTn id="47" presetID="4" presetClass="entr" presetSubtype="16" fill="hold" grpId="0" nodeType="afterEffect">
                                  <p:stCondLst>
                                    <p:cond delay="0"/>
                                  </p:stCondLst>
                                  <p:childTnLst>
                                    <p:set>
                                      <p:cBhvr>
                                        <p:cTn id="48" dur="1" fill="hold">
                                          <p:stCondLst>
                                            <p:cond delay="0"/>
                                          </p:stCondLst>
                                        </p:cTn>
                                        <p:tgtEl>
                                          <p:spTgt spid="38924"/>
                                        </p:tgtEl>
                                        <p:attrNameLst>
                                          <p:attrName>style.visibility</p:attrName>
                                        </p:attrNameLst>
                                      </p:cBhvr>
                                      <p:to>
                                        <p:strVal val="visible"/>
                                      </p:to>
                                    </p:set>
                                    <p:animEffect transition="in" filter="box(in)">
                                      <p:cBhvr>
                                        <p:cTn id="49" dur="1000"/>
                                        <p:tgtEl>
                                          <p:spTgt spid="3892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38926"/>
                                        </p:tgtEl>
                                        <p:attrNameLst>
                                          <p:attrName>style.visibility</p:attrName>
                                        </p:attrNameLst>
                                      </p:cBhvr>
                                      <p:to>
                                        <p:strVal val="visible"/>
                                      </p:to>
                                    </p:set>
                                    <p:animEffect transition="in" filter="blinds(horizontal)">
                                      <p:cBhvr>
                                        <p:cTn id="54" dur="500"/>
                                        <p:tgtEl>
                                          <p:spTgt spid="38926"/>
                                        </p:tgtEl>
                                      </p:cBhvr>
                                    </p:animEffect>
                                  </p:childTnLst>
                                </p:cTn>
                              </p:par>
                            </p:childTnLst>
                          </p:cTn>
                        </p:par>
                        <p:par>
                          <p:cTn id="55" fill="hold" nodeType="afterGroup">
                            <p:stCondLst>
                              <p:cond delay="500"/>
                            </p:stCondLst>
                            <p:childTnLst>
                              <p:par>
                                <p:cTn id="56" presetID="4" presetClass="entr" presetSubtype="16" fill="hold" grpId="0" nodeType="afterEffect">
                                  <p:stCondLst>
                                    <p:cond delay="0"/>
                                  </p:stCondLst>
                                  <p:childTnLst>
                                    <p:set>
                                      <p:cBhvr>
                                        <p:cTn id="57" dur="1" fill="hold">
                                          <p:stCondLst>
                                            <p:cond delay="0"/>
                                          </p:stCondLst>
                                        </p:cTn>
                                        <p:tgtEl>
                                          <p:spTgt spid="38927"/>
                                        </p:tgtEl>
                                        <p:attrNameLst>
                                          <p:attrName>style.visibility</p:attrName>
                                        </p:attrNameLst>
                                      </p:cBhvr>
                                      <p:to>
                                        <p:strVal val="visible"/>
                                      </p:to>
                                    </p:set>
                                    <p:animEffect transition="in" filter="box(in)">
                                      <p:cBhvr>
                                        <p:cTn id="58" dur="1000"/>
                                        <p:tgtEl>
                                          <p:spTgt spid="38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38916" grpId="0" animBg="1"/>
      <p:bldP spid="38917" grpId="0" animBg="1"/>
      <p:bldP spid="38918" grpId="0" animBg="1"/>
      <p:bldP spid="38919" grpId="0" animBg="1"/>
      <p:bldP spid="38920" grpId="0" animBg="1"/>
      <p:bldP spid="38921" grpId="0" animBg="1"/>
      <p:bldP spid="38922" grpId="0" animBg="1"/>
      <p:bldP spid="38923" grpId="0" animBg="1"/>
      <p:bldP spid="38924" grpId="0" animBg="1"/>
      <p:bldP spid="38925" grpId="0" animBg="1"/>
      <p:bldP spid="38926" grpId="0" animBg="1"/>
      <p:bldP spid="3892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82A67255-540A-4ECD-AFEB-74ABA12B4560}" type="slidenum">
              <a:rPr lang="zh-TW" altLang="en-US"/>
              <a:pPr>
                <a:defRPr/>
              </a:pPr>
              <a:t>70</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採購生管</a:t>
            </a:r>
            <a:r>
              <a:rPr lang="en-US" altLang="zh-TW" b="1" dirty="0" smtClean="0">
                <a:effectLst>
                  <a:outerShdw blurRad="38100" dist="38100" dir="2700000" algn="tl">
                    <a:srgbClr val="000000">
                      <a:alpha val="43137"/>
                    </a:srgbClr>
                  </a:outerShdw>
                </a:effectLst>
              </a:rPr>
              <a:t>1</a:t>
            </a:r>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頁籤</a:t>
            </a:r>
          </a:p>
        </p:txBody>
      </p:sp>
    </p:spTree>
    <p:extLst>
      <p:ext uri="{BB962C8B-B14F-4D97-AF65-F5344CB8AC3E}">
        <p14:creationId xmlns:p14="http://schemas.microsoft.com/office/powerpoint/2010/main" val="933825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454696" y="2326639"/>
            <a:ext cx="6120680" cy="4509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pPr>
              <a:defRPr/>
            </a:pPr>
            <a:fld id="{E4DB818C-8388-494D-BB74-81478EC4E1D8}" type="slidenum">
              <a:rPr lang="zh-TW" altLang="en-US"/>
              <a:pPr>
                <a:defRPr/>
              </a:pPr>
              <a:t>71</a:t>
            </a:fld>
            <a:endParaRPr lang="en-US" altLang="zh-TW"/>
          </a:p>
        </p:txBody>
      </p:sp>
      <p:sp>
        <p:nvSpPr>
          <p:cNvPr id="95235" name="Rectangle 3"/>
          <p:cNvSpPr>
            <a:spLocks noGrp="1"/>
          </p:cNvSpPr>
          <p:nvPr>
            <p:ph type="title" idx="4294967295"/>
          </p:nvPr>
        </p:nvSpPr>
        <p:spPr>
          <a:xfrm>
            <a:off x="395288" y="1268413"/>
            <a:ext cx="8229600" cy="1143000"/>
          </a:xfrm>
        </p:spPr>
        <p:txBody>
          <a:bodyPr/>
          <a:lstStyle/>
          <a:p>
            <a:r>
              <a:rPr lang="en-US" altLang="zh-TW" b="1" dirty="0" smtClean="0">
                <a:effectLst>
                  <a:outerShdw blurRad="38100" dist="38100" dir="2700000" algn="tl">
                    <a:srgbClr val="000000">
                      <a:alpha val="43137"/>
                    </a:srgbClr>
                  </a:outerShdw>
                </a:effectLst>
              </a:rPr>
              <a:t>11</a:t>
            </a:r>
            <a:r>
              <a:rPr lang="en-US" altLang="zh-TW" dirty="0" smtClean="0">
                <a:effectLst>
                  <a:outerShdw blurRad="38100" dist="38100" dir="2700000" algn="tl">
                    <a:srgbClr val="000000">
                      <a:alpha val="43137"/>
                    </a:srgbClr>
                  </a:outerShdw>
                </a:effectLst>
              </a:rPr>
              <a:t>. </a:t>
            </a:r>
            <a:r>
              <a:rPr lang="zh-TW" altLang="en-US" dirty="0" smtClean="0">
                <a:effectLst>
                  <a:outerShdw blurRad="38100" dist="38100" dir="2700000" algn="tl">
                    <a:srgbClr val="000000">
                      <a:alpha val="43137"/>
                    </a:srgbClr>
                  </a:outerShdw>
                </a:effectLst>
              </a:rPr>
              <a:t> 採購人員</a:t>
            </a:r>
            <a:r>
              <a:rPr lang="zh-TW" altLang="en-US" b="1"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主供應商</a:t>
            </a:r>
          </a:p>
        </p:txBody>
      </p:sp>
      <p:sp>
        <p:nvSpPr>
          <p:cNvPr id="22531" name="Rectangle 5"/>
          <p:cNvSpPr>
            <a:spLocks noChangeArrowheads="1"/>
          </p:cNvSpPr>
          <p:nvPr/>
        </p:nvSpPr>
        <p:spPr bwMode="auto">
          <a:xfrm>
            <a:off x="1922649" y="4125117"/>
            <a:ext cx="2145295" cy="45640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4669408" y="3962400"/>
            <a:ext cx="1080120" cy="23018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8" name="AutoShape 6"/>
          <p:cNvSpPr>
            <a:spLocks noChangeArrowheads="1"/>
          </p:cNvSpPr>
          <p:nvPr/>
        </p:nvSpPr>
        <p:spPr bwMode="auto">
          <a:xfrm>
            <a:off x="1727175" y="4759548"/>
            <a:ext cx="4681537" cy="1045716"/>
          </a:xfrm>
          <a:prstGeom prst="wedgeRoundRectCallout">
            <a:avLst>
              <a:gd name="adj1" fmla="val -22871"/>
              <a:gd name="adj2" fmla="val -64514"/>
              <a:gd name="adj3" fmla="val 16667"/>
            </a:avLst>
          </a:prstGeom>
          <a:gradFill rotWithShape="1">
            <a:gsLst>
              <a:gs pos="0">
                <a:srgbClr val="99FF99"/>
              </a:gs>
              <a:gs pos="100000">
                <a:schemeClr val="bg1"/>
              </a:gs>
              <a:gs pos="100000">
                <a:srgbClr val="FFCCFF"/>
              </a:gs>
            </a:gsLst>
            <a:lin ang="5400000" scaled="1"/>
          </a:gradFill>
          <a:ln w="9525">
            <a:solidFill>
              <a:schemeClr val="tx1"/>
            </a:solidFill>
            <a:miter lim="800000"/>
            <a:headEnd/>
            <a:tailEnd/>
          </a:ln>
        </p:spPr>
        <p:txBody>
          <a:bodyPr anchor="ctr" anchorCtr="1"/>
          <a:lstStyle/>
          <a:p>
            <a:pPr>
              <a:defRPr/>
            </a:pPr>
            <a:r>
              <a:rPr kumimoji="1" lang="zh-TW" altLang="en-US" dirty="0">
                <a:effectLst>
                  <a:outerShdw blurRad="38100" dist="38100" dir="2700000" algn="tl">
                    <a:srgbClr val="FFFFFF"/>
                  </a:outerShdw>
                </a:effectLst>
                <a:ea typeface="標楷體" pitchFamily="65" charset="-120"/>
              </a:rPr>
              <a:t>當品號屬性</a:t>
            </a:r>
            <a:r>
              <a:rPr kumimoji="1" lang="zh-TW" altLang="en-US" dirty="0" smtClean="0">
                <a:effectLst>
                  <a:outerShdw blurRad="38100" dist="38100" dir="2700000" algn="tl">
                    <a:srgbClr val="FFFFFF"/>
                  </a:outerShdw>
                </a:effectLst>
                <a:ea typeface="標楷體" pitchFamily="65" charset="-120"/>
              </a:rPr>
              <a:t>為「</a:t>
            </a:r>
            <a:r>
              <a:rPr kumimoji="1" lang="en-US" altLang="zh-TW" dirty="0" smtClean="0">
                <a:solidFill>
                  <a:srgbClr val="0000FF"/>
                </a:solidFill>
                <a:effectLst>
                  <a:outerShdw blurRad="38100" dist="38100" dir="2700000" algn="tl">
                    <a:srgbClr val="FFFFFF"/>
                  </a:outerShdw>
                </a:effectLst>
                <a:ea typeface="標楷體" pitchFamily="65" charset="-120"/>
              </a:rPr>
              <a:t>P:</a:t>
            </a:r>
            <a:r>
              <a:rPr kumimoji="1" lang="zh-TW" altLang="en-US" dirty="0" smtClean="0">
                <a:solidFill>
                  <a:srgbClr val="0000FF"/>
                </a:solidFill>
                <a:effectLst>
                  <a:outerShdw blurRad="38100" dist="38100" dir="2700000" algn="tl">
                    <a:srgbClr val="FFFFFF"/>
                  </a:outerShdw>
                </a:effectLst>
                <a:ea typeface="標楷體" pitchFamily="65" charset="-120"/>
              </a:rPr>
              <a:t>採購件</a:t>
            </a:r>
            <a:r>
              <a:rPr kumimoji="1" lang="zh-TW" altLang="en-US" dirty="0" smtClean="0">
                <a:effectLst>
                  <a:outerShdw blurRad="38100" dist="38100" dir="2700000" algn="tl">
                    <a:srgbClr val="FFFFFF"/>
                  </a:outerShdw>
                </a:effectLst>
                <a:ea typeface="標楷體" pitchFamily="65" charset="-120"/>
              </a:rPr>
              <a:t>」、 「</a:t>
            </a:r>
            <a:r>
              <a:rPr kumimoji="1" lang="en-US" altLang="zh-TW" dirty="0" smtClean="0">
                <a:solidFill>
                  <a:srgbClr val="0000FF"/>
                </a:solidFill>
                <a:effectLst>
                  <a:outerShdw blurRad="38100" dist="38100" dir="2700000" algn="tl">
                    <a:srgbClr val="FFFFFF"/>
                  </a:outerShdw>
                </a:effectLst>
                <a:ea typeface="標楷體" pitchFamily="65" charset="-120"/>
              </a:rPr>
              <a:t>S:</a:t>
            </a:r>
            <a:r>
              <a:rPr kumimoji="1" lang="zh-TW" altLang="en-US" dirty="0" smtClean="0">
                <a:solidFill>
                  <a:srgbClr val="0000FF"/>
                </a:solidFill>
                <a:effectLst>
                  <a:outerShdw blurRad="38100" dist="38100" dir="2700000" algn="tl">
                    <a:srgbClr val="FFFFFF"/>
                  </a:outerShdw>
                </a:effectLst>
                <a:ea typeface="標楷體" pitchFamily="65" charset="-120"/>
              </a:rPr>
              <a:t>託外加工件</a:t>
            </a:r>
            <a:r>
              <a:rPr kumimoji="1" lang="zh-TW" altLang="en-US" dirty="0" smtClean="0">
                <a:effectLst>
                  <a:outerShdw blurRad="38100" dist="38100" dir="2700000" algn="tl">
                    <a:srgbClr val="FFFFFF"/>
                  </a:outerShdw>
                </a:effectLst>
                <a:ea typeface="標楷體" pitchFamily="65" charset="-120"/>
              </a:rPr>
              <a:t>」 時，可在此處設定負責之</a:t>
            </a:r>
            <a:r>
              <a:rPr kumimoji="1" lang="zh-TW" altLang="en-US" u="sng" dirty="0" smtClean="0">
                <a:solidFill>
                  <a:srgbClr val="FF0000"/>
                </a:solidFill>
                <a:effectLst>
                  <a:outerShdw blurRad="38100" dist="38100" dir="2700000" algn="tl">
                    <a:srgbClr val="FFFFFF"/>
                  </a:outerShdw>
                </a:effectLst>
                <a:ea typeface="標楷體" pitchFamily="65" charset="-120"/>
              </a:rPr>
              <a:t>採購人員</a:t>
            </a:r>
            <a:r>
              <a:rPr kumimoji="1" lang="zh-TW" altLang="en-US" dirty="0" smtClean="0">
                <a:effectLst>
                  <a:outerShdw blurRad="38100" dist="38100" dir="2700000" algn="tl">
                    <a:srgbClr val="FFFFFF"/>
                  </a:outerShdw>
                </a:effectLst>
                <a:ea typeface="標楷體" pitchFamily="65" charset="-120"/>
              </a:rPr>
              <a:t>與</a:t>
            </a:r>
            <a:r>
              <a:rPr kumimoji="1" lang="zh-TW" altLang="en-US" u="sng" dirty="0" smtClean="0">
                <a:solidFill>
                  <a:srgbClr val="FF0000"/>
                </a:solidFill>
                <a:effectLst>
                  <a:outerShdw blurRad="38100" dist="38100" dir="2700000" algn="tl">
                    <a:srgbClr val="FFFFFF"/>
                  </a:outerShdw>
                </a:effectLst>
                <a:ea typeface="標楷體" pitchFamily="65" charset="-120"/>
              </a:rPr>
              <a:t>主要供料廠商</a:t>
            </a:r>
            <a:endParaRPr kumimoji="1" lang="zh-TW" altLang="en-US" u="sng" dirty="0">
              <a:solidFill>
                <a:srgbClr val="FF0000"/>
              </a:solidFill>
              <a:effectLst>
                <a:outerShdw blurRad="38100" dist="38100" dir="2700000" algn="tl">
                  <a:srgbClr val="FFFFFF"/>
                </a:outerShdw>
              </a:effectLst>
              <a:ea typeface="標楷體" pitchFamily="65" charset="-120"/>
            </a:endParaRPr>
          </a:p>
        </p:txBody>
      </p:sp>
      <p:sp>
        <p:nvSpPr>
          <p:cNvPr id="9" name="AutoShape 6"/>
          <p:cNvSpPr>
            <a:spLocks noChangeArrowheads="1"/>
          </p:cNvSpPr>
          <p:nvPr/>
        </p:nvSpPr>
        <p:spPr bwMode="auto">
          <a:xfrm>
            <a:off x="3408759" y="4642072"/>
            <a:ext cx="3467497" cy="863600"/>
          </a:xfrm>
          <a:prstGeom prst="wedgeRoundRectCallout">
            <a:avLst>
              <a:gd name="adj1" fmla="val -74310"/>
              <a:gd name="adj2" fmla="val -57351"/>
              <a:gd name="adj3" fmla="val 16667"/>
            </a:avLst>
          </a:prstGeom>
          <a:gradFill rotWithShape="1">
            <a:gsLst>
              <a:gs pos="0">
                <a:srgbClr val="FFCCFF"/>
              </a:gs>
              <a:gs pos="50000">
                <a:schemeClr val="bg1"/>
              </a:gs>
              <a:gs pos="100000">
                <a:srgbClr val="FFCCFF"/>
              </a:gs>
            </a:gsLst>
            <a:lin ang="5400000" scaled="1"/>
          </a:gradFill>
          <a:ln w="9525">
            <a:solidFill>
              <a:schemeClr val="tx1"/>
            </a:solidFill>
            <a:miter lim="800000"/>
            <a:headEnd/>
            <a:tailEnd/>
          </a:ln>
        </p:spPr>
        <p:txBody>
          <a:bodyPr anchor="ctr" anchorCtr="1"/>
          <a:lstStyle/>
          <a:p>
            <a:pPr>
              <a:defRPr/>
            </a:pPr>
            <a:r>
              <a:rPr kumimoji="1" lang="zh-TW" altLang="en-US" dirty="0">
                <a:effectLst>
                  <a:outerShdw blurRad="38100" dist="38100" dir="2700000" algn="tl">
                    <a:srgbClr val="FFFFFF"/>
                  </a:outerShdw>
                </a:effectLst>
                <a:ea typeface="標楷體" pitchFamily="65" charset="-120"/>
              </a:rPr>
              <a:t>料品的預設採購廠商或加工廠商，也可自行輸入修改</a:t>
            </a:r>
          </a:p>
        </p:txBody>
      </p:sp>
      <p:sp>
        <p:nvSpPr>
          <p:cNvPr id="10" name="Rectangle 5"/>
          <p:cNvSpPr>
            <a:spLocks noChangeArrowheads="1"/>
          </p:cNvSpPr>
          <p:nvPr/>
        </p:nvSpPr>
        <p:spPr bwMode="auto">
          <a:xfrm>
            <a:off x="1924136" y="4378795"/>
            <a:ext cx="2145295" cy="20272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extLst>
      <p:ext uri="{BB962C8B-B14F-4D97-AF65-F5344CB8AC3E}">
        <p14:creationId xmlns:p14="http://schemas.microsoft.com/office/powerpoint/2010/main" val="482493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dissolve">
                                      <p:cBhvr>
                                        <p:cTn id="7" dur="500"/>
                                        <p:tgtEl>
                                          <p:spTgt spid="95235"/>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63842"/>
                                        </p:tgtEl>
                                        <p:attrNameLst>
                                          <p:attrName>style.visibility</p:attrName>
                                        </p:attrNameLst>
                                      </p:cBhvr>
                                      <p:to>
                                        <p:strVal val="visible"/>
                                      </p:to>
                                    </p:set>
                                    <p:animEffect transition="in" filter="wipe(down)">
                                      <p:cBhvr>
                                        <p:cTn id="11" dur="500"/>
                                        <p:tgtEl>
                                          <p:spTgt spid="163842"/>
                                        </p:tgtEl>
                                      </p:cBhvr>
                                    </p:animEffect>
                                  </p:childTnLst>
                                </p:cTn>
                              </p:par>
                            </p:childTnLst>
                          </p:cTn>
                        </p:par>
                        <p:par>
                          <p:cTn id="12" fill="hold">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down)">
                                      <p:cBhvr>
                                        <p:cTn id="15" dur="500"/>
                                        <p:tgtEl>
                                          <p:spTgt spid="2"/>
                                        </p:tgtEl>
                                      </p:cBhvr>
                                    </p:animEffect>
                                  </p:childTnLst>
                                </p:cTn>
                              </p:par>
                            </p:childTnLst>
                          </p:cTn>
                        </p:par>
                        <p:par>
                          <p:cTn id="16" fill="hold" nodeType="afterGroup">
                            <p:stCondLst>
                              <p:cond delay="1500"/>
                            </p:stCondLst>
                            <p:childTnLst>
                              <p:par>
                                <p:cTn id="17" presetID="5" presetClass="entr" presetSubtype="5" fill="hold" grpId="0" nodeType="afterEffect">
                                  <p:stCondLst>
                                    <p:cond delay="0"/>
                                  </p:stCondLst>
                                  <p:childTnLst>
                                    <p:set>
                                      <p:cBhvr>
                                        <p:cTn id="18" dur="1" fill="hold">
                                          <p:stCondLst>
                                            <p:cond delay="0"/>
                                          </p:stCondLst>
                                        </p:cTn>
                                        <p:tgtEl>
                                          <p:spTgt spid="22531"/>
                                        </p:tgtEl>
                                        <p:attrNameLst>
                                          <p:attrName>style.visibility</p:attrName>
                                        </p:attrNameLst>
                                      </p:cBhvr>
                                      <p:to>
                                        <p:strVal val="visible"/>
                                      </p:to>
                                    </p:set>
                                    <p:animEffect transition="in" filter="checkerboard(down)">
                                      <p:cBhvr>
                                        <p:cTn id="19" dur="500"/>
                                        <p:tgtEl>
                                          <p:spTgt spid="22531"/>
                                        </p:tgtEl>
                                      </p:cBhvr>
                                    </p:animEffect>
                                  </p:childTnLst>
                                </p:cTn>
                              </p:par>
                            </p:childTnLst>
                          </p:cTn>
                        </p:par>
                        <p:par>
                          <p:cTn id="20" fill="hold" nodeType="with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2531"/>
                                        </p:tgtEl>
                                      </p:cBhvr>
                                    </p:animEffect>
                                    <p:set>
                                      <p:cBhvr>
                                        <p:cTn id="28" dur="1" fill="hold">
                                          <p:stCondLst>
                                            <p:cond delay="499"/>
                                          </p:stCondLst>
                                        </p:cTn>
                                        <p:tgtEl>
                                          <p:spTgt spid="2253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par>
                          <p:cTn id="32" fill="hold">
                            <p:stCondLst>
                              <p:cond delay="500"/>
                            </p:stCondLst>
                            <p:childTnLst>
                              <p:par>
                                <p:cTn id="33" presetID="5" presetClass="entr" presetSubtype="5"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checkerboard(down)">
                                      <p:cBhvr>
                                        <p:cTn id="35" dur="500"/>
                                        <p:tgtEl>
                                          <p:spTgt spid="10"/>
                                        </p:tgtEl>
                                      </p:cBhvr>
                                    </p:animEffect>
                                  </p:childTnLst>
                                </p:cTn>
                              </p:par>
                            </p:childTnLst>
                          </p:cTn>
                        </p:par>
                        <p:par>
                          <p:cTn id="36" fill="hold">
                            <p:stCondLst>
                              <p:cond delay="1000"/>
                            </p:stCondLst>
                            <p:childTnLst>
                              <p:par>
                                <p:cTn id="37" presetID="9"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dissolv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grpId="1" nodeType="clickEffect">
                                  <p:stCondLst>
                                    <p:cond delay="0"/>
                                  </p:stCondLst>
                                  <p:childTnLst>
                                    <p:animEffect transition="out" filter="wipe(down)">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22" presetClass="exit" presetSubtype="4" fill="hold" grpId="1" nodeType="withEffect">
                                  <p:stCondLst>
                                    <p:cond delay="0"/>
                                  </p:stCondLst>
                                  <p:childTnLst>
                                    <p:animEffect transition="out" filter="wipe(down)">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p:bldP spid="22531" grpId="0" animBg="1"/>
      <p:bldP spid="22531" grpId="1" animBg="1"/>
      <p:bldP spid="2" grpId="0" animBg="1"/>
      <p:bldP spid="8" grpId="0" animBg="1"/>
      <p:bldP spid="8" grpId="1" animBg="1"/>
      <p:bldP spid="9" grpId="0" animBg="1"/>
      <p:bldP spid="9" grpId="1" animBg="1"/>
      <p:bldP spid="10" grpId="0" animBg="1"/>
      <p:bldP spid="10"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454696" y="2326639"/>
            <a:ext cx="6120680" cy="4509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pPr>
              <a:defRPr/>
            </a:pPr>
            <a:fld id="{E4DB818C-8388-494D-BB74-81478EC4E1D8}" type="slidenum">
              <a:rPr lang="zh-TW" altLang="en-US"/>
              <a:pPr>
                <a:defRPr/>
              </a:pPr>
              <a:t>72</a:t>
            </a:fld>
            <a:endParaRPr lang="en-US" altLang="zh-TW"/>
          </a:p>
        </p:txBody>
      </p:sp>
      <p:sp>
        <p:nvSpPr>
          <p:cNvPr id="95235" name="Rectangle 3"/>
          <p:cNvSpPr>
            <a:spLocks noGrp="1"/>
          </p:cNvSpPr>
          <p:nvPr>
            <p:ph type="title" idx="4294967295"/>
          </p:nvPr>
        </p:nvSpPr>
        <p:spPr>
          <a:xfrm>
            <a:off x="395288" y="1268413"/>
            <a:ext cx="8229600" cy="1143000"/>
          </a:xfrm>
        </p:spPr>
        <p:txBody>
          <a:bodyPr/>
          <a:lstStyle/>
          <a:p>
            <a:r>
              <a:rPr lang="en-US" altLang="zh-TW" b="1" dirty="0" smtClean="0">
                <a:effectLst>
                  <a:outerShdw blurRad="38100" dist="38100" dir="2700000" algn="tl">
                    <a:srgbClr val="000000">
                      <a:alpha val="43137"/>
                    </a:srgbClr>
                  </a:outerShdw>
                </a:effectLst>
              </a:rPr>
              <a:t>11</a:t>
            </a:r>
            <a:r>
              <a:rPr lang="en-US" altLang="zh-TW" dirty="0" smtClean="0">
                <a:effectLst>
                  <a:outerShdw blurRad="38100" dist="38100" dir="2700000" algn="tl">
                    <a:srgbClr val="000000">
                      <a:alpha val="43137"/>
                    </a:srgbClr>
                  </a:outerShdw>
                </a:effectLst>
              </a:rPr>
              <a:t>. </a:t>
            </a:r>
            <a:r>
              <a:rPr lang="zh-TW" altLang="en-US" dirty="0" smtClean="0">
                <a:effectLst>
                  <a:outerShdw blurRad="38100" dist="38100" dir="2700000" algn="tl">
                    <a:srgbClr val="000000">
                      <a:alpha val="43137"/>
                    </a:srgbClr>
                  </a:outerShdw>
                </a:effectLst>
              </a:rPr>
              <a:t> 採購人員</a:t>
            </a:r>
            <a:r>
              <a:rPr lang="zh-TW" altLang="en-US" b="1"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主供應商 </a:t>
            </a:r>
            <a:r>
              <a:rPr lang="en-US" altLang="zh-TW" b="1" dirty="0" smtClean="0">
                <a:effectLst>
                  <a:outerShdw blurRad="38100" dist="38100" dir="2700000" algn="tl">
                    <a:srgbClr val="000000">
                      <a:alpha val="43137"/>
                    </a:srgbClr>
                  </a:outerShdw>
                </a:effectLst>
              </a:rPr>
              <a:t>(</a:t>
            </a:r>
            <a:r>
              <a:rPr lang="en-US" altLang="zh-TW" b="1" i="1" dirty="0" smtClean="0">
                <a:effectLst>
                  <a:outerShdw blurRad="38100" dist="38100" dir="2700000" algn="tl">
                    <a:srgbClr val="000000">
                      <a:alpha val="43137"/>
                    </a:srgbClr>
                  </a:outerShdw>
                </a:effectLst>
              </a:rPr>
              <a:t>Cont</a:t>
            </a:r>
            <a:r>
              <a:rPr lang="en-US" altLang="zh-TW" b="1" dirty="0" smtClean="0">
                <a:effectLst>
                  <a:outerShdw blurRad="38100" dist="38100" dir="2700000" algn="tl">
                    <a:srgbClr val="000000">
                      <a:alpha val="43137"/>
                    </a:srgbClr>
                  </a:outerShdw>
                </a:effectLst>
              </a:rPr>
              <a:t>.)</a:t>
            </a:r>
            <a:endParaRPr lang="zh-TW" altLang="en-US" b="1" dirty="0" smtClean="0">
              <a:effectLst>
                <a:outerShdw blurRad="38100" dist="38100" dir="2700000" algn="tl">
                  <a:srgbClr val="000000">
                    <a:alpha val="43137"/>
                  </a:srgbClr>
                </a:outerShdw>
              </a:effectLst>
            </a:endParaRPr>
          </a:p>
        </p:txBody>
      </p:sp>
      <p:sp>
        <p:nvSpPr>
          <p:cNvPr id="11" name="AutoShape 6"/>
          <p:cNvSpPr>
            <a:spLocks noChangeArrowheads="1"/>
          </p:cNvSpPr>
          <p:nvPr/>
        </p:nvSpPr>
        <p:spPr bwMode="auto">
          <a:xfrm>
            <a:off x="3292252" y="3298004"/>
            <a:ext cx="5051673" cy="1283521"/>
          </a:xfrm>
          <a:prstGeom prst="wedgeRoundRectCallout">
            <a:avLst>
              <a:gd name="adj1" fmla="val 18101"/>
              <a:gd name="adj2" fmla="val -67418"/>
              <a:gd name="adj3" fmla="val 16667"/>
            </a:avLst>
          </a:prstGeom>
          <a:gradFill rotWithShape="1">
            <a:gsLst>
              <a:gs pos="0">
                <a:srgbClr val="FFCCFF"/>
              </a:gs>
              <a:gs pos="50000">
                <a:schemeClr val="bg1"/>
              </a:gs>
              <a:gs pos="100000">
                <a:srgbClr val="FFCCFF"/>
              </a:gs>
            </a:gsLst>
            <a:lin ang="5400000" scaled="1"/>
          </a:gradFill>
          <a:ln w="9525">
            <a:solidFill>
              <a:schemeClr val="tx1"/>
            </a:solidFill>
            <a:miter lim="800000"/>
            <a:headEnd/>
            <a:tailEnd/>
          </a:ln>
        </p:spPr>
        <p:txBody>
          <a:bodyPr anchor="ctr" anchorCtr="1"/>
          <a:lstStyle/>
          <a:p>
            <a:pPr>
              <a:defRPr/>
            </a:pPr>
            <a:r>
              <a:rPr kumimoji="1" lang="zh-TW" altLang="en-US" dirty="0" smtClean="0">
                <a:effectLst>
                  <a:outerShdw blurRad="38100" dist="38100" dir="2700000" algn="tl">
                    <a:srgbClr val="FFFFFF"/>
                  </a:outerShdw>
                </a:effectLst>
                <a:ea typeface="標楷體" pitchFamily="65" charset="-120"/>
              </a:rPr>
              <a:t>若公司品項規劃為「</a:t>
            </a:r>
            <a:r>
              <a:rPr kumimoji="1" lang="zh-TW" altLang="en-US" u="sng" dirty="0" smtClean="0">
                <a:solidFill>
                  <a:srgbClr val="FF0000"/>
                </a:solidFill>
                <a:effectLst>
                  <a:outerShdw blurRad="38100" dist="38100" dir="2700000" algn="tl">
                    <a:srgbClr val="FFFFFF"/>
                  </a:outerShdw>
                </a:effectLst>
                <a:ea typeface="標楷體" pitchFamily="65" charset="-120"/>
              </a:rPr>
              <a:t>同時向多家供應商採購</a:t>
            </a:r>
            <a:r>
              <a:rPr kumimoji="1" lang="zh-TW" altLang="en-US" dirty="0" smtClean="0">
                <a:effectLst>
                  <a:outerShdw blurRad="38100" dist="38100" dir="2700000" algn="tl">
                    <a:srgbClr val="FFFFFF"/>
                  </a:outerShdw>
                </a:effectLst>
                <a:ea typeface="標楷體" pitchFamily="65" charset="-120"/>
              </a:rPr>
              <a:t>」，可透過此工具列的「</a:t>
            </a:r>
            <a:r>
              <a:rPr kumimoji="1" lang="zh-TW" altLang="en-US" dirty="0" smtClean="0">
                <a:solidFill>
                  <a:srgbClr val="0000FF"/>
                </a:solidFill>
                <a:effectLst>
                  <a:outerShdw blurRad="38100" dist="38100" dir="2700000" algn="tl">
                    <a:srgbClr val="FFFFFF"/>
                  </a:outerShdw>
                </a:effectLst>
                <a:ea typeface="標楷體" pitchFamily="65" charset="-120"/>
              </a:rPr>
              <a:t>品號廠商採購比率</a:t>
            </a:r>
            <a:r>
              <a:rPr kumimoji="1" lang="zh-TW" altLang="en-US" dirty="0" smtClean="0">
                <a:effectLst>
                  <a:outerShdw blurRad="38100" dist="38100" dir="2700000" algn="tl">
                    <a:srgbClr val="FFFFFF"/>
                  </a:outerShdw>
                </a:effectLst>
                <a:ea typeface="標楷體" pitchFamily="65" charset="-120"/>
              </a:rPr>
              <a:t>」功能鈕設定各廠商之採購比率</a:t>
            </a:r>
            <a:endParaRPr kumimoji="1" lang="zh-TW" altLang="en-US" dirty="0">
              <a:effectLst>
                <a:outerShdw blurRad="38100" dist="38100" dir="2700000" algn="tl">
                  <a:srgbClr val="FFFFFF"/>
                </a:outerShdw>
              </a:effectLst>
              <a:ea typeface="標楷體" pitchFamily="65" charset="-120"/>
            </a:endParaRPr>
          </a:p>
        </p:txBody>
      </p:sp>
      <p:sp>
        <p:nvSpPr>
          <p:cNvPr id="12" name="Rectangle 5"/>
          <p:cNvSpPr>
            <a:spLocks noChangeArrowheads="1"/>
          </p:cNvSpPr>
          <p:nvPr/>
        </p:nvSpPr>
        <p:spPr bwMode="auto">
          <a:xfrm>
            <a:off x="6502729" y="2780928"/>
            <a:ext cx="373528" cy="28803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pic>
        <p:nvPicPr>
          <p:cNvPr id="1638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4792" t="69401" r="6354" b="7778"/>
          <a:stretch/>
        </p:blipFill>
        <p:spPr bwMode="auto">
          <a:xfrm>
            <a:off x="2106970" y="4077072"/>
            <a:ext cx="5503182"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130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dissolve">
                                      <p:cBhvr>
                                        <p:cTn id="7" dur="500"/>
                                        <p:tgtEl>
                                          <p:spTgt spid="95235"/>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63842"/>
                                        </p:tgtEl>
                                        <p:attrNameLst>
                                          <p:attrName>style.visibility</p:attrName>
                                        </p:attrNameLst>
                                      </p:cBhvr>
                                      <p:to>
                                        <p:strVal val="visible"/>
                                      </p:to>
                                    </p:set>
                                    <p:animEffect transition="in" filter="wipe(down)">
                                      <p:cBhvr>
                                        <p:cTn id="11" dur="500"/>
                                        <p:tgtEl>
                                          <p:spTgt spid="163842"/>
                                        </p:tgtEl>
                                      </p:cBhvr>
                                    </p:animEffect>
                                  </p:childTnLst>
                                </p:cTn>
                              </p:par>
                            </p:childTnLst>
                          </p:cTn>
                        </p:par>
                        <p:par>
                          <p:cTn id="12" fill="hold">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down)">
                                      <p:cBhvr>
                                        <p:cTn id="15" dur="500"/>
                                        <p:tgtEl>
                                          <p:spTgt spid="1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63843"/>
                                        </p:tgtEl>
                                        <p:attrNameLst>
                                          <p:attrName>style.visibility</p:attrName>
                                        </p:attrNameLst>
                                      </p:cBhvr>
                                      <p:to>
                                        <p:strVal val="visible"/>
                                      </p:to>
                                    </p:set>
                                    <p:animEffect transition="in" filter="wipe(down)">
                                      <p:cBhvr>
                                        <p:cTn id="31" dur="5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p:bldP spid="11" grpId="0" animBg="1"/>
      <p:bldP spid="11" grpId="1" animBg="1"/>
      <p:bldP spid="12" grpId="0" animBg="1"/>
      <p:bldP spid="12"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854" t="14259" r="4687" b="32153"/>
          <a:stretch/>
        </p:blipFill>
        <p:spPr bwMode="auto">
          <a:xfrm>
            <a:off x="1403648" y="2292021"/>
            <a:ext cx="6264696" cy="455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5"/>
          <p:cNvSpPr>
            <a:spLocks noGrp="1"/>
          </p:cNvSpPr>
          <p:nvPr>
            <p:ph type="sldNum" sz="quarter" idx="10"/>
          </p:nvPr>
        </p:nvSpPr>
        <p:spPr/>
        <p:txBody>
          <a:bodyPr/>
          <a:lstStyle/>
          <a:p>
            <a:pPr>
              <a:defRPr/>
            </a:pPr>
            <a:fld id="{940C1BD5-C3F4-48E6-91B4-0F6E61E894F9}" type="slidenum">
              <a:rPr lang="zh-TW" altLang="en-US"/>
              <a:pPr>
                <a:defRPr/>
              </a:pPr>
              <a:t>73</a:t>
            </a:fld>
            <a:endParaRPr lang="en-US" altLang="zh-TW"/>
          </a:p>
        </p:txBody>
      </p:sp>
      <p:sp>
        <p:nvSpPr>
          <p:cNvPr id="94210" name="Rectangle 2"/>
          <p:cNvSpPr>
            <a:spLocks noGrp="1"/>
          </p:cNvSpPr>
          <p:nvPr>
            <p:ph type="title" idx="4294967295"/>
          </p:nvPr>
        </p:nvSpPr>
        <p:spPr>
          <a:xfrm>
            <a:off x="395288" y="1268413"/>
            <a:ext cx="8229600" cy="1143000"/>
          </a:xfrm>
        </p:spPr>
        <p:txBody>
          <a:bodyPr/>
          <a:lstStyle/>
          <a:p>
            <a:r>
              <a:rPr lang="en-US" altLang="zh-TW" b="1" dirty="0" smtClean="0">
                <a:effectLst>
                  <a:outerShdw blurRad="38100" dist="38100" dir="2700000" algn="tl">
                    <a:srgbClr val="000000">
                      <a:alpha val="43137"/>
                    </a:srgbClr>
                  </a:outerShdw>
                </a:effectLst>
              </a:rPr>
              <a:t>12. </a:t>
            </a:r>
            <a:r>
              <a:rPr lang="zh-TW" altLang="en-US" dirty="0" smtClean="0">
                <a:effectLst>
                  <a:outerShdw blurRad="38100" dist="38100" dir="2700000" algn="tl">
                    <a:srgbClr val="000000">
                      <a:alpha val="43137"/>
                    </a:srgbClr>
                  </a:outerShdw>
                </a:effectLst>
              </a:rPr>
              <a:t>前置天數</a:t>
            </a:r>
            <a:r>
              <a:rPr lang="zh-TW" altLang="en-US" dirty="0">
                <a:effectLst>
                  <a:outerShdw blurRad="38100" dist="38100" dir="2700000" algn="tl">
                    <a:srgbClr val="000000">
                      <a:alpha val="43137"/>
                    </a:srgbClr>
                  </a:outerShdw>
                </a:effectLst>
              </a:rPr>
              <a:t>與批量</a:t>
            </a:r>
            <a:endParaRPr lang="en-US" altLang="zh-TW" dirty="0" smtClean="0">
              <a:effectLst>
                <a:outerShdw blurRad="38100" dist="38100" dir="2700000" algn="tl">
                  <a:srgbClr val="000000">
                    <a:alpha val="43137"/>
                  </a:srgbClr>
                </a:outerShdw>
              </a:effectLst>
            </a:endParaRPr>
          </a:p>
        </p:txBody>
      </p:sp>
      <p:sp>
        <p:nvSpPr>
          <p:cNvPr id="22531" name="Rectangle 5"/>
          <p:cNvSpPr>
            <a:spLocks noChangeArrowheads="1"/>
          </p:cNvSpPr>
          <p:nvPr/>
        </p:nvSpPr>
        <p:spPr bwMode="auto">
          <a:xfrm>
            <a:off x="1691680" y="4796631"/>
            <a:ext cx="1872208" cy="61357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4644008" y="3929062"/>
            <a:ext cx="1152128"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72722" name="AutoShape 18"/>
          <p:cNvSpPr>
            <a:spLocks noChangeArrowheads="1"/>
          </p:cNvSpPr>
          <p:nvPr/>
        </p:nvSpPr>
        <p:spPr bwMode="auto">
          <a:xfrm>
            <a:off x="971600" y="5525344"/>
            <a:ext cx="7272808" cy="831006"/>
          </a:xfrm>
          <a:prstGeom prst="roundRect">
            <a:avLst>
              <a:gd name="adj" fmla="val 17648"/>
            </a:avLst>
          </a:prstGeom>
          <a:gradFill rotWithShape="1">
            <a:gsLst>
              <a:gs pos="0">
                <a:srgbClr val="CCFF99"/>
              </a:gs>
              <a:gs pos="50000">
                <a:schemeClr val="bg1"/>
              </a:gs>
              <a:gs pos="100000">
                <a:srgbClr val="CCFF99"/>
              </a:gs>
            </a:gsLst>
            <a:lin ang="5400000" scaled="1"/>
          </a:gradFill>
          <a:ln w="9525">
            <a:solidFill>
              <a:schemeClr val="tx1"/>
            </a:solidFill>
            <a:round/>
            <a:headEnd/>
            <a:tailEnd/>
          </a:ln>
          <a:effectLst>
            <a:outerShdw dist="107763" dir="2700000" algn="ctr" rotWithShape="0">
              <a:schemeClr val="bg2">
                <a:alpha val="50000"/>
              </a:schemeClr>
            </a:outerShdw>
          </a:effectLst>
        </p:spPr>
        <p:txBody>
          <a:bodyPr lIns="54000" rIns="54000" anchor="ctr"/>
          <a:lstStyle/>
          <a:p>
            <a:pPr marL="266700" indent="-266700">
              <a:buClr>
                <a:srgbClr val="CC0000"/>
              </a:buClr>
              <a:buSzPct val="65000"/>
              <a:buFont typeface="Wingdings" pitchFamily="2" charset="2"/>
              <a:buChar char="u"/>
              <a:defRPr/>
            </a:pPr>
            <a:r>
              <a:rPr kumimoji="1" lang="zh-TW" altLang="en-US" dirty="0" smtClean="0">
                <a:effectLst>
                  <a:outerShdw blurRad="38100" dist="38100" dir="2700000" algn="tl">
                    <a:srgbClr val="FFFFFF"/>
                  </a:outerShdw>
                </a:effectLst>
                <a:ea typeface="標楷體" pitchFamily="65" charset="-120"/>
              </a:rPr>
              <a:t>採購或生產</a:t>
            </a:r>
            <a:r>
              <a:rPr kumimoji="1" lang="zh-TW" altLang="en-US" dirty="0">
                <a:effectLst>
                  <a:outerShdw blurRad="38100" dist="38100" dir="2700000" algn="tl">
                    <a:srgbClr val="FFFFFF"/>
                  </a:outerShdw>
                </a:effectLst>
                <a:ea typeface="標楷體" pitchFamily="65" charset="-120"/>
              </a:rPr>
              <a:t>此</a:t>
            </a:r>
            <a:r>
              <a:rPr kumimoji="1" lang="zh-TW" altLang="en-US" dirty="0" smtClean="0">
                <a:effectLst>
                  <a:outerShdw blurRad="38100" dist="38100" dir="2700000" algn="tl">
                    <a:srgbClr val="FFFFFF"/>
                  </a:outerShdw>
                </a:effectLst>
                <a:ea typeface="標楷體" pitchFamily="65" charset="-120"/>
              </a:rPr>
              <a:t>產品之固定</a:t>
            </a:r>
            <a:r>
              <a:rPr kumimoji="1" lang="zh-TW" altLang="en-US" dirty="0">
                <a:effectLst>
                  <a:outerShdw blurRad="38100" dist="38100" dir="2700000" algn="tl">
                    <a:srgbClr val="FFFFFF"/>
                  </a:outerShdw>
                </a:effectLst>
                <a:ea typeface="標楷體" pitchFamily="65" charset="-120"/>
              </a:rPr>
              <a:t>準備的前置時間，</a:t>
            </a:r>
            <a:r>
              <a:rPr kumimoji="1" lang="zh-TW" altLang="en-US" dirty="0" smtClean="0">
                <a:effectLst>
                  <a:outerShdw blurRad="38100" dist="38100" dir="2700000" algn="tl">
                    <a:srgbClr val="FFFFFF"/>
                  </a:outerShdw>
                </a:effectLst>
                <a:ea typeface="標楷體" pitchFamily="65" charset="-120"/>
              </a:rPr>
              <a:t>如運送、換</a:t>
            </a:r>
            <a:r>
              <a:rPr kumimoji="1" lang="zh-TW" altLang="en-US" dirty="0">
                <a:effectLst>
                  <a:outerShdw blurRad="38100" dist="38100" dir="2700000" algn="tl">
                    <a:srgbClr val="FFFFFF"/>
                  </a:outerShdw>
                </a:effectLst>
                <a:ea typeface="標楷體" pitchFamily="65" charset="-120"/>
              </a:rPr>
              <a:t>線及溫機等</a:t>
            </a:r>
          </a:p>
          <a:p>
            <a:pPr marL="266700" indent="-266700">
              <a:buClr>
                <a:srgbClr val="CC0000"/>
              </a:buClr>
              <a:buSzPct val="65000"/>
              <a:buFont typeface="Wingdings" pitchFamily="2" charset="2"/>
              <a:buChar char="u"/>
              <a:defRPr/>
            </a:pPr>
            <a:r>
              <a:rPr kumimoji="1" lang="zh-TW" altLang="en-US" dirty="0">
                <a:effectLst>
                  <a:outerShdw blurRad="38100" dist="38100" dir="2700000" algn="tl">
                    <a:srgbClr val="FFFFFF"/>
                  </a:outerShdw>
                </a:effectLst>
                <a:ea typeface="標楷體" pitchFamily="65" charset="-120"/>
              </a:rPr>
              <a:t>會因為商品是採購或自行生產而有不同的計算方式</a:t>
            </a:r>
            <a:endParaRPr kumimoji="1" lang="en-US" altLang="zh-TW" dirty="0">
              <a:effectLst>
                <a:outerShdw blurRad="38100" dist="38100" dir="2700000" algn="tl">
                  <a:srgbClr val="FFFFFF"/>
                </a:outerShdw>
              </a:effectLst>
              <a:latin typeface="Arial" charset="0"/>
              <a:ea typeface="標楷體" pitchFamily="65" charset="-120"/>
            </a:endParaRPr>
          </a:p>
        </p:txBody>
      </p:sp>
    </p:spTree>
    <p:extLst>
      <p:ext uri="{BB962C8B-B14F-4D97-AF65-F5344CB8AC3E}">
        <p14:creationId xmlns:p14="http://schemas.microsoft.com/office/powerpoint/2010/main" val="4274044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dissolve">
                                      <p:cBhvr>
                                        <p:cTn id="7" dur="500"/>
                                        <p:tgtEl>
                                          <p:spTgt spid="94210"/>
                                        </p:tgtEl>
                                      </p:cBhvr>
                                    </p:animEffect>
                                  </p:childTnLst>
                                </p:cTn>
                              </p:par>
                            </p:childTnLst>
                          </p:cTn>
                        </p:par>
                        <p:par>
                          <p:cTn id="8" fill="hold" nodeType="afterGroup">
                            <p:stCondLst>
                              <p:cond delay="500"/>
                            </p:stCondLst>
                            <p:childTnLst>
                              <p:par>
                                <p:cTn id="9" presetID="6" presetClass="entr" presetSubtype="16" fill="hold" nodeType="afterEffect">
                                  <p:stCondLst>
                                    <p:cond delay="0"/>
                                  </p:stCondLst>
                                  <p:childTnLst>
                                    <p:set>
                                      <p:cBhvr>
                                        <p:cTn id="10" dur="1" fill="hold">
                                          <p:stCondLst>
                                            <p:cond delay="0"/>
                                          </p:stCondLst>
                                        </p:cTn>
                                        <p:tgtEl>
                                          <p:spTgt spid="166914"/>
                                        </p:tgtEl>
                                        <p:attrNameLst>
                                          <p:attrName>style.visibility</p:attrName>
                                        </p:attrNameLst>
                                      </p:cBhvr>
                                      <p:to>
                                        <p:strVal val="visible"/>
                                      </p:to>
                                    </p:set>
                                    <p:animEffect transition="in" filter="circle(in)">
                                      <p:cBhvr>
                                        <p:cTn id="11" dur="2000"/>
                                        <p:tgtEl>
                                          <p:spTgt spid="166914"/>
                                        </p:tgtEl>
                                      </p:cBhvr>
                                    </p:animEffect>
                                  </p:childTnLst>
                                </p:cTn>
                              </p:par>
                            </p:childTnLst>
                          </p:cTn>
                        </p:par>
                        <p:par>
                          <p:cTn id="12" fill="hold">
                            <p:stCondLst>
                              <p:cond delay="2500"/>
                            </p:stCondLst>
                            <p:childTnLst>
                              <p:par>
                                <p:cTn id="13" presetID="5" presetClass="entr" presetSubtype="5"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down)">
                                      <p:cBhvr>
                                        <p:cTn id="15" dur="500"/>
                                        <p:tgtEl>
                                          <p:spTgt spid="2"/>
                                        </p:tgtEl>
                                      </p:cBhvr>
                                    </p:animEffect>
                                  </p:childTnLst>
                                </p:cTn>
                              </p:par>
                            </p:childTnLst>
                          </p:cTn>
                        </p:par>
                        <p:par>
                          <p:cTn id="16" fill="hold" nodeType="afterGroup">
                            <p:stCondLst>
                              <p:cond delay="3000"/>
                            </p:stCondLst>
                            <p:childTnLst>
                              <p:par>
                                <p:cTn id="17" presetID="5" presetClass="entr" presetSubtype="5" fill="hold" grpId="0" nodeType="afterEffect">
                                  <p:stCondLst>
                                    <p:cond delay="0"/>
                                  </p:stCondLst>
                                  <p:childTnLst>
                                    <p:set>
                                      <p:cBhvr>
                                        <p:cTn id="18" dur="1" fill="hold">
                                          <p:stCondLst>
                                            <p:cond delay="0"/>
                                          </p:stCondLst>
                                        </p:cTn>
                                        <p:tgtEl>
                                          <p:spTgt spid="22531"/>
                                        </p:tgtEl>
                                        <p:attrNameLst>
                                          <p:attrName>style.visibility</p:attrName>
                                        </p:attrNameLst>
                                      </p:cBhvr>
                                      <p:to>
                                        <p:strVal val="visible"/>
                                      </p:to>
                                    </p:set>
                                    <p:animEffect transition="in" filter="checkerboard(down)">
                                      <p:cBhvr>
                                        <p:cTn id="19" dur="500"/>
                                        <p:tgtEl>
                                          <p:spTgt spid="2253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72722"/>
                                        </p:tgtEl>
                                        <p:attrNameLst>
                                          <p:attrName>style.visibility</p:attrName>
                                        </p:attrNameLst>
                                      </p:cBhvr>
                                      <p:to>
                                        <p:strVal val="visible"/>
                                      </p:to>
                                    </p:set>
                                    <p:animEffect transition="in" filter="checkerboard(across)">
                                      <p:cBhvr>
                                        <p:cTn id="24" dur="500"/>
                                        <p:tgtEl>
                                          <p:spTgt spid="72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P spid="22531" grpId="0" animBg="1"/>
      <p:bldP spid="2" grpId="0" animBg="1"/>
      <p:bldP spid="7272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5"/>
          <p:cNvSpPr>
            <a:spLocks noGrp="1"/>
          </p:cNvSpPr>
          <p:nvPr>
            <p:ph type="sldNum" sz="quarter" idx="12"/>
          </p:nvPr>
        </p:nvSpPr>
        <p:spPr/>
        <p:txBody>
          <a:bodyPr/>
          <a:lstStyle/>
          <a:p>
            <a:pPr>
              <a:defRPr/>
            </a:pPr>
            <a:fld id="{64D4F618-38C8-4F8B-B349-DFC978360AB5}" type="slidenum">
              <a:rPr lang="zh-TW" altLang="en-US"/>
              <a:pPr>
                <a:defRPr/>
              </a:pPr>
              <a:t>74</a:t>
            </a:fld>
            <a:endParaRPr lang="en-US" altLang="zh-TW"/>
          </a:p>
        </p:txBody>
      </p:sp>
      <p:sp>
        <p:nvSpPr>
          <p:cNvPr id="184322" name="標題 1"/>
          <p:cNvSpPr>
            <a:spLocks noGrp="1"/>
          </p:cNvSpPr>
          <p:nvPr>
            <p:ph type="title" idx="4294967295"/>
          </p:nvPr>
        </p:nvSpPr>
        <p:spPr>
          <a:xfrm>
            <a:off x="428625" y="1357313"/>
            <a:ext cx="8229600" cy="1063575"/>
          </a:xfrm>
        </p:spPr>
        <p:txBody>
          <a:bodyPr/>
          <a:lstStyle/>
          <a:p>
            <a:r>
              <a:rPr lang="en-US" altLang="zh-TW" b="1" dirty="0">
                <a:effectLst>
                  <a:outerShdw blurRad="38100" dist="38100" dir="2700000" algn="tl">
                    <a:srgbClr val="000000">
                      <a:alpha val="43137"/>
                    </a:srgbClr>
                  </a:outerShdw>
                </a:effectLst>
              </a:rPr>
              <a:t>12. </a:t>
            </a:r>
            <a:r>
              <a:rPr lang="zh-TW" altLang="en-US" dirty="0">
                <a:effectLst>
                  <a:outerShdw blurRad="38100" dist="38100" dir="2700000" algn="tl">
                    <a:srgbClr val="000000">
                      <a:alpha val="43137"/>
                    </a:srgbClr>
                  </a:outerShdw>
                </a:effectLst>
              </a:rPr>
              <a:t>前置天數與</a:t>
            </a:r>
            <a:r>
              <a:rPr lang="zh-TW" altLang="en-US" dirty="0" smtClean="0">
                <a:effectLst>
                  <a:outerShdw blurRad="38100" dist="38100" dir="2700000" algn="tl">
                    <a:srgbClr val="000000">
                      <a:alpha val="43137"/>
                    </a:srgbClr>
                  </a:outerShdw>
                </a:effectLst>
              </a:rPr>
              <a:t>批量 </a:t>
            </a:r>
            <a:r>
              <a:rPr lang="en-US" altLang="zh-TW" b="1" dirty="0" smtClean="0">
                <a:effectLst>
                  <a:outerShdw blurRad="38100" dist="38100" dir="2700000" algn="tl">
                    <a:srgbClr val="000000">
                      <a:alpha val="43137"/>
                    </a:srgbClr>
                  </a:outerShdw>
                </a:effectLst>
              </a:rPr>
              <a:t>(</a:t>
            </a:r>
            <a:r>
              <a:rPr lang="en-US" altLang="zh-TW" b="1" i="1" dirty="0" smtClean="0">
                <a:effectLst>
                  <a:outerShdw blurRad="38100" dist="38100" dir="2700000" algn="tl">
                    <a:srgbClr val="000000">
                      <a:alpha val="43137"/>
                    </a:srgbClr>
                  </a:outerShdw>
                </a:effectLst>
              </a:rPr>
              <a:t>Cont</a:t>
            </a:r>
            <a:r>
              <a:rPr lang="en-US" altLang="zh-TW" b="1" dirty="0" smtClean="0">
                <a:effectLst>
                  <a:outerShdw blurRad="38100" dist="38100" dir="2700000" algn="tl">
                    <a:srgbClr val="000000">
                      <a:alpha val="43137"/>
                    </a:srgbClr>
                  </a:outerShdw>
                </a:effectLst>
              </a:rPr>
              <a:t>.)</a:t>
            </a:r>
            <a:endParaRPr lang="zh-TW" altLang="en-US" b="1" i="1" dirty="0" smtClean="0"/>
          </a:p>
        </p:txBody>
      </p:sp>
      <p:sp>
        <p:nvSpPr>
          <p:cNvPr id="184323" name="內容版面配置區 2"/>
          <p:cNvSpPr>
            <a:spLocks noGrp="1"/>
          </p:cNvSpPr>
          <p:nvPr>
            <p:ph idx="4294967295"/>
          </p:nvPr>
        </p:nvSpPr>
        <p:spPr>
          <a:xfrm>
            <a:off x="468313" y="2708275"/>
            <a:ext cx="2879725" cy="2736850"/>
          </a:xfrm>
        </p:spPr>
        <p:txBody>
          <a:bodyPr/>
          <a:lstStyle/>
          <a:p>
            <a:pPr>
              <a:defRPr/>
            </a:pPr>
            <a:r>
              <a:rPr lang="zh-TW" altLang="en-US" sz="1800" smtClean="0">
                <a:solidFill>
                  <a:schemeClr val="tx1"/>
                </a:solidFill>
                <a:effectLst>
                  <a:outerShdw blurRad="38100" dist="38100" dir="2700000" algn="tl">
                    <a:srgbClr val="C0C0C0"/>
                  </a:outerShdw>
                </a:effectLst>
              </a:rPr>
              <a:t>針對採購件而言</a:t>
            </a:r>
          </a:p>
          <a:p>
            <a:pPr lvl="1">
              <a:defRPr/>
            </a:pPr>
            <a:r>
              <a:rPr lang="zh-TW" altLang="en-US" sz="1800" smtClean="0">
                <a:effectLst>
                  <a:outerShdw blurRad="38100" dist="38100" dir="2700000" algn="tl">
                    <a:srgbClr val="C0C0C0"/>
                  </a:outerShdw>
                </a:effectLst>
              </a:rPr>
              <a:t>紙上前置時間</a:t>
            </a:r>
          </a:p>
          <a:p>
            <a:pPr lvl="2">
              <a:defRPr/>
            </a:pPr>
            <a:r>
              <a:rPr lang="zh-TW" altLang="en-US" sz="1800" smtClean="0">
                <a:solidFill>
                  <a:schemeClr val="hlink"/>
                </a:solidFill>
                <a:effectLst>
                  <a:outerShdw blurRad="38100" dist="38100" dir="2700000" algn="tl">
                    <a:srgbClr val="C0C0C0"/>
                  </a:outerShdw>
                </a:effectLst>
              </a:rPr>
              <a:t>生產計劃檢討</a:t>
            </a:r>
          </a:p>
          <a:p>
            <a:pPr lvl="2">
              <a:defRPr/>
            </a:pPr>
            <a:r>
              <a:rPr lang="zh-TW" altLang="en-US" sz="1800" smtClean="0">
                <a:solidFill>
                  <a:schemeClr val="hlink"/>
                </a:solidFill>
                <a:effectLst>
                  <a:outerShdw blurRad="38100" dist="38100" dir="2700000" algn="tl">
                    <a:srgbClr val="C0C0C0"/>
                  </a:outerShdw>
                </a:effectLst>
              </a:rPr>
              <a:t>產銷調整</a:t>
            </a:r>
          </a:p>
          <a:p>
            <a:pPr lvl="2">
              <a:defRPr/>
            </a:pPr>
            <a:r>
              <a:rPr lang="zh-TW" altLang="en-US" sz="1800" smtClean="0">
                <a:solidFill>
                  <a:schemeClr val="hlink"/>
                </a:solidFill>
                <a:effectLst>
                  <a:outerShdw blurRad="38100" dist="38100" dir="2700000" algn="tl">
                    <a:srgbClr val="C0C0C0"/>
                  </a:outerShdw>
                </a:effectLst>
              </a:rPr>
              <a:t>製作採購計畫</a:t>
            </a:r>
          </a:p>
          <a:p>
            <a:pPr lvl="2">
              <a:defRPr/>
            </a:pPr>
            <a:r>
              <a:rPr lang="zh-TW" altLang="en-US" sz="1800" smtClean="0">
                <a:solidFill>
                  <a:schemeClr val="hlink"/>
                </a:solidFill>
                <a:effectLst>
                  <a:outerShdw blurRad="38100" dist="38100" dir="2700000" algn="tl">
                    <a:srgbClr val="C0C0C0"/>
                  </a:outerShdw>
                </a:effectLst>
              </a:rPr>
              <a:t>單據簽核</a:t>
            </a:r>
          </a:p>
        </p:txBody>
      </p:sp>
      <p:sp>
        <p:nvSpPr>
          <p:cNvPr id="184348" name="內容版面配置區 2"/>
          <p:cNvSpPr>
            <a:spLocks/>
          </p:cNvSpPr>
          <p:nvPr/>
        </p:nvSpPr>
        <p:spPr bwMode="auto">
          <a:xfrm>
            <a:off x="3635375" y="3141663"/>
            <a:ext cx="2879725" cy="2303462"/>
          </a:xfrm>
          <a:prstGeom prst="rect">
            <a:avLst/>
          </a:prstGeom>
          <a:noFill/>
          <a:ln w="9525">
            <a:noFill/>
            <a:miter lim="800000"/>
            <a:headEnd/>
            <a:tailEnd/>
          </a:ln>
        </p:spPr>
        <p:txBody>
          <a:bodyPr/>
          <a:lstStyle/>
          <a:p>
            <a:pPr marL="742950" lvl="1" indent="-285750" eaLnBrk="0" hangingPunct="0">
              <a:lnSpc>
                <a:spcPts val="2400"/>
              </a:lnSpc>
              <a:spcBef>
                <a:spcPts val="1200"/>
              </a:spcBef>
              <a:buClr>
                <a:srgbClr val="008000"/>
              </a:buClr>
              <a:buSzPct val="80000"/>
              <a:buFont typeface="Wingdings" pitchFamily="2" charset="2"/>
              <a:buChar char="Ø"/>
              <a:defRPr/>
            </a:pPr>
            <a:r>
              <a:rPr lang="zh-TW" altLang="en-US">
                <a:effectLst>
                  <a:outerShdw blurRad="38100" dist="38100" dir="2700000" algn="tl">
                    <a:srgbClr val="C0C0C0"/>
                  </a:outerShdw>
                </a:effectLst>
                <a:ea typeface="標楷體" pitchFamily="65" charset="-120"/>
                <a:cs typeface="Times New Roman" pitchFamily="18" charset="0"/>
              </a:rPr>
              <a:t>採購前置時間</a:t>
            </a:r>
          </a:p>
          <a:p>
            <a:pPr marL="1143000" lvl="2" indent="-228600" eaLnBrk="0" hangingPunct="0">
              <a:lnSpc>
                <a:spcPts val="2400"/>
              </a:lnSpc>
              <a:spcBef>
                <a:spcPts val="1200"/>
              </a:spcBef>
              <a:buClr>
                <a:srgbClr val="0000FF"/>
              </a:buClr>
              <a:buSzPct val="80000"/>
              <a:buFont typeface="Wingdings" pitchFamily="2" charset="2"/>
              <a:buChar char="ü"/>
              <a:defRPr/>
            </a:pPr>
            <a:r>
              <a:rPr lang="zh-TW" altLang="en-US">
                <a:solidFill>
                  <a:schemeClr val="hlink"/>
                </a:solidFill>
                <a:effectLst>
                  <a:outerShdw blurRad="38100" dist="38100" dir="2700000" algn="tl">
                    <a:srgbClr val="C0C0C0"/>
                  </a:outerShdw>
                </a:effectLst>
                <a:latin typeface="標楷體" pitchFamily="65" charset="-120"/>
                <a:ea typeface="標楷體" pitchFamily="65" charset="-120"/>
                <a:cs typeface="Times New Roman" pitchFamily="18" charset="0"/>
              </a:rPr>
              <a:t>等待時間</a:t>
            </a:r>
          </a:p>
          <a:p>
            <a:pPr marL="1143000" lvl="2" indent="-228600" eaLnBrk="0" hangingPunct="0">
              <a:lnSpc>
                <a:spcPts val="2400"/>
              </a:lnSpc>
              <a:spcBef>
                <a:spcPts val="1200"/>
              </a:spcBef>
              <a:buClr>
                <a:srgbClr val="0000FF"/>
              </a:buClr>
              <a:buSzPct val="80000"/>
              <a:buFont typeface="Wingdings" pitchFamily="2" charset="2"/>
              <a:buChar char="ü"/>
              <a:defRPr/>
            </a:pPr>
            <a:r>
              <a:rPr lang="zh-TW" altLang="en-US">
                <a:solidFill>
                  <a:schemeClr val="hlink"/>
                </a:solidFill>
                <a:effectLst>
                  <a:outerShdw blurRad="38100" dist="38100" dir="2700000" algn="tl">
                    <a:srgbClr val="C0C0C0"/>
                  </a:outerShdw>
                </a:effectLst>
                <a:latin typeface="標楷體" pitchFamily="65" charset="-120"/>
                <a:ea typeface="標楷體" pitchFamily="65" charset="-120"/>
                <a:cs typeface="Times New Roman" pitchFamily="18" charset="0"/>
              </a:rPr>
              <a:t>運輸時間</a:t>
            </a:r>
          </a:p>
          <a:p>
            <a:pPr marL="1143000" lvl="2" indent="-228600" eaLnBrk="0" hangingPunct="0">
              <a:lnSpc>
                <a:spcPts val="2400"/>
              </a:lnSpc>
              <a:spcBef>
                <a:spcPts val="1200"/>
              </a:spcBef>
              <a:buClr>
                <a:srgbClr val="0000FF"/>
              </a:buClr>
              <a:buSzPct val="80000"/>
              <a:buFont typeface="Wingdings" pitchFamily="2" charset="2"/>
              <a:buChar char="ü"/>
              <a:defRPr/>
            </a:pPr>
            <a:r>
              <a:rPr lang="zh-TW" altLang="en-US">
                <a:solidFill>
                  <a:schemeClr val="hlink"/>
                </a:solidFill>
                <a:effectLst>
                  <a:outerShdw blurRad="38100" dist="38100" dir="2700000" algn="tl">
                    <a:srgbClr val="C0C0C0"/>
                  </a:outerShdw>
                </a:effectLst>
                <a:latin typeface="標楷體" pitchFamily="65" charset="-120"/>
                <a:ea typeface="標楷體" pitchFamily="65" charset="-120"/>
                <a:cs typeface="Times New Roman" pitchFamily="18" charset="0"/>
              </a:rPr>
              <a:t>收貨時間</a:t>
            </a:r>
          </a:p>
        </p:txBody>
      </p:sp>
      <p:sp>
        <p:nvSpPr>
          <p:cNvPr id="5" name="AutoShape 6"/>
          <p:cNvSpPr>
            <a:spLocks noChangeArrowheads="1"/>
          </p:cNvSpPr>
          <p:nvPr/>
        </p:nvSpPr>
        <p:spPr bwMode="auto">
          <a:xfrm>
            <a:off x="6156325" y="4221163"/>
            <a:ext cx="2447925" cy="1008062"/>
          </a:xfrm>
          <a:prstGeom prst="wedgeRoundRectCallout">
            <a:avLst>
              <a:gd name="adj1" fmla="val -53694"/>
              <a:gd name="adj2" fmla="val -22912"/>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a:solidFill>
                  <a:srgbClr val="FF0000"/>
                </a:solidFill>
                <a:ea typeface="標楷體" pitchFamily="65" charset="-120"/>
              </a:rPr>
              <a:t>固定前置天數</a:t>
            </a:r>
            <a:r>
              <a:rPr lang="zh-TW" altLang="en-US">
                <a:effectLst>
                  <a:outerShdw blurRad="38100" dist="38100" dir="2700000" algn="tl">
                    <a:srgbClr val="FFFFFF"/>
                  </a:outerShdw>
                </a:effectLst>
                <a:ea typeface="標楷體" pitchFamily="65" charset="-120"/>
              </a:rPr>
              <a:t>：</a:t>
            </a:r>
          </a:p>
          <a:p>
            <a:pPr>
              <a:defRPr/>
            </a:pPr>
            <a:r>
              <a:rPr lang="zh-TW" altLang="en-US">
                <a:effectLst>
                  <a:outerShdw blurRad="38100" dist="38100" dir="2700000" algn="tl">
                    <a:srgbClr val="FFFFFF"/>
                  </a:outerShdw>
                </a:effectLst>
                <a:ea typeface="標楷體" pitchFamily="65" charset="-120"/>
              </a:rPr>
              <a:t>不管採購</a:t>
            </a:r>
            <a:r>
              <a:rPr lang="en-US" altLang="zh-TW">
                <a:effectLst>
                  <a:outerShdw blurRad="38100" dist="38100" dir="2700000" algn="tl">
                    <a:srgbClr val="FFFFFF"/>
                  </a:outerShdw>
                </a:effectLst>
                <a:ea typeface="標楷體" pitchFamily="65" charset="-120"/>
              </a:rPr>
              <a:t>1</a:t>
            </a:r>
            <a:r>
              <a:rPr lang="zh-TW" altLang="en-US">
                <a:effectLst>
                  <a:outerShdw blurRad="38100" dist="38100" dir="2700000" algn="tl">
                    <a:srgbClr val="FFFFFF"/>
                  </a:outerShdw>
                </a:effectLst>
                <a:ea typeface="標楷體" pitchFamily="65" charset="-120"/>
              </a:rPr>
              <a:t>個或</a:t>
            </a:r>
            <a:r>
              <a:rPr lang="en-US" altLang="zh-TW">
                <a:effectLst>
                  <a:outerShdw blurRad="38100" dist="38100" dir="2700000" algn="tl">
                    <a:srgbClr val="FFFFFF"/>
                  </a:outerShdw>
                </a:effectLst>
                <a:ea typeface="標楷體" pitchFamily="65" charset="-120"/>
              </a:rPr>
              <a:t>n</a:t>
            </a:r>
            <a:r>
              <a:rPr lang="zh-TW" altLang="en-US">
                <a:effectLst>
                  <a:outerShdw blurRad="38100" dist="38100" dir="2700000" algn="tl">
                    <a:srgbClr val="FFFFFF"/>
                  </a:outerShdw>
                </a:effectLst>
                <a:ea typeface="標楷體" pitchFamily="65" charset="-120"/>
              </a:rPr>
              <a:t>個都需要花費的時間</a:t>
            </a:r>
            <a:endParaRPr lang="en-US" altLang="zh-TW">
              <a:effectLst>
                <a:outerShdw blurRad="38100" dist="38100" dir="2700000" algn="tl">
                  <a:srgbClr val="FFFFFF"/>
                </a:outerShdw>
              </a:effectLst>
              <a:ea typeface="標楷體" pitchFamily="65" charset="-120"/>
            </a:endParaRPr>
          </a:p>
        </p:txBody>
      </p:sp>
      <p:sp>
        <p:nvSpPr>
          <p:cNvPr id="184350" name="AutoShape 30"/>
          <p:cNvSpPr>
            <a:spLocks/>
          </p:cNvSpPr>
          <p:nvPr/>
        </p:nvSpPr>
        <p:spPr bwMode="auto">
          <a:xfrm>
            <a:off x="5867400" y="4221163"/>
            <a:ext cx="144463" cy="576262"/>
          </a:xfrm>
          <a:prstGeom prst="rightBrace">
            <a:avLst>
              <a:gd name="adj1" fmla="val 33242"/>
              <a:gd name="adj2" fmla="val 50000"/>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84351" name="AutoShape 31"/>
          <p:cNvSpPr>
            <a:spLocks/>
          </p:cNvSpPr>
          <p:nvPr/>
        </p:nvSpPr>
        <p:spPr bwMode="auto">
          <a:xfrm>
            <a:off x="5867400" y="3716338"/>
            <a:ext cx="144463" cy="215900"/>
          </a:xfrm>
          <a:prstGeom prst="rightBrace">
            <a:avLst>
              <a:gd name="adj1" fmla="val 12454"/>
              <a:gd name="adj2" fmla="val 50000"/>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2" name="AutoShape 6"/>
          <p:cNvSpPr>
            <a:spLocks noChangeArrowheads="1"/>
          </p:cNvSpPr>
          <p:nvPr/>
        </p:nvSpPr>
        <p:spPr bwMode="auto">
          <a:xfrm>
            <a:off x="6156325" y="3357563"/>
            <a:ext cx="2447925" cy="1008062"/>
          </a:xfrm>
          <a:prstGeom prst="wedgeRoundRectCallout">
            <a:avLst>
              <a:gd name="adj1" fmla="val -52528"/>
              <a:gd name="adj2" fmla="val -5907"/>
              <a:gd name="adj3" fmla="val 16667"/>
            </a:avLst>
          </a:prstGeom>
          <a:gradFill rotWithShape="1">
            <a:gsLst>
              <a:gs pos="0">
                <a:srgbClr val="66FFFF"/>
              </a:gs>
              <a:gs pos="50000">
                <a:schemeClr val="bg1"/>
              </a:gs>
              <a:gs pos="100000">
                <a:srgbClr val="66FFFF"/>
              </a:gs>
            </a:gsLst>
            <a:lin ang="5400000" scaled="1"/>
          </a:gradFill>
          <a:ln w="9525">
            <a:solidFill>
              <a:schemeClr val="tx1"/>
            </a:solidFill>
            <a:miter lim="800000"/>
            <a:headEnd/>
            <a:tailEnd/>
          </a:ln>
        </p:spPr>
        <p:txBody>
          <a:bodyPr anchor="ctr" anchorCtr="1"/>
          <a:lstStyle/>
          <a:p>
            <a:pPr>
              <a:defRPr/>
            </a:pPr>
            <a:r>
              <a:rPr lang="zh-TW" altLang="en-US">
                <a:solidFill>
                  <a:srgbClr val="FF0000"/>
                </a:solidFill>
                <a:ea typeface="標楷體" pitchFamily="65" charset="-120"/>
              </a:rPr>
              <a:t>變動前置天數</a:t>
            </a:r>
            <a:r>
              <a:rPr lang="zh-TW" altLang="en-US">
                <a:effectLst>
                  <a:outerShdw blurRad="38100" dist="38100" dir="2700000" algn="tl">
                    <a:srgbClr val="FFFFFF"/>
                  </a:outerShdw>
                </a:effectLst>
                <a:ea typeface="標楷體" pitchFamily="65" charset="-120"/>
              </a:rPr>
              <a:t>：</a:t>
            </a:r>
          </a:p>
          <a:p>
            <a:pPr>
              <a:defRPr/>
            </a:pPr>
            <a:r>
              <a:rPr lang="zh-TW" altLang="en-US">
                <a:effectLst>
                  <a:outerShdw blurRad="38100" dist="38100" dir="2700000" algn="tl">
                    <a:srgbClr val="FFFFFF"/>
                  </a:outerShdw>
                </a:effectLst>
                <a:ea typeface="標楷體" pitchFamily="65" charset="-120"/>
              </a:rPr>
              <a:t>會因為採購數量的多寡而改變的時間</a:t>
            </a:r>
            <a:endParaRPr lang="en-US" altLang="zh-TW">
              <a:effectLst>
                <a:outerShdw blurRad="38100" dist="38100" dir="2700000" algn="tl">
                  <a:srgbClr val="FFFFFF"/>
                </a:outerShdw>
              </a:effectLst>
              <a:ea typeface="標楷體" pitchFamily="65" charset="-120"/>
            </a:endParaRPr>
          </a:p>
        </p:txBody>
      </p:sp>
    </p:spTree>
    <p:extLst>
      <p:ext uri="{BB962C8B-B14F-4D97-AF65-F5344CB8AC3E}">
        <p14:creationId xmlns:p14="http://schemas.microsoft.com/office/powerpoint/2010/main" val="20516797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84322"/>
                                        </p:tgtEl>
                                        <p:attrNameLst>
                                          <p:attrName>style.visibility</p:attrName>
                                        </p:attrNameLst>
                                      </p:cBhvr>
                                      <p:to>
                                        <p:strVal val="visible"/>
                                      </p:to>
                                    </p:set>
                                    <p:animEffect transition="in" filter="box(in)">
                                      <p:cBhvr>
                                        <p:cTn id="7" dur="500"/>
                                        <p:tgtEl>
                                          <p:spTgt spid="184322"/>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184323">
                                            <p:txEl>
                                              <p:pRg st="0" end="0"/>
                                            </p:txEl>
                                          </p:spTgt>
                                        </p:tgtEl>
                                        <p:attrNameLst>
                                          <p:attrName>style.visibility</p:attrName>
                                        </p:attrNameLst>
                                      </p:cBhvr>
                                      <p:to>
                                        <p:strVal val="visible"/>
                                      </p:to>
                                    </p:set>
                                    <p:animEffect transition="in" filter="checkerboard(down)">
                                      <p:cBhvr>
                                        <p:cTn id="11" dur="500"/>
                                        <p:tgtEl>
                                          <p:spTgt spid="18432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nodeType="clickEffect">
                                  <p:stCondLst>
                                    <p:cond delay="0"/>
                                  </p:stCondLst>
                                  <p:childTnLst>
                                    <p:set>
                                      <p:cBhvr>
                                        <p:cTn id="15" dur="1" fill="hold">
                                          <p:stCondLst>
                                            <p:cond delay="0"/>
                                          </p:stCondLst>
                                        </p:cTn>
                                        <p:tgtEl>
                                          <p:spTgt spid="184323">
                                            <p:txEl>
                                              <p:pRg st="1" end="1"/>
                                            </p:txEl>
                                          </p:spTgt>
                                        </p:tgtEl>
                                        <p:attrNameLst>
                                          <p:attrName>style.visibility</p:attrName>
                                        </p:attrNameLst>
                                      </p:cBhvr>
                                      <p:to>
                                        <p:strVal val="visible"/>
                                      </p:to>
                                    </p:set>
                                    <p:animEffect transition="in" filter="checkerboard(down)">
                                      <p:cBhvr>
                                        <p:cTn id="16" dur="500"/>
                                        <p:tgtEl>
                                          <p:spTgt spid="184323">
                                            <p:txEl>
                                              <p:pRg st="1" end="1"/>
                                            </p:txEl>
                                          </p:spTgt>
                                        </p:tgtEl>
                                      </p:cBhvr>
                                    </p:animEffect>
                                  </p:childTnLst>
                                </p:cTn>
                              </p:par>
                            </p:childTnLst>
                          </p:cTn>
                        </p:par>
                        <p:par>
                          <p:cTn id="17" fill="hold" nodeType="afterGroup">
                            <p:stCondLst>
                              <p:cond delay="500"/>
                            </p:stCondLst>
                            <p:childTnLst>
                              <p:par>
                                <p:cTn id="18" presetID="5" presetClass="entr" presetSubtype="5" fill="hold" nodeType="afterEffect">
                                  <p:stCondLst>
                                    <p:cond delay="0"/>
                                  </p:stCondLst>
                                  <p:childTnLst>
                                    <p:set>
                                      <p:cBhvr>
                                        <p:cTn id="19" dur="1" fill="hold">
                                          <p:stCondLst>
                                            <p:cond delay="0"/>
                                          </p:stCondLst>
                                        </p:cTn>
                                        <p:tgtEl>
                                          <p:spTgt spid="184348">
                                            <p:txEl>
                                              <p:pRg st="0" end="0"/>
                                            </p:txEl>
                                          </p:spTgt>
                                        </p:tgtEl>
                                        <p:attrNameLst>
                                          <p:attrName>style.visibility</p:attrName>
                                        </p:attrNameLst>
                                      </p:cBhvr>
                                      <p:to>
                                        <p:strVal val="visible"/>
                                      </p:to>
                                    </p:set>
                                    <p:animEffect transition="in" filter="checkerboard(down)">
                                      <p:cBhvr>
                                        <p:cTn id="20" dur="500"/>
                                        <p:tgtEl>
                                          <p:spTgt spid="184348">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5" fill="hold" nodeType="clickEffect">
                                  <p:stCondLst>
                                    <p:cond delay="0"/>
                                  </p:stCondLst>
                                  <p:childTnLst>
                                    <p:set>
                                      <p:cBhvr>
                                        <p:cTn id="24" dur="1" fill="hold">
                                          <p:stCondLst>
                                            <p:cond delay="0"/>
                                          </p:stCondLst>
                                        </p:cTn>
                                        <p:tgtEl>
                                          <p:spTgt spid="184323">
                                            <p:txEl>
                                              <p:pRg st="2" end="2"/>
                                            </p:txEl>
                                          </p:spTgt>
                                        </p:tgtEl>
                                        <p:attrNameLst>
                                          <p:attrName>style.visibility</p:attrName>
                                        </p:attrNameLst>
                                      </p:cBhvr>
                                      <p:to>
                                        <p:strVal val="visible"/>
                                      </p:to>
                                    </p:set>
                                    <p:animEffect transition="in" filter="checkerboard(down)">
                                      <p:cBhvr>
                                        <p:cTn id="25" dur="500"/>
                                        <p:tgtEl>
                                          <p:spTgt spid="184323">
                                            <p:txEl>
                                              <p:pRg st="2" end="2"/>
                                            </p:txEl>
                                          </p:spTgt>
                                        </p:tgtEl>
                                      </p:cBhvr>
                                    </p:animEffect>
                                  </p:childTnLst>
                                </p:cTn>
                              </p:par>
                            </p:childTnLst>
                          </p:cTn>
                        </p:par>
                        <p:par>
                          <p:cTn id="26" fill="hold" nodeType="afterGroup">
                            <p:stCondLst>
                              <p:cond delay="500"/>
                            </p:stCondLst>
                            <p:childTnLst>
                              <p:par>
                                <p:cTn id="27" presetID="5" presetClass="entr" presetSubtype="5" fill="hold" nodeType="afterEffect">
                                  <p:stCondLst>
                                    <p:cond delay="0"/>
                                  </p:stCondLst>
                                  <p:childTnLst>
                                    <p:set>
                                      <p:cBhvr>
                                        <p:cTn id="28" dur="1" fill="hold">
                                          <p:stCondLst>
                                            <p:cond delay="0"/>
                                          </p:stCondLst>
                                        </p:cTn>
                                        <p:tgtEl>
                                          <p:spTgt spid="184323">
                                            <p:txEl>
                                              <p:pRg st="3" end="3"/>
                                            </p:txEl>
                                          </p:spTgt>
                                        </p:tgtEl>
                                        <p:attrNameLst>
                                          <p:attrName>style.visibility</p:attrName>
                                        </p:attrNameLst>
                                      </p:cBhvr>
                                      <p:to>
                                        <p:strVal val="visible"/>
                                      </p:to>
                                    </p:set>
                                    <p:animEffect transition="in" filter="checkerboard(down)">
                                      <p:cBhvr>
                                        <p:cTn id="29" dur="500"/>
                                        <p:tgtEl>
                                          <p:spTgt spid="184323">
                                            <p:txEl>
                                              <p:pRg st="3" end="3"/>
                                            </p:txEl>
                                          </p:spTgt>
                                        </p:tgtEl>
                                      </p:cBhvr>
                                    </p:animEffect>
                                  </p:childTnLst>
                                </p:cTn>
                              </p:par>
                            </p:childTnLst>
                          </p:cTn>
                        </p:par>
                        <p:par>
                          <p:cTn id="30" fill="hold" nodeType="afterGroup">
                            <p:stCondLst>
                              <p:cond delay="1000"/>
                            </p:stCondLst>
                            <p:childTnLst>
                              <p:par>
                                <p:cTn id="31" presetID="5" presetClass="entr" presetSubtype="5" fill="hold" nodeType="afterEffect">
                                  <p:stCondLst>
                                    <p:cond delay="0"/>
                                  </p:stCondLst>
                                  <p:childTnLst>
                                    <p:set>
                                      <p:cBhvr>
                                        <p:cTn id="32" dur="1" fill="hold">
                                          <p:stCondLst>
                                            <p:cond delay="0"/>
                                          </p:stCondLst>
                                        </p:cTn>
                                        <p:tgtEl>
                                          <p:spTgt spid="184323">
                                            <p:txEl>
                                              <p:pRg st="4" end="4"/>
                                            </p:txEl>
                                          </p:spTgt>
                                        </p:tgtEl>
                                        <p:attrNameLst>
                                          <p:attrName>style.visibility</p:attrName>
                                        </p:attrNameLst>
                                      </p:cBhvr>
                                      <p:to>
                                        <p:strVal val="visible"/>
                                      </p:to>
                                    </p:set>
                                    <p:animEffect transition="in" filter="checkerboard(down)">
                                      <p:cBhvr>
                                        <p:cTn id="33" dur="500"/>
                                        <p:tgtEl>
                                          <p:spTgt spid="184323">
                                            <p:txEl>
                                              <p:pRg st="4" end="4"/>
                                            </p:txEl>
                                          </p:spTgt>
                                        </p:tgtEl>
                                      </p:cBhvr>
                                    </p:animEffect>
                                  </p:childTnLst>
                                </p:cTn>
                              </p:par>
                            </p:childTnLst>
                          </p:cTn>
                        </p:par>
                        <p:par>
                          <p:cTn id="34" fill="hold" nodeType="afterGroup">
                            <p:stCondLst>
                              <p:cond delay="1500"/>
                            </p:stCondLst>
                            <p:childTnLst>
                              <p:par>
                                <p:cTn id="35" presetID="5" presetClass="entr" presetSubtype="5" fill="hold" nodeType="afterEffect">
                                  <p:stCondLst>
                                    <p:cond delay="0"/>
                                  </p:stCondLst>
                                  <p:childTnLst>
                                    <p:set>
                                      <p:cBhvr>
                                        <p:cTn id="36" dur="1" fill="hold">
                                          <p:stCondLst>
                                            <p:cond delay="0"/>
                                          </p:stCondLst>
                                        </p:cTn>
                                        <p:tgtEl>
                                          <p:spTgt spid="184323">
                                            <p:txEl>
                                              <p:pRg st="5" end="5"/>
                                            </p:txEl>
                                          </p:spTgt>
                                        </p:tgtEl>
                                        <p:attrNameLst>
                                          <p:attrName>style.visibility</p:attrName>
                                        </p:attrNameLst>
                                      </p:cBhvr>
                                      <p:to>
                                        <p:strVal val="visible"/>
                                      </p:to>
                                    </p:set>
                                    <p:animEffect transition="in" filter="checkerboard(down)">
                                      <p:cBhvr>
                                        <p:cTn id="37" dur="500"/>
                                        <p:tgtEl>
                                          <p:spTgt spid="1843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5" fill="hold" nodeType="clickEffect">
                                  <p:stCondLst>
                                    <p:cond delay="0"/>
                                  </p:stCondLst>
                                  <p:childTnLst>
                                    <p:set>
                                      <p:cBhvr>
                                        <p:cTn id="41" dur="1" fill="hold">
                                          <p:stCondLst>
                                            <p:cond delay="0"/>
                                          </p:stCondLst>
                                        </p:cTn>
                                        <p:tgtEl>
                                          <p:spTgt spid="184348">
                                            <p:txEl>
                                              <p:pRg st="1" end="1"/>
                                            </p:txEl>
                                          </p:spTgt>
                                        </p:tgtEl>
                                        <p:attrNameLst>
                                          <p:attrName>style.visibility</p:attrName>
                                        </p:attrNameLst>
                                      </p:cBhvr>
                                      <p:to>
                                        <p:strVal val="visible"/>
                                      </p:to>
                                    </p:set>
                                    <p:animEffect transition="in" filter="checkerboard(down)">
                                      <p:cBhvr>
                                        <p:cTn id="42" dur="500"/>
                                        <p:tgtEl>
                                          <p:spTgt spid="184348">
                                            <p:txEl>
                                              <p:pRg st="1" end="1"/>
                                            </p:txEl>
                                          </p:spTgt>
                                        </p:tgtEl>
                                      </p:cBhvr>
                                    </p:animEffect>
                                  </p:childTnLst>
                                </p:cTn>
                              </p:par>
                            </p:childTnLst>
                          </p:cTn>
                        </p:par>
                        <p:par>
                          <p:cTn id="43" fill="hold" nodeType="afterGroup">
                            <p:stCondLst>
                              <p:cond delay="500"/>
                            </p:stCondLst>
                            <p:childTnLst>
                              <p:par>
                                <p:cTn id="44" presetID="5" presetClass="entr" presetSubtype="5" fill="hold" nodeType="afterEffect">
                                  <p:stCondLst>
                                    <p:cond delay="0"/>
                                  </p:stCondLst>
                                  <p:childTnLst>
                                    <p:set>
                                      <p:cBhvr>
                                        <p:cTn id="45" dur="1" fill="hold">
                                          <p:stCondLst>
                                            <p:cond delay="0"/>
                                          </p:stCondLst>
                                        </p:cTn>
                                        <p:tgtEl>
                                          <p:spTgt spid="184348">
                                            <p:txEl>
                                              <p:pRg st="2" end="2"/>
                                            </p:txEl>
                                          </p:spTgt>
                                        </p:tgtEl>
                                        <p:attrNameLst>
                                          <p:attrName>style.visibility</p:attrName>
                                        </p:attrNameLst>
                                      </p:cBhvr>
                                      <p:to>
                                        <p:strVal val="visible"/>
                                      </p:to>
                                    </p:set>
                                    <p:animEffect transition="in" filter="checkerboard(down)">
                                      <p:cBhvr>
                                        <p:cTn id="46" dur="500"/>
                                        <p:tgtEl>
                                          <p:spTgt spid="184348">
                                            <p:txEl>
                                              <p:pRg st="2" end="2"/>
                                            </p:txEl>
                                          </p:spTgt>
                                        </p:tgtEl>
                                      </p:cBhvr>
                                    </p:animEffect>
                                  </p:childTnLst>
                                </p:cTn>
                              </p:par>
                            </p:childTnLst>
                          </p:cTn>
                        </p:par>
                        <p:par>
                          <p:cTn id="47" fill="hold" nodeType="afterGroup">
                            <p:stCondLst>
                              <p:cond delay="1000"/>
                            </p:stCondLst>
                            <p:childTnLst>
                              <p:par>
                                <p:cTn id="48" presetID="5" presetClass="entr" presetSubtype="5" fill="hold" nodeType="afterEffect">
                                  <p:stCondLst>
                                    <p:cond delay="0"/>
                                  </p:stCondLst>
                                  <p:childTnLst>
                                    <p:set>
                                      <p:cBhvr>
                                        <p:cTn id="49" dur="1" fill="hold">
                                          <p:stCondLst>
                                            <p:cond delay="0"/>
                                          </p:stCondLst>
                                        </p:cTn>
                                        <p:tgtEl>
                                          <p:spTgt spid="184348">
                                            <p:txEl>
                                              <p:pRg st="3" end="3"/>
                                            </p:txEl>
                                          </p:spTgt>
                                        </p:tgtEl>
                                        <p:attrNameLst>
                                          <p:attrName>style.visibility</p:attrName>
                                        </p:attrNameLst>
                                      </p:cBhvr>
                                      <p:to>
                                        <p:strVal val="visible"/>
                                      </p:to>
                                    </p:set>
                                    <p:animEffect transition="in" filter="checkerboard(down)">
                                      <p:cBhvr>
                                        <p:cTn id="50" dur="500"/>
                                        <p:tgtEl>
                                          <p:spTgt spid="184348">
                                            <p:txEl>
                                              <p:pRg st="3" end="3"/>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184350"/>
                                        </p:tgtEl>
                                        <p:attrNameLst>
                                          <p:attrName>style.visibility</p:attrName>
                                        </p:attrNameLst>
                                      </p:cBhvr>
                                      <p:to>
                                        <p:strVal val="visible"/>
                                      </p:to>
                                    </p:set>
                                    <p:animEffect transition="in" filter="box(in)">
                                      <p:cBhvr>
                                        <p:cTn id="55" dur="500"/>
                                        <p:tgtEl>
                                          <p:spTgt spid="184350"/>
                                        </p:tgtEl>
                                      </p:cBhvr>
                                    </p:animEffect>
                                  </p:childTnLst>
                                </p:cTn>
                              </p:par>
                            </p:childTnLst>
                          </p:cTn>
                        </p:par>
                        <p:par>
                          <p:cTn id="56" fill="hold" nodeType="afterGroup">
                            <p:stCondLst>
                              <p:cond delay="500"/>
                            </p:stCondLst>
                            <p:childTnLst>
                              <p:par>
                                <p:cTn id="57" presetID="9" presetClass="entr" presetSubtype="0" fill="hold" grpId="0"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dissolve">
                                      <p:cBhvr>
                                        <p:cTn id="59" dur="500"/>
                                        <p:tgtEl>
                                          <p:spTgt spid="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xit" presetSubtype="16" fill="hold" grpId="1" nodeType="clickEffect">
                                  <p:stCondLst>
                                    <p:cond delay="0"/>
                                  </p:stCondLst>
                                  <p:childTnLst>
                                    <p:animEffect transition="out" filter="box(in)">
                                      <p:cBhvr>
                                        <p:cTn id="63" dur="500"/>
                                        <p:tgtEl>
                                          <p:spTgt spid="184350"/>
                                        </p:tgtEl>
                                      </p:cBhvr>
                                    </p:animEffect>
                                    <p:set>
                                      <p:cBhvr>
                                        <p:cTn id="64" dur="1" fill="hold">
                                          <p:stCondLst>
                                            <p:cond delay="499"/>
                                          </p:stCondLst>
                                        </p:cTn>
                                        <p:tgtEl>
                                          <p:spTgt spid="184350"/>
                                        </p:tgtEl>
                                        <p:attrNameLst>
                                          <p:attrName>style.visibility</p:attrName>
                                        </p:attrNameLst>
                                      </p:cBhvr>
                                      <p:to>
                                        <p:strVal val="hidden"/>
                                      </p:to>
                                    </p:set>
                                  </p:childTnLst>
                                </p:cTn>
                              </p:par>
                              <p:par>
                                <p:cTn id="65" presetID="4" presetClass="exit" presetSubtype="16" fill="hold" grpId="1" nodeType="withEffect">
                                  <p:stCondLst>
                                    <p:cond delay="0"/>
                                  </p:stCondLst>
                                  <p:childTnLst>
                                    <p:animEffect transition="out" filter="box(in)">
                                      <p:cBhvr>
                                        <p:cTn id="66" dur="500"/>
                                        <p:tgtEl>
                                          <p:spTgt spid="5"/>
                                        </p:tgtEl>
                                      </p:cBhvr>
                                    </p:animEffect>
                                    <p:set>
                                      <p:cBhvr>
                                        <p:cTn id="67" dur="1" fill="hold">
                                          <p:stCondLst>
                                            <p:cond delay="499"/>
                                          </p:stCondLst>
                                        </p:cTn>
                                        <p:tgtEl>
                                          <p:spTgt spid="5"/>
                                        </p:tgtEl>
                                        <p:attrNameLst>
                                          <p:attrName>style.visibility</p:attrName>
                                        </p:attrNameLst>
                                      </p:cBhvr>
                                      <p:to>
                                        <p:strVal val="hidden"/>
                                      </p:to>
                                    </p:set>
                                  </p:childTnLst>
                                </p:cTn>
                              </p:par>
                            </p:childTnLst>
                          </p:cTn>
                        </p:par>
                        <p:par>
                          <p:cTn id="68" fill="hold" nodeType="afterGroup">
                            <p:stCondLst>
                              <p:cond delay="500"/>
                            </p:stCondLst>
                            <p:childTnLst>
                              <p:par>
                                <p:cTn id="69" presetID="3" presetClass="entr" presetSubtype="10" fill="hold" grpId="0" nodeType="afterEffect">
                                  <p:stCondLst>
                                    <p:cond delay="0"/>
                                  </p:stCondLst>
                                  <p:childTnLst>
                                    <p:set>
                                      <p:cBhvr>
                                        <p:cTn id="70" dur="1" fill="hold">
                                          <p:stCondLst>
                                            <p:cond delay="0"/>
                                          </p:stCondLst>
                                        </p:cTn>
                                        <p:tgtEl>
                                          <p:spTgt spid="184351"/>
                                        </p:tgtEl>
                                        <p:attrNameLst>
                                          <p:attrName>style.visibility</p:attrName>
                                        </p:attrNameLst>
                                      </p:cBhvr>
                                      <p:to>
                                        <p:strVal val="visible"/>
                                      </p:to>
                                    </p:set>
                                    <p:animEffect transition="in" filter="blinds(horizontal)">
                                      <p:cBhvr>
                                        <p:cTn id="71" dur="500"/>
                                        <p:tgtEl>
                                          <p:spTgt spid="184351"/>
                                        </p:tgtEl>
                                      </p:cBhvr>
                                    </p:animEffect>
                                  </p:childTnLst>
                                </p:cTn>
                              </p:par>
                            </p:childTnLst>
                          </p:cTn>
                        </p:par>
                        <p:par>
                          <p:cTn id="72" fill="hold" nodeType="afterGroup">
                            <p:stCondLst>
                              <p:cond delay="1000"/>
                            </p:stCondLst>
                            <p:childTnLst>
                              <p:par>
                                <p:cTn id="73" presetID="9" presetClass="entr" presetSubtype="0" fill="hold" grpId="0"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dissolve">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p:bldP spid="5" grpId="0" animBg="1"/>
      <p:bldP spid="5" grpId="1" animBg="1"/>
      <p:bldP spid="184350" grpId="0" animBg="1"/>
      <p:bldP spid="184350" grpId="1" animBg="1"/>
      <p:bldP spid="184351" grpId="0" animBg="1"/>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FED02051-5CEB-4DD3-B041-669ABEB91349}" type="slidenum">
              <a:rPr lang="zh-TW" altLang="en-US"/>
              <a:pPr>
                <a:defRPr/>
              </a:pPr>
              <a:t>75</a:t>
            </a:fld>
            <a:endParaRPr lang="en-US" altLang="zh-TW"/>
          </a:p>
        </p:txBody>
      </p:sp>
      <p:sp>
        <p:nvSpPr>
          <p:cNvPr id="186371" name="Rectangle 3"/>
          <p:cNvSpPr>
            <a:spLocks noGrp="1"/>
          </p:cNvSpPr>
          <p:nvPr>
            <p:ph type="body" sz="half" idx="1"/>
          </p:nvPr>
        </p:nvSpPr>
        <p:spPr>
          <a:xfrm>
            <a:off x="468313" y="2708275"/>
            <a:ext cx="7859712" cy="425450"/>
          </a:xfrm>
        </p:spPr>
        <p:txBody>
          <a:bodyPr/>
          <a:lstStyle/>
          <a:p>
            <a:r>
              <a:rPr lang="zh-TW" altLang="en-US" sz="1800" smtClean="0">
                <a:solidFill>
                  <a:schemeClr val="tx1"/>
                </a:solidFill>
              </a:rPr>
              <a:t>前置天數之計算方式：</a:t>
            </a:r>
          </a:p>
        </p:txBody>
      </p:sp>
      <p:sp>
        <p:nvSpPr>
          <p:cNvPr id="186372" name="標題 1"/>
          <p:cNvSpPr>
            <a:spLocks/>
          </p:cNvSpPr>
          <p:nvPr/>
        </p:nvSpPr>
        <p:spPr bwMode="auto">
          <a:xfrm>
            <a:off x="468313" y="13414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TW" sz="3600" dirty="0">
                <a:solidFill>
                  <a:srgbClr val="0000FF"/>
                </a:solidFill>
                <a:effectLst>
                  <a:outerShdw blurRad="38100" dist="38100" dir="2700000" algn="tl">
                    <a:srgbClr val="000000">
                      <a:alpha val="43137"/>
                    </a:srgbClr>
                  </a:outerShdw>
                </a:effectLst>
                <a:ea typeface="書法家顏楷體" pitchFamily="49" charset="-120"/>
              </a:rPr>
              <a:t>12. </a:t>
            </a:r>
            <a:r>
              <a:rPr lang="zh-TW" altLang="en-US" sz="3600" b="0" dirty="0">
                <a:solidFill>
                  <a:srgbClr val="0000FF"/>
                </a:solidFill>
                <a:effectLst>
                  <a:outerShdw blurRad="38100" dist="38100" dir="2700000" algn="tl">
                    <a:srgbClr val="000000">
                      <a:alpha val="43137"/>
                    </a:srgbClr>
                  </a:outerShdw>
                </a:effectLst>
                <a:ea typeface="書法家顏楷體" pitchFamily="49" charset="-120"/>
              </a:rPr>
              <a:t>前置天數與批量 </a:t>
            </a:r>
            <a:r>
              <a:rPr lang="en-US" altLang="zh-TW" sz="3600" dirty="0">
                <a:solidFill>
                  <a:srgbClr val="0000FF"/>
                </a:solidFill>
                <a:effectLst>
                  <a:outerShdw blurRad="38100" dist="38100" dir="2700000" algn="tl">
                    <a:srgbClr val="000000">
                      <a:alpha val="43137"/>
                    </a:srgbClr>
                  </a:outerShdw>
                </a:effectLst>
                <a:ea typeface="書法家顏楷體" pitchFamily="49" charset="-120"/>
              </a:rPr>
              <a:t>(</a:t>
            </a:r>
            <a:r>
              <a:rPr lang="en-US" altLang="zh-TW" sz="3600" i="1" dirty="0">
                <a:solidFill>
                  <a:srgbClr val="0000FF"/>
                </a:solidFill>
                <a:effectLst>
                  <a:outerShdw blurRad="38100" dist="38100" dir="2700000" algn="tl">
                    <a:srgbClr val="000000">
                      <a:alpha val="43137"/>
                    </a:srgbClr>
                  </a:outerShdw>
                </a:effectLst>
                <a:ea typeface="書法家顏楷體" pitchFamily="49" charset="-120"/>
              </a:rPr>
              <a:t>Cont</a:t>
            </a:r>
            <a:r>
              <a:rPr lang="en-US" altLang="zh-TW" sz="3600" dirty="0">
                <a:solidFill>
                  <a:srgbClr val="0000FF"/>
                </a:solidFill>
                <a:effectLst>
                  <a:outerShdw blurRad="38100" dist="38100" dir="2700000" algn="tl">
                    <a:srgbClr val="000000">
                      <a:alpha val="43137"/>
                    </a:srgbClr>
                  </a:outerShdw>
                </a:effectLst>
                <a:ea typeface="書法家顏楷體" pitchFamily="49" charset="-120"/>
              </a:rPr>
              <a:t>.)</a:t>
            </a:r>
            <a:endParaRPr lang="zh-TW" altLang="en-US" sz="3600" i="1" dirty="0">
              <a:solidFill>
                <a:srgbClr val="0000FF"/>
              </a:solidFill>
              <a:ea typeface="書法家顏楷體" pitchFamily="49" charset="-120"/>
              <a:cs typeface="Times New Roman" pitchFamily="18" charset="0"/>
            </a:endParaRPr>
          </a:p>
        </p:txBody>
      </p:sp>
      <p:sp>
        <p:nvSpPr>
          <p:cNvPr id="186378" name="Rectangle 10"/>
          <p:cNvSpPr>
            <a:spLocks noChangeArrowheads="1"/>
          </p:cNvSpPr>
          <p:nvPr/>
        </p:nvSpPr>
        <p:spPr bwMode="auto">
          <a:xfrm>
            <a:off x="468313" y="3284538"/>
            <a:ext cx="8207375" cy="1368425"/>
          </a:xfrm>
          <a:prstGeom prst="rect">
            <a:avLst/>
          </a:prstGeom>
          <a:gradFill rotWithShape="1">
            <a:gsLst>
              <a:gs pos="0">
                <a:srgbClr val="FFFF99"/>
              </a:gs>
              <a:gs pos="50000">
                <a:schemeClr val="bg1"/>
              </a:gs>
              <a:gs pos="100000">
                <a:srgbClr val="FFFF99"/>
              </a:gs>
            </a:gsLst>
            <a:lin ang="5400000" scaled="1"/>
          </a:gradFill>
          <a:ln w="9525">
            <a:solidFill>
              <a:schemeClr val="tx1"/>
            </a:solidFill>
            <a:miter lim="800000"/>
            <a:headEnd/>
            <a:tailEnd/>
          </a:ln>
          <a:effectLst/>
        </p:spPr>
        <p:txBody>
          <a:bodyPr wrap="none" anchor="ctr"/>
          <a:lstStyle/>
          <a:p>
            <a:pPr>
              <a:defRPr/>
            </a:pPr>
            <a:endParaRPr lang="zh-TW" altLang="en-US">
              <a:ea typeface="新細明體" charset="-120"/>
            </a:endParaRPr>
          </a:p>
        </p:txBody>
      </p:sp>
      <p:graphicFrame>
        <p:nvGraphicFramePr>
          <p:cNvPr id="186373" name="Object 5"/>
          <p:cNvGraphicFramePr>
            <a:graphicFrameLocks noGrp="1" noChangeAspect="1"/>
          </p:cNvGraphicFramePr>
          <p:nvPr>
            <p:ph sz="half" idx="2"/>
            <p:extLst>
              <p:ext uri="{D42A27DB-BD31-4B8C-83A1-F6EECF244321}">
                <p14:modId xmlns:p14="http://schemas.microsoft.com/office/powerpoint/2010/main" val="2470382766"/>
              </p:ext>
            </p:extLst>
          </p:nvPr>
        </p:nvGraphicFramePr>
        <p:xfrm>
          <a:off x="1093788" y="3644900"/>
          <a:ext cx="7078612" cy="682625"/>
        </p:xfrm>
        <a:graphic>
          <a:graphicData uri="http://schemas.openxmlformats.org/presentationml/2006/ole">
            <mc:AlternateContent xmlns:mc="http://schemas.openxmlformats.org/markup-compatibility/2006">
              <mc:Choice xmlns:v="urn:schemas-microsoft-com:vml" Requires="v">
                <p:oleObj spid="_x0000_s164885" name="方程式" r:id="rId3" imgW="4216320" imgH="431640" progId="Equation.3">
                  <p:embed/>
                </p:oleObj>
              </mc:Choice>
              <mc:Fallback>
                <p:oleObj name="方程式" r:id="rId3" imgW="4216320" imgH="431640" progId="Equation.3">
                  <p:embed/>
                  <p:pic>
                    <p:nvPicPr>
                      <p:cNvPr id="0" name=""/>
                      <p:cNvPicPr>
                        <a:picLocks noChangeAspect="1" noChangeArrowheads="1"/>
                      </p:cNvPicPr>
                      <p:nvPr/>
                    </p:nvPicPr>
                    <p:blipFill>
                      <a:blip r:embed="rId4"/>
                      <a:srcRect/>
                      <a:stretch>
                        <a:fillRect/>
                      </a:stretch>
                    </p:blipFill>
                    <p:spPr bwMode="auto">
                      <a:xfrm>
                        <a:off x="1093788" y="3644900"/>
                        <a:ext cx="7078612" cy="682625"/>
                      </a:xfrm>
                      <a:prstGeom prst="rect">
                        <a:avLst/>
                      </a:prstGeom>
                      <a:noFill/>
                      <a:ln>
                        <a:noFill/>
                      </a:ln>
                      <a:extLst/>
                    </p:spPr>
                  </p:pic>
                </p:oleObj>
              </mc:Fallback>
            </mc:AlternateContent>
          </a:graphicData>
        </a:graphic>
      </p:graphicFrame>
      <p:sp>
        <p:nvSpPr>
          <p:cNvPr id="2" name="文字方塊 1"/>
          <p:cNvSpPr txBox="1"/>
          <p:nvPr/>
        </p:nvSpPr>
        <p:spPr>
          <a:xfrm>
            <a:off x="486917" y="4655925"/>
            <a:ext cx="6912768" cy="400110"/>
          </a:xfrm>
          <a:prstGeom prst="rect">
            <a:avLst/>
          </a:prstGeom>
          <a:noFill/>
        </p:spPr>
        <p:txBody>
          <a:bodyPr wrap="square" rtlCol="0">
            <a:spAutoFit/>
          </a:bodyPr>
          <a:lstStyle/>
          <a:p>
            <a:r>
              <a:rPr lang="en-US" altLang="zh-TW" sz="2000" dirty="0" smtClean="0">
                <a:solidFill>
                  <a:srgbClr val="0000FF"/>
                </a:solidFill>
                <a:latin typeface="標楷體" pitchFamily="65" charset="-120"/>
                <a:ea typeface="標楷體" pitchFamily="65" charset="-120"/>
              </a:rPr>
              <a:t>※</a:t>
            </a:r>
            <a:r>
              <a:rPr lang="zh-TW" altLang="en-US" sz="2000" dirty="0" smtClean="0">
                <a:solidFill>
                  <a:srgbClr val="0000FF"/>
                </a:solidFill>
                <a:latin typeface="標楷體" pitchFamily="65" charset="-120"/>
                <a:ea typeface="標楷體" pitchFamily="65" charset="-120"/>
              </a:rPr>
              <a:t> </a:t>
            </a:r>
            <a:r>
              <a:rPr lang="zh-TW" altLang="en-US" sz="2000" dirty="0">
                <a:solidFill>
                  <a:srgbClr val="0000FF"/>
                </a:solidFill>
                <a:latin typeface="標楷體" pitchFamily="65" charset="-120"/>
                <a:ea typeface="標楷體" pitchFamily="65" charset="-120"/>
              </a:rPr>
              <a:t>生產前置天數亦同</a:t>
            </a:r>
          </a:p>
        </p:txBody>
      </p:sp>
    </p:spTree>
    <p:extLst>
      <p:ext uri="{BB962C8B-B14F-4D97-AF65-F5344CB8AC3E}">
        <p14:creationId xmlns:p14="http://schemas.microsoft.com/office/powerpoint/2010/main" val="2389775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86372"/>
                                        </p:tgtEl>
                                        <p:attrNameLst>
                                          <p:attrName>style.visibility</p:attrName>
                                        </p:attrNameLst>
                                      </p:cBhvr>
                                      <p:to>
                                        <p:strVal val="visible"/>
                                      </p:to>
                                    </p:set>
                                    <p:animEffect transition="in" filter="box(in)">
                                      <p:cBhvr>
                                        <p:cTn id="7" dur="500"/>
                                        <p:tgtEl>
                                          <p:spTgt spid="18637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6371">
                                            <p:txEl>
                                              <p:pRg st="0" end="0"/>
                                            </p:txEl>
                                          </p:spTgt>
                                        </p:tgtEl>
                                        <p:attrNameLst>
                                          <p:attrName>style.visibility</p:attrName>
                                        </p:attrNameLst>
                                      </p:cBhvr>
                                      <p:to>
                                        <p:strVal val="visible"/>
                                      </p:to>
                                    </p:set>
                                    <p:animEffect transition="in" filter="dissolve">
                                      <p:cBhvr>
                                        <p:cTn id="11" dur="500"/>
                                        <p:tgtEl>
                                          <p:spTgt spid="186371">
                                            <p:txEl>
                                              <p:pRg st="0" end="0"/>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86378"/>
                                        </p:tgtEl>
                                        <p:attrNameLst>
                                          <p:attrName>style.visibility</p:attrName>
                                        </p:attrNameLst>
                                      </p:cBhvr>
                                      <p:to>
                                        <p:strVal val="visible"/>
                                      </p:to>
                                    </p:set>
                                    <p:animEffect transition="in" filter="blinds(horizontal)">
                                      <p:cBhvr>
                                        <p:cTn id="15" dur="500"/>
                                        <p:tgtEl>
                                          <p:spTgt spid="186378"/>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186373"/>
                                        </p:tgtEl>
                                        <p:attrNameLst>
                                          <p:attrName>style.visibility</p:attrName>
                                        </p:attrNameLst>
                                      </p:cBhvr>
                                      <p:to>
                                        <p:strVal val="visible"/>
                                      </p:to>
                                    </p:set>
                                    <p:animEffect transition="in" filter="dissolve">
                                      <p:cBhvr>
                                        <p:cTn id="19" dur="500"/>
                                        <p:tgtEl>
                                          <p:spTgt spid="186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P spid="186372" grpId="0"/>
      <p:bldP spid="18637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7BB9AECD-59D7-4AF0-A3D0-132055F1EEA2}" type="slidenum">
              <a:rPr lang="zh-TW" altLang="en-US"/>
              <a:pPr>
                <a:defRPr/>
              </a:pPr>
              <a:t>76</a:t>
            </a:fld>
            <a:endParaRPr lang="en-US" altLang="zh-TW"/>
          </a:p>
        </p:txBody>
      </p:sp>
      <p:sp>
        <p:nvSpPr>
          <p:cNvPr id="188418" name="Rectangle 2"/>
          <p:cNvSpPr>
            <a:spLocks noChangeArrowheads="1"/>
          </p:cNvSpPr>
          <p:nvPr/>
        </p:nvSpPr>
        <p:spPr bwMode="auto">
          <a:xfrm>
            <a:off x="179388" y="3860800"/>
            <a:ext cx="8785225" cy="2881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
        <p:nvSpPr>
          <p:cNvPr id="188421" name="標題 1"/>
          <p:cNvSpPr>
            <a:spLocks/>
          </p:cNvSpPr>
          <p:nvPr/>
        </p:nvSpPr>
        <p:spPr bwMode="auto">
          <a:xfrm>
            <a:off x="468313" y="12684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TW" sz="3600" dirty="0">
                <a:solidFill>
                  <a:srgbClr val="0000FF"/>
                </a:solidFill>
                <a:effectLst>
                  <a:outerShdw blurRad="38100" dist="38100" dir="2700000" algn="tl">
                    <a:srgbClr val="000000">
                      <a:alpha val="43137"/>
                    </a:srgbClr>
                  </a:outerShdw>
                </a:effectLst>
                <a:ea typeface="書法家顏楷體" pitchFamily="49" charset="-120"/>
              </a:rPr>
              <a:t>12. </a:t>
            </a:r>
            <a:r>
              <a:rPr lang="zh-TW" altLang="en-US" sz="3600" b="0" dirty="0">
                <a:solidFill>
                  <a:srgbClr val="0000FF"/>
                </a:solidFill>
                <a:effectLst>
                  <a:outerShdw blurRad="38100" dist="38100" dir="2700000" algn="tl">
                    <a:srgbClr val="000000">
                      <a:alpha val="43137"/>
                    </a:srgbClr>
                  </a:outerShdw>
                </a:effectLst>
                <a:ea typeface="書法家顏楷體" pitchFamily="49" charset="-120"/>
              </a:rPr>
              <a:t>前置天數與批量 </a:t>
            </a:r>
            <a:r>
              <a:rPr lang="en-US" altLang="zh-TW" sz="3600" dirty="0">
                <a:solidFill>
                  <a:srgbClr val="0000FF"/>
                </a:solidFill>
                <a:effectLst>
                  <a:outerShdw blurRad="38100" dist="38100" dir="2700000" algn="tl">
                    <a:srgbClr val="000000">
                      <a:alpha val="43137"/>
                    </a:srgbClr>
                  </a:outerShdw>
                </a:effectLst>
                <a:ea typeface="書法家顏楷體" pitchFamily="49" charset="-120"/>
              </a:rPr>
              <a:t>(</a:t>
            </a:r>
            <a:r>
              <a:rPr lang="en-US" altLang="zh-TW" sz="3600" i="1" dirty="0">
                <a:solidFill>
                  <a:srgbClr val="0000FF"/>
                </a:solidFill>
                <a:effectLst>
                  <a:outerShdw blurRad="38100" dist="38100" dir="2700000" algn="tl">
                    <a:srgbClr val="000000">
                      <a:alpha val="43137"/>
                    </a:srgbClr>
                  </a:outerShdw>
                </a:effectLst>
                <a:ea typeface="書法家顏楷體" pitchFamily="49" charset="-120"/>
              </a:rPr>
              <a:t>Cont</a:t>
            </a:r>
            <a:r>
              <a:rPr lang="en-US" altLang="zh-TW" sz="3600" dirty="0">
                <a:solidFill>
                  <a:srgbClr val="0000FF"/>
                </a:solidFill>
                <a:effectLst>
                  <a:outerShdw blurRad="38100" dist="38100" dir="2700000" algn="tl">
                    <a:srgbClr val="000000">
                      <a:alpha val="43137"/>
                    </a:srgbClr>
                  </a:outerShdw>
                </a:effectLst>
                <a:ea typeface="書法家顏楷體" pitchFamily="49" charset="-120"/>
              </a:rPr>
              <a:t>.)</a:t>
            </a:r>
            <a:endParaRPr lang="zh-TW" altLang="en-US" sz="3600" i="1" dirty="0">
              <a:solidFill>
                <a:srgbClr val="0000FF"/>
              </a:solidFill>
              <a:ea typeface="書法家顏楷體" pitchFamily="49" charset="-120"/>
              <a:cs typeface="Times New Roman" pitchFamily="18" charset="0"/>
            </a:endParaRPr>
          </a:p>
        </p:txBody>
      </p:sp>
      <p:graphicFrame>
        <p:nvGraphicFramePr>
          <p:cNvPr id="188422" name="Object 6"/>
          <p:cNvGraphicFramePr>
            <a:graphicFrameLocks noGrp="1" noChangeAspect="1"/>
          </p:cNvGraphicFramePr>
          <p:nvPr>
            <p:ph sz="half" idx="2"/>
          </p:nvPr>
        </p:nvGraphicFramePr>
        <p:xfrm>
          <a:off x="1258888" y="3860800"/>
          <a:ext cx="6697662" cy="1374775"/>
        </p:xfrm>
        <a:graphic>
          <a:graphicData uri="http://schemas.openxmlformats.org/presentationml/2006/ole">
            <mc:AlternateContent xmlns:mc="http://schemas.openxmlformats.org/markup-compatibility/2006">
              <mc:Choice xmlns:v="urn:schemas-microsoft-com:vml" Requires="v">
                <p:oleObj spid="_x0000_s165909" name="方程式" r:id="rId3" imgW="4140200" imgH="914400" progId="Equation.3">
                  <p:embed/>
                </p:oleObj>
              </mc:Choice>
              <mc:Fallback>
                <p:oleObj name="方程式" r:id="rId3" imgW="41402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860800"/>
                        <a:ext cx="66976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8423" name="Rectangle 7"/>
          <p:cNvSpPr>
            <a:spLocks/>
          </p:cNvSpPr>
          <p:nvPr/>
        </p:nvSpPr>
        <p:spPr bwMode="auto">
          <a:xfrm>
            <a:off x="468313" y="2492375"/>
            <a:ext cx="82073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ts val="2400"/>
              </a:lnSpc>
              <a:spcBef>
                <a:spcPts val="1200"/>
              </a:spcBef>
              <a:buClr>
                <a:srgbClr val="FF3399"/>
              </a:buClr>
              <a:buSzPct val="65000"/>
              <a:buFont typeface="Wingdings" pitchFamily="2" charset="2"/>
              <a:buChar char="u"/>
            </a:pPr>
            <a:r>
              <a:rPr lang="zh-TW" altLang="en-US">
                <a:solidFill>
                  <a:srgbClr val="FF3399"/>
                </a:solidFill>
                <a:ea typeface="標楷體" pitchFamily="65" charset="-120"/>
                <a:cs typeface="Times New Roman" pitchFamily="18" charset="0"/>
              </a:rPr>
              <a:t>例如：</a:t>
            </a:r>
          </a:p>
          <a:p>
            <a:pPr marL="742950" lvl="1" indent="-285750" eaLnBrk="0" hangingPunct="0">
              <a:lnSpc>
                <a:spcPts val="2400"/>
              </a:lnSpc>
              <a:spcBef>
                <a:spcPts val="1200"/>
              </a:spcBef>
              <a:buClr>
                <a:srgbClr val="008000"/>
              </a:buClr>
              <a:buSzPct val="80000"/>
              <a:buFont typeface="Wingdings" pitchFamily="2" charset="2"/>
              <a:buChar char="Ø"/>
            </a:pPr>
            <a:r>
              <a:rPr lang="zh-TW" altLang="en-US">
                <a:ea typeface="標楷體" pitchFamily="65" charset="-120"/>
                <a:cs typeface="Times New Roman" pitchFamily="18" charset="0"/>
              </a:rPr>
              <a:t>某一採購件之「固定前置天數</a:t>
            </a:r>
            <a:r>
              <a:rPr lang="en-US" altLang="zh-TW">
                <a:ea typeface="標楷體" pitchFamily="65" charset="-120"/>
                <a:cs typeface="Times New Roman" pitchFamily="18" charset="0"/>
              </a:rPr>
              <a:t>=7</a:t>
            </a:r>
            <a:r>
              <a:rPr lang="zh-TW" altLang="en-US">
                <a:ea typeface="標楷體" pitchFamily="65" charset="-120"/>
                <a:cs typeface="Times New Roman" pitchFamily="18" charset="0"/>
              </a:rPr>
              <a:t>」、「變動前置天數</a:t>
            </a:r>
            <a:r>
              <a:rPr lang="en-US" altLang="zh-TW">
                <a:ea typeface="標楷體" pitchFamily="65" charset="-120"/>
                <a:cs typeface="Times New Roman" pitchFamily="18" charset="0"/>
              </a:rPr>
              <a:t>=1</a:t>
            </a:r>
            <a:r>
              <a:rPr lang="zh-TW" altLang="en-US">
                <a:ea typeface="標楷體" pitchFamily="65" charset="-120"/>
                <a:cs typeface="Times New Roman" pitchFamily="18" charset="0"/>
              </a:rPr>
              <a:t>」 、「批量＝</a:t>
            </a:r>
            <a:r>
              <a:rPr lang="en-US" altLang="zh-TW">
                <a:ea typeface="標楷體" pitchFamily="65" charset="-120"/>
                <a:cs typeface="Times New Roman" pitchFamily="18" charset="0"/>
              </a:rPr>
              <a:t>1,000pcs</a:t>
            </a:r>
            <a:r>
              <a:rPr lang="zh-TW" altLang="en-US">
                <a:ea typeface="標楷體" pitchFamily="65" charset="-120"/>
                <a:cs typeface="Times New Roman" pitchFamily="18" charset="0"/>
              </a:rPr>
              <a:t>」，於</a:t>
            </a:r>
            <a:r>
              <a:rPr lang="en-US" altLang="zh-TW">
                <a:ea typeface="標楷體" pitchFamily="65" charset="-120"/>
                <a:cs typeface="Times New Roman" pitchFamily="18" charset="0"/>
              </a:rPr>
              <a:t>10/31</a:t>
            </a:r>
            <a:r>
              <a:rPr lang="zh-TW" altLang="en-US">
                <a:ea typeface="標楷體" pitchFamily="65" charset="-120"/>
                <a:cs typeface="Times New Roman" pitchFamily="18" charset="0"/>
              </a:rPr>
              <a:t>需要</a:t>
            </a:r>
            <a:r>
              <a:rPr lang="en-US" altLang="zh-TW">
                <a:ea typeface="標楷體" pitchFamily="65" charset="-120"/>
                <a:cs typeface="Times New Roman" pitchFamily="18" charset="0"/>
              </a:rPr>
              <a:t>2,000pcs</a:t>
            </a:r>
            <a:r>
              <a:rPr lang="zh-TW" altLang="en-US">
                <a:ea typeface="標楷體" pitchFamily="65" charset="-120"/>
                <a:cs typeface="Times New Roman" pitchFamily="18" charset="0"/>
              </a:rPr>
              <a:t>，請問預計採購日為何？</a:t>
            </a:r>
          </a:p>
        </p:txBody>
      </p:sp>
      <p:sp>
        <p:nvSpPr>
          <p:cNvPr id="188425" name="Rectangle 9"/>
          <p:cNvSpPr>
            <a:spLocks noChangeArrowheads="1"/>
          </p:cNvSpPr>
          <p:nvPr/>
        </p:nvSpPr>
        <p:spPr bwMode="auto">
          <a:xfrm>
            <a:off x="1042988" y="5445125"/>
            <a:ext cx="7273925" cy="720725"/>
          </a:xfrm>
          <a:prstGeom prst="rect">
            <a:avLst/>
          </a:prstGeom>
          <a:gradFill rotWithShape="1">
            <a:gsLst>
              <a:gs pos="0">
                <a:srgbClr val="FFFF99"/>
              </a:gs>
              <a:gs pos="50000">
                <a:schemeClr val="bg1"/>
              </a:gs>
              <a:gs pos="100000">
                <a:srgbClr val="FFFF99"/>
              </a:gs>
            </a:gsLst>
            <a:lin ang="5400000" scaled="1"/>
          </a:gradFill>
          <a:ln w="9525">
            <a:solidFill>
              <a:schemeClr val="tx1"/>
            </a:solidFill>
            <a:miter lim="800000"/>
            <a:headEnd/>
            <a:tailEnd/>
          </a:ln>
          <a:effectLst/>
        </p:spPr>
        <p:txBody>
          <a:bodyPr wrap="none" anchor="ctr"/>
          <a:lstStyle/>
          <a:p>
            <a:pPr marL="447675" indent="-361950">
              <a:buClr>
                <a:srgbClr val="FF0000"/>
              </a:buClr>
              <a:buSzPct val="65000"/>
              <a:buFont typeface="Wingdings" pitchFamily="2" charset="2"/>
              <a:buChar char="u"/>
              <a:defRPr/>
            </a:pPr>
            <a:r>
              <a:rPr lang="zh-TW" altLang="en-US">
                <a:ea typeface="標楷體" pitchFamily="65" charset="-120"/>
              </a:rPr>
              <a:t>需求日： </a:t>
            </a:r>
            <a:r>
              <a:rPr lang="en-US" altLang="zh-TW">
                <a:ea typeface="標楷體" pitchFamily="65" charset="-120"/>
              </a:rPr>
              <a:t>10/31  </a:t>
            </a:r>
            <a:r>
              <a:rPr lang="en-US" altLang="en-US">
                <a:ea typeface="標楷體" pitchFamily="65" charset="-120"/>
              </a:rPr>
              <a:t>→</a:t>
            </a:r>
            <a:r>
              <a:rPr lang="en-US" altLang="zh-TW">
                <a:ea typeface="標楷體" pitchFamily="65" charset="-120"/>
              </a:rPr>
              <a:t>  </a:t>
            </a:r>
            <a:r>
              <a:rPr lang="zh-TW" altLang="en-US">
                <a:solidFill>
                  <a:srgbClr val="FF0000"/>
                </a:solidFill>
                <a:ea typeface="標楷體" pitchFamily="65" charset="-120"/>
              </a:rPr>
              <a:t>往前推</a:t>
            </a:r>
            <a:r>
              <a:rPr lang="en-US" altLang="zh-TW">
                <a:solidFill>
                  <a:srgbClr val="FF0000"/>
                </a:solidFill>
                <a:ea typeface="標楷體" pitchFamily="65" charset="-120"/>
              </a:rPr>
              <a:t>9</a:t>
            </a:r>
            <a:r>
              <a:rPr lang="zh-TW" altLang="en-US">
                <a:solidFill>
                  <a:srgbClr val="FF0000"/>
                </a:solidFill>
                <a:ea typeface="標楷體" pitchFamily="65" charset="-120"/>
              </a:rPr>
              <a:t>天</a:t>
            </a:r>
            <a:r>
              <a:rPr lang="zh-TW" altLang="en-US">
                <a:ea typeface="標楷體" pitchFamily="65" charset="-120"/>
              </a:rPr>
              <a:t>  </a:t>
            </a:r>
            <a:r>
              <a:rPr lang="en-US" altLang="en-US">
                <a:ea typeface="標楷體" pitchFamily="65" charset="-120"/>
              </a:rPr>
              <a:t>→</a:t>
            </a:r>
            <a:r>
              <a:rPr lang="en-US" altLang="zh-TW">
                <a:ea typeface="標楷體" pitchFamily="65" charset="-120"/>
              </a:rPr>
              <a:t>  </a:t>
            </a:r>
            <a:r>
              <a:rPr lang="zh-TW" altLang="en-US">
                <a:ea typeface="標楷體" pitchFamily="65" charset="-120"/>
              </a:rPr>
              <a:t>即</a:t>
            </a:r>
            <a:r>
              <a:rPr lang="zh-TW" altLang="en-US">
                <a:solidFill>
                  <a:schemeClr val="hlink"/>
                </a:solidFill>
                <a:ea typeface="標楷體" pitchFamily="65" charset="-120"/>
              </a:rPr>
              <a:t> </a:t>
            </a:r>
            <a:r>
              <a:rPr lang="en-US" altLang="zh-TW">
                <a:solidFill>
                  <a:schemeClr val="hlink"/>
                </a:solidFill>
                <a:ea typeface="標楷體" pitchFamily="65" charset="-120"/>
              </a:rPr>
              <a:t>10/22</a:t>
            </a:r>
            <a:r>
              <a:rPr lang="en-US" altLang="zh-TW">
                <a:ea typeface="標楷體" pitchFamily="65" charset="-120"/>
              </a:rPr>
              <a:t> </a:t>
            </a:r>
            <a:r>
              <a:rPr lang="zh-TW" altLang="en-US">
                <a:ea typeface="標楷體" pitchFamily="65" charset="-120"/>
              </a:rPr>
              <a:t>必須下採購單</a:t>
            </a:r>
          </a:p>
        </p:txBody>
      </p:sp>
    </p:spTree>
    <p:extLst>
      <p:ext uri="{BB962C8B-B14F-4D97-AF65-F5344CB8AC3E}">
        <p14:creationId xmlns:p14="http://schemas.microsoft.com/office/powerpoint/2010/main" val="2275887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88421"/>
                                        </p:tgtEl>
                                        <p:attrNameLst>
                                          <p:attrName>style.visibility</p:attrName>
                                        </p:attrNameLst>
                                      </p:cBhvr>
                                      <p:to>
                                        <p:strVal val="visible"/>
                                      </p:to>
                                    </p:set>
                                    <p:animEffect transition="in" filter="box(in)">
                                      <p:cBhvr>
                                        <p:cTn id="7" dur="500"/>
                                        <p:tgtEl>
                                          <p:spTgt spid="188421"/>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8423"/>
                                        </p:tgtEl>
                                        <p:attrNameLst>
                                          <p:attrName>style.visibility</p:attrName>
                                        </p:attrNameLst>
                                      </p:cBhvr>
                                      <p:to>
                                        <p:strVal val="visible"/>
                                      </p:to>
                                    </p:set>
                                    <p:animEffect transition="in" filter="blinds(horizontal)">
                                      <p:cBhvr>
                                        <p:cTn id="11" dur="500"/>
                                        <p:tgtEl>
                                          <p:spTgt spid="18842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88418"/>
                                        </p:tgtEl>
                                        <p:attrNameLst>
                                          <p:attrName>style.visibility</p:attrName>
                                        </p:attrNameLst>
                                      </p:cBhvr>
                                      <p:to>
                                        <p:strVal val="visible"/>
                                      </p:to>
                                    </p:set>
                                    <p:animEffect transition="in" filter="dissolve">
                                      <p:cBhvr>
                                        <p:cTn id="15" dur="500"/>
                                        <p:tgtEl>
                                          <p:spTgt spid="18841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188422"/>
                                        </p:tgtEl>
                                        <p:attrNameLst>
                                          <p:attrName>style.visibility</p:attrName>
                                        </p:attrNameLst>
                                      </p:cBhvr>
                                      <p:to>
                                        <p:strVal val="visible"/>
                                      </p:to>
                                    </p:set>
                                    <p:animEffect transition="in" filter="checkerboard(across)">
                                      <p:cBhvr>
                                        <p:cTn id="20" dur="500"/>
                                        <p:tgtEl>
                                          <p:spTgt spid="1884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88425"/>
                                        </p:tgtEl>
                                        <p:attrNameLst>
                                          <p:attrName>style.visibility</p:attrName>
                                        </p:attrNameLst>
                                      </p:cBhvr>
                                      <p:to>
                                        <p:strVal val="visible"/>
                                      </p:to>
                                    </p:set>
                                    <p:animEffect transition="in" filter="checkerboard(across)">
                                      <p:cBhvr>
                                        <p:cTn id="25" dur="500"/>
                                        <p:tgtEl>
                                          <p:spTgt spid="188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animBg="1"/>
      <p:bldP spid="188421" grpId="0"/>
      <p:bldP spid="188423" grpId="0"/>
      <p:bldP spid="1884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374" t="22963" r="26381" b="21852"/>
          <a:stretch/>
        </p:blipFill>
        <p:spPr bwMode="auto">
          <a:xfrm>
            <a:off x="1178272" y="2204865"/>
            <a:ext cx="6622628" cy="4646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投影片編號版面配置區 5"/>
          <p:cNvSpPr>
            <a:spLocks noGrp="1"/>
          </p:cNvSpPr>
          <p:nvPr>
            <p:ph type="sldNum" sz="quarter" idx="10"/>
          </p:nvPr>
        </p:nvSpPr>
        <p:spPr/>
        <p:txBody>
          <a:bodyPr/>
          <a:lstStyle/>
          <a:p>
            <a:pPr>
              <a:defRPr/>
            </a:pPr>
            <a:fld id="{602EFBE5-D0B0-4856-B77C-B833CCC39D97}" type="slidenum">
              <a:rPr lang="zh-TW" altLang="en-US"/>
              <a:pPr>
                <a:defRPr/>
              </a:pPr>
              <a:t>77</a:t>
            </a:fld>
            <a:endParaRPr lang="en-US" altLang="zh-TW"/>
          </a:p>
        </p:txBody>
      </p:sp>
      <p:sp>
        <p:nvSpPr>
          <p:cNvPr id="89090" name="Rectangle 2"/>
          <p:cNvSpPr>
            <a:spLocks noGrp="1"/>
          </p:cNvSpPr>
          <p:nvPr>
            <p:ph type="title" idx="4294967295"/>
          </p:nvPr>
        </p:nvSpPr>
        <p:spPr>
          <a:xfrm>
            <a:off x="428625" y="1357313"/>
            <a:ext cx="8229600" cy="775543"/>
          </a:xfrm>
        </p:spPr>
        <p:txBody>
          <a:bodyPr/>
          <a:lstStyle/>
          <a:p>
            <a:pPr>
              <a:defRPr/>
            </a:pPr>
            <a:r>
              <a:rPr lang="en-US" altLang="zh-TW" b="1" dirty="0" smtClean="0">
                <a:effectLst>
                  <a:outerShdw blurRad="38100" dist="38100" dir="2700000" algn="tl">
                    <a:srgbClr val="000000">
                      <a:alpha val="43137"/>
                    </a:srgbClr>
                  </a:outerShdw>
                </a:effectLst>
              </a:rPr>
              <a:t>13.</a:t>
            </a:r>
            <a:r>
              <a:rPr lang="en-US" altLang="zh-TW" dirty="0" smtClean="0">
                <a:effectLst>
                  <a:outerShdw blurRad="38100" dist="38100" dir="2700000" algn="tl">
                    <a:srgbClr val="000000">
                      <a:alpha val="43137"/>
                    </a:srgbClr>
                  </a:outerShdw>
                </a:effectLst>
              </a:rPr>
              <a:t> </a:t>
            </a:r>
            <a:r>
              <a:rPr lang="zh-TW" altLang="en-US" dirty="0" smtClean="0">
                <a:effectLst>
                  <a:outerShdw blurRad="38100" dist="38100" dir="2700000" algn="tl">
                    <a:srgbClr val="000000">
                      <a:alpha val="43137"/>
                    </a:srgbClr>
                  </a:outerShdw>
                </a:effectLst>
              </a:rPr>
              <a:t>檢驗方式、檢驗天數</a:t>
            </a:r>
          </a:p>
        </p:txBody>
      </p:sp>
      <p:sp>
        <p:nvSpPr>
          <p:cNvPr id="22531" name="Rectangle 5"/>
          <p:cNvSpPr>
            <a:spLocks noChangeArrowheads="1"/>
          </p:cNvSpPr>
          <p:nvPr/>
        </p:nvSpPr>
        <p:spPr bwMode="auto">
          <a:xfrm>
            <a:off x="4211960" y="5085184"/>
            <a:ext cx="3240360" cy="2524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4377358" y="3861048"/>
            <a:ext cx="1130746" cy="25375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0726" name="AutoShape 6"/>
          <p:cNvSpPr>
            <a:spLocks noChangeArrowheads="1"/>
          </p:cNvSpPr>
          <p:nvPr/>
        </p:nvSpPr>
        <p:spPr bwMode="auto">
          <a:xfrm>
            <a:off x="2350343" y="3717032"/>
            <a:ext cx="6110089" cy="1152525"/>
          </a:xfrm>
          <a:prstGeom prst="wedgeRoundRectCallout">
            <a:avLst>
              <a:gd name="adj1" fmla="val 600"/>
              <a:gd name="adj2" fmla="val 64740"/>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lstStyle/>
          <a:p>
            <a:pPr marL="182563" indent="-182563">
              <a:buClr>
                <a:srgbClr val="CC0000"/>
              </a:buClr>
              <a:buSzPct val="65000"/>
              <a:buFont typeface="Wingdings" pitchFamily="2" charset="2"/>
              <a:buChar char="n"/>
              <a:defRPr/>
            </a:pPr>
            <a:r>
              <a:rPr lang="zh-TW" altLang="en-US" dirty="0">
                <a:effectLst>
                  <a:outerShdw blurRad="38100" dist="38100" dir="2700000" algn="tl">
                    <a:srgbClr val="FFFFFF"/>
                  </a:outerShdw>
                </a:effectLst>
                <a:ea typeface="標楷體" pitchFamily="65" charset="-120"/>
              </a:rPr>
              <a:t>檢驗方式</a:t>
            </a:r>
            <a:r>
              <a:rPr lang="zh-TW" altLang="en-US" dirty="0" smtClean="0">
                <a:effectLst>
                  <a:outerShdw blurRad="38100" dist="38100" dir="2700000" algn="tl">
                    <a:srgbClr val="FFFFFF"/>
                  </a:outerShdw>
                </a:effectLst>
                <a:ea typeface="標楷體" pitchFamily="65" charset="-120"/>
              </a:rPr>
              <a:t>：</a:t>
            </a:r>
            <a:r>
              <a:rPr lang="zh-TW" altLang="en-US" dirty="0">
                <a:effectLst>
                  <a:outerShdw blurRad="38100" dist="38100" dir="2700000" algn="tl">
                    <a:srgbClr val="FFFFFF"/>
                  </a:outerShdw>
                </a:effectLst>
                <a:ea typeface="標楷體" pitchFamily="65" charset="-120"/>
              </a:rPr>
              <a:t>設定</a:t>
            </a:r>
            <a:r>
              <a:rPr lang="zh-TW" altLang="en-US" dirty="0" smtClean="0">
                <a:effectLst>
                  <a:outerShdw blurRad="38100" dist="38100" dir="2700000" algn="tl">
                    <a:srgbClr val="FFFFFF"/>
                  </a:outerShdw>
                </a:effectLst>
                <a:ea typeface="標楷體" pitchFamily="65" charset="-120"/>
              </a:rPr>
              <a:t>此品號是否需要經過品檢與品檢的等級</a:t>
            </a:r>
            <a:endParaRPr lang="zh-TW" altLang="en-US" dirty="0">
              <a:effectLst>
                <a:outerShdw blurRad="38100" dist="38100" dir="2700000" algn="tl">
                  <a:srgbClr val="FFFFFF"/>
                </a:outerShdw>
              </a:effectLst>
              <a:ea typeface="標楷體" pitchFamily="65" charset="-120"/>
            </a:endParaRPr>
          </a:p>
          <a:p>
            <a:pPr marL="182563" indent="-182563">
              <a:spcBef>
                <a:spcPts val="600"/>
              </a:spcBef>
              <a:buClr>
                <a:srgbClr val="CC0000"/>
              </a:buClr>
              <a:buSzPct val="65000"/>
              <a:buFont typeface="Wingdings" pitchFamily="2" charset="2"/>
              <a:buChar char="n"/>
              <a:defRPr/>
            </a:pPr>
            <a:r>
              <a:rPr lang="zh-TW" altLang="en-US" dirty="0">
                <a:effectLst>
                  <a:outerShdw blurRad="38100" dist="38100" dir="2700000" algn="tl">
                    <a:srgbClr val="FFFFFF"/>
                  </a:outerShdw>
                </a:effectLst>
                <a:ea typeface="標楷體" pitchFamily="65" charset="-120"/>
              </a:rPr>
              <a:t>檢驗天數</a:t>
            </a:r>
            <a:r>
              <a:rPr lang="zh-TW" altLang="en-US" dirty="0" smtClean="0">
                <a:effectLst>
                  <a:outerShdw blurRad="38100" dist="38100" dir="2700000" algn="tl">
                    <a:srgbClr val="FFFFFF"/>
                  </a:outerShdw>
                </a:effectLst>
                <a:ea typeface="標楷體" pitchFamily="65" charset="-120"/>
              </a:rPr>
              <a:t>：設定此品號檢驗所需之天數</a:t>
            </a:r>
            <a:endParaRPr lang="zh-TW" altLang="en-US" dirty="0">
              <a:effectLst>
                <a:outerShdw blurRad="38100" dist="38100" dir="2700000" algn="tl">
                  <a:srgbClr val="FFFFFF"/>
                </a:outerShdw>
              </a:effectLst>
              <a:ea typeface="標楷體" pitchFamily="65" charset="-120"/>
            </a:endParaRPr>
          </a:p>
        </p:txBody>
      </p:sp>
      <p:sp>
        <p:nvSpPr>
          <p:cNvPr id="3" name="AutoShape 6"/>
          <p:cNvSpPr>
            <a:spLocks noChangeArrowheads="1"/>
          </p:cNvSpPr>
          <p:nvPr/>
        </p:nvSpPr>
        <p:spPr bwMode="auto">
          <a:xfrm>
            <a:off x="4211960" y="5497266"/>
            <a:ext cx="4308922" cy="864096"/>
          </a:xfrm>
          <a:prstGeom prst="wedgeRoundRectCallout">
            <a:avLst>
              <a:gd name="adj1" fmla="val 18785"/>
              <a:gd name="adj2" fmla="val -67744"/>
              <a:gd name="adj3" fmla="val 16667"/>
            </a:avLst>
          </a:prstGeom>
          <a:gradFill rotWithShape="1">
            <a:gsLst>
              <a:gs pos="0">
                <a:srgbClr val="CC99FF"/>
              </a:gs>
              <a:gs pos="50000">
                <a:schemeClr val="bg1"/>
              </a:gs>
              <a:gs pos="100000">
                <a:srgbClr val="CC99FF"/>
              </a:gs>
            </a:gsLst>
            <a:lin ang="5400000" scaled="1"/>
          </a:gradFill>
          <a:ln w="9525">
            <a:solidFill>
              <a:schemeClr val="tx1"/>
            </a:solidFill>
            <a:miter lim="800000"/>
            <a:headEnd/>
            <a:tailEnd/>
          </a:ln>
        </p:spPr>
        <p:txBody>
          <a:bodyPr anchor="ctr"/>
          <a:lstStyle/>
          <a:p>
            <a:pPr marL="182563" indent="-182563">
              <a:buClr>
                <a:srgbClr val="CC0000"/>
              </a:buClr>
              <a:buSzPct val="65000"/>
              <a:buFont typeface="Wingdings" pitchFamily="2" charset="2"/>
              <a:buChar char="n"/>
              <a:defRPr/>
            </a:pPr>
            <a:r>
              <a:rPr lang="zh-TW" altLang="en-US" dirty="0">
                <a:effectLst>
                  <a:outerShdw blurRad="38100" dist="38100" dir="2700000" algn="tl">
                    <a:srgbClr val="FFFFFF"/>
                  </a:outerShdw>
                </a:effectLst>
                <a:ea typeface="標楷體" pitchFamily="65" charset="-120"/>
              </a:rPr>
              <a:t>例如：檢驗天數</a:t>
            </a:r>
            <a:r>
              <a:rPr lang="en-US" altLang="zh-TW" dirty="0">
                <a:effectLst>
                  <a:outerShdw blurRad="38100" dist="38100" dir="2700000" algn="tl">
                    <a:srgbClr val="FFFFFF"/>
                  </a:outerShdw>
                </a:effectLst>
                <a:ea typeface="標楷體" pitchFamily="65" charset="-120"/>
              </a:rPr>
              <a:t>2</a:t>
            </a:r>
            <a:r>
              <a:rPr lang="zh-TW" altLang="en-US" dirty="0">
                <a:effectLst>
                  <a:outerShdw blurRad="38100" dist="38100" dir="2700000" algn="tl">
                    <a:srgbClr val="FFFFFF"/>
                  </a:outerShdw>
                </a:effectLst>
                <a:ea typeface="標楷體" pitchFamily="65" charset="-120"/>
              </a:rPr>
              <a:t>天，進貨</a:t>
            </a:r>
            <a:r>
              <a:rPr lang="zh-TW" altLang="en-US" dirty="0" smtClean="0">
                <a:effectLst>
                  <a:outerShdw blurRad="38100" dist="38100" dir="2700000" algn="tl">
                    <a:srgbClr val="FFFFFF"/>
                  </a:outerShdw>
                </a:effectLst>
                <a:ea typeface="標楷體" pitchFamily="65" charset="-120"/>
              </a:rPr>
              <a:t>日期 </a:t>
            </a:r>
            <a:r>
              <a:rPr lang="en-US" altLang="zh-TW" dirty="0">
                <a:effectLst>
                  <a:outerShdw blurRad="38100" dist="38100" dir="2700000" algn="tl">
                    <a:srgbClr val="FFFFFF"/>
                  </a:outerShdw>
                </a:effectLst>
                <a:ea typeface="標楷體" pitchFamily="65" charset="-120"/>
              </a:rPr>
              <a:t>1/12</a:t>
            </a:r>
            <a:r>
              <a:rPr lang="zh-TW" altLang="en-US" dirty="0" smtClean="0">
                <a:effectLst>
                  <a:outerShdw blurRad="38100" dist="38100" dir="2700000" algn="tl">
                    <a:srgbClr val="FFFFFF"/>
                  </a:outerShdw>
                </a:effectLst>
                <a:ea typeface="標楷體" pitchFamily="65" charset="-120"/>
              </a:rPr>
              <a:t>，</a:t>
            </a:r>
            <a:r>
              <a:rPr lang="en-US" altLang="zh-TW" dirty="0" smtClean="0">
                <a:effectLst>
                  <a:outerShdw blurRad="38100" dist="38100" dir="2700000" algn="tl">
                    <a:srgbClr val="FFFFFF"/>
                  </a:outerShdw>
                </a:effectLst>
                <a:ea typeface="標楷體" pitchFamily="65" charset="-120"/>
              </a:rPr>
              <a:t/>
            </a:r>
            <a:br>
              <a:rPr lang="en-US" altLang="zh-TW" dirty="0" smtClean="0">
                <a:effectLst>
                  <a:outerShdw blurRad="38100" dist="38100" dir="2700000" algn="tl">
                    <a:srgbClr val="FFFFFF"/>
                  </a:outerShdw>
                </a:effectLst>
                <a:ea typeface="標楷體" pitchFamily="65" charset="-120"/>
              </a:rPr>
            </a:br>
            <a:r>
              <a:rPr lang="zh-TW" altLang="en-US" dirty="0" smtClean="0">
                <a:effectLst>
                  <a:outerShdw blurRad="38100" dist="38100" dir="2700000" algn="tl">
                    <a:srgbClr val="FFFFFF"/>
                  </a:outerShdw>
                </a:effectLst>
                <a:ea typeface="標楷體" pitchFamily="65" charset="-120"/>
              </a:rPr>
              <a:t>            檢驗</a:t>
            </a:r>
            <a:r>
              <a:rPr lang="zh-TW" altLang="en-US" dirty="0">
                <a:effectLst>
                  <a:outerShdw blurRad="38100" dist="38100" dir="2700000" algn="tl">
                    <a:srgbClr val="FFFFFF"/>
                  </a:outerShdw>
                </a:effectLst>
                <a:ea typeface="標楷體" pitchFamily="65" charset="-120"/>
              </a:rPr>
              <a:t>期限是</a:t>
            </a:r>
            <a:r>
              <a:rPr lang="en-US" altLang="zh-TW" dirty="0">
                <a:effectLst>
                  <a:outerShdw blurRad="38100" dist="38100" dir="2700000" algn="tl">
                    <a:srgbClr val="FFFFFF"/>
                  </a:outerShdw>
                </a:effectLst>
                <a:ea typeface="標楷體" pitchFamily="65" charset="-120"/>
              </a:rPr>
              <a:t>1/14</a:t>
            </a:r>
            <a:r>
              <a:rPr lang="zh-TW" altLang="en-US" dirty="0">
                <a:effectLst>
                  <a:outerShdw blurRad="38100" dist="38100" dir="2700000" algn="tl">
                    <a:srgbClr val="FFFFFF"/>
                  </a:outerShdw>
                </a:effectLst>
                <a:ea typeface="標楷體" pitchFamily="65" charset="-120"/>
              </a:rPr>
              <a:t>完成</a:t>
            </a:r>
          </a:p>
        </p:txBody>
      </p:sp>
    </p:spTree>
    <p:extLst>
      <p:ext uri="{BB962C8B-B14F-4D97-AF65-F5344CB8AC3E}">
        <p14:creationId xmlns:p14="http://schemas.microsoft.com/office/powerpoint/2010/main" val="1055179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dissolve">
                                      <p:cBhvr>
                                        <p:cTn id="7" dur="500"/>
                                        <p:tgtEl>
                                          <p:spTgt spid="89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down)">
                                      <p:cBhvr>
                                        <p:cTn id="12" dur="500"/>
                                        <p:tgtEl>
                                          <p:spTgt spid="2"/>
                                        </p:tgtEl>
                                      </p:cBhvr>
                                    </p:animEffect>
                                  </p:childTnLst>
                                </p:cTn>
                              </p:par>
                            </p:childTnLst>
                          </p:cTn>
                        </p:par>
                        <p:par>
                          <p:cTn id="13" fill="hold" nodeType="afterGroup">
                            <p:stCondLst>
                              <p:cond delay="500"/>
                            </p:stCondLst>
                            <p:childTnLst>
                              <p:par>
                                <p:cTn id="14" presetID="5" presetClass="entr" presetSubtype="5" fill="hold" grpId="0" nodeType="afterEffect">
                                  <p:stCondLst>
                                    <p:cond delay="0"/>
                                  </p:stCondLst>
                                  <p:childTnLst>
                                    <p:set>
                                      <p:cBhvr>
                                        <p:cTn id="15" dur="1" fill="hold">
                                          <p:stCondLst>
                                            <p:cond delay="0"/>
                                          </p:stCondLst>
                                        </p:cTn>
                                        <p:tgtEl>
                                          <p:spTgt spid="22531"/>
                                        </p:tgtEl>
                                        <p:attrNameLst>
                                          <p:attrName>style.visibility</p:attrName>
                                        </p:attrNameLst>
                                      </p:cBhvr>
                                      <p:to>
                                        <p:strVal val="visible"/>
                                      </p:to>
                                    </p:set>
                                    <p:animEffect transition="in" filter="checkerboard(down)">
                                      <p:cBhvr>
                                        <p:cTn id="16" dur="500"/>
                                        <p:tgtEl>
                                          <p:spTgt spid="22531"/>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0726"/>
                                        </p:tgtEl>
                                        <p:attrNameLst>
                                          <p:attrName>style.visibility</p:attrName>
                                        </p:attrNameLst>
                                      </p:cBhvr>
                                      <p:to>
                                        <p:strVal val="visible"/>
                                      </p:to>
                                    </p:set>
                                    <p:animEffect transition="in" filter="dissolve">
                                      <p:cBhvr>
                                        <p:cTn id="20" dur="500"/>
                                        <p:tgtEl>
                                          <p:spTgt spid="307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grpId="1" nodeType="clickEffect">
                                  <p:stCondLst>
                                    <p:cond delay="0"/>
                                  </p:stCondLst>
                                  <p:childTnLst>
                                    <p:animEffect transition="out" filter="box(in)">
                                      <p:cBhvr>
                                        <p:cTn id="24" dur="500"/>
                                        <p:tgtEl>
                                          <p:spTgt spid="30726"/>
                                        </p:tgtEl>
                                      </p:cBhvr>
                                    </p:animEffect>
                                    <p:set>
                                      <p:cBhvr>
                                        <p:cTn id="25" dur="1" fill="hold">
                                          <p:stCondLst>
                                            <p:cond delay="499"/>
                                          </p:stCondLst>
                                        </p:cTn>
                                        <p:tgtEl>
                                          <p:spTgt spid="30726"/>
                                        </p:tgtEl>
                                        <p:attrNameLst>
                                          <p:attrName>style.visibility</p:attrName>
                                        </p:attrNameLst>
                                      </p:cBhvr>
                                      <p:to>
                                        <p:strVal val="hidden"/>
                                      </p:to>
                                    </p:se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P spid="22531" grpId="0" animBg="1"/>
      <p:bldP spid="2" grpId="0" animBg="1"/>
      <p:bldP spid="30726" grpId="0" animBg="1"/>
      <p:bldP spid="30726" grpId="1" animBg="1"/>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583" t="23147" r="26667" b="22701"/>
          <a:stretch/>
        </p:blipFill>
        <p:spPr bwMode="auto">
          <a:xfrm>
            <a:off x="1115616" y="2060921"/>
            <a:ext cx="6868276" cy="478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投影片編號版面配置區 5"/>
          <p:cNvSpPr>
            <a:spLocks noGrp="1"/>
          </p:cNvSpPr>
          <p:nvPr>
            <p:ph type="sldNum" sz="quarter" idx="10"/>
          </p:nvPr>
        </p:nvSpPr>
        <p:spPr/>
        <p:txBody>
          <a:bodyPr/>
          <a:lstStyle/>
          <a:p>
            <a:pPr>
              <a:defRPr/>
            </a:pPr>
            <a:fld id="{18BE9343-6086-4CCE-8D1F-AA41D6017BA3}" type="slidenum">
              <a:rPr lang="zh-TW" altLang="en-US"/>
              <a:pPr>
                <a:defRPr/>
              </a:pPr>
              <a:t>78</a:t>
            </a:fld>
            <a:endParaRPr lang="en-US" altLang="zh-TW"/>
          </a:p>
        </p:txBody>
      </p:sp>
      <p:sp>
        <p:nvSpPr>
          <p:cNvPr id="84994" name="Rectangle 2"/>
          <p:cNvSpPr>
            <a:spLocks noGrp="1"/>
          </p:cNvSpPr>
          <p:nvPr>
            <p:ph type="title" idx="4294967295"/>
          </p:nvPr>
        </p:nvSpPr>
        <p:spPr>
          <a:xfrm>
            <a:off x="421481" y="1268760"/>
            <a:ext cx="8229600" cy="847551"/>
          </a:xfrm>
        </p:spPr>
        <p:txBody>
          <a:bodyPr/>
          <a:lstStyle/>
          <a:p>
            <a:r>
              <a:rPr lang="en-US" altLang="zh-TW" b="1" dirty="0" smtClean="0"/>
              <a:t>14.</a:t>
            </a:r>
            <a:r>
              <a:rPr lang="zh-TW" altLang="en-US" b="1" dirty="0" smtClean="0"/>
              <a:t> </a:t>
            </a:r>
            <a:r>
              <a:rPr lang="zh-TW" altLang="en-US" dirty="0" smtClean="0">
                <a:effectLst>
                  <a:outerShdw blurRad="38100" dist="38100" dir="2700000" algn="tl">
                    <a:srgbClr val="000000">
                      <a:alpha val="43137"/>
                    </a:srgbClr>
                  </a:outerShdw>
                </a:effectLst>
              </a:rPr>
              <a:t>超收管理、超收率</a:t>
            </a:r>
          </a:p>
        </p:txBody>
      </p:sp>
      <p:sp>
        <p:nvSpPr>
          <p:cNvPr id="22531" name="Rectangle 5"/>
          <p:cNvSpPr>
            <a:spLocks noChangeArrowheads="1"/>
          </p:cNvSpPr>
          <p:nvPr/>
        </p:nvSpPr>
        <p:spPr bwMode="auto">
          <a:xfrm>
            <a:off x="5868144" y="4253990"/>
            <a:ext cx="1872208" cy="47115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4446551" y="3784600"/>
            <a:ext cx="1217649" cy="25628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0726" name="AutoShape 6"/>
          <p:cNvSpPr>
            <a:spLocks noChangeArrowheads="1"/>
          </p:cNvSpPr>
          <p:nvPr/>
        </p:nvSpPr>
        <p:spPr bwMode="auto">
          <a:xfrm>
            <a:off x="3036093" y="4870760"/>
            <a:ext cx="5256213" cy="1152525"/>
          </a:xfrm>
          <a:prstGeom prst="wedgeRoundRectCallout">
            <a:avLst>
              <a:gd name="adj1" fmla="val 18924"/>
              <a:gd name="adj2" fmla="val -59777"/>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當採購及託外加</a:t>
            </a:r>
            <a:r>
              <a:rPr lang="zh-TW" altLang="en-US" dirty="0" smtClean="0">
                <a:effectLst>
                  <a:outerShdw blurRad="38100" dist="38100" dir="2700000" algn="tl">
                    <a:srgbClr val="FFFFFF"/>
                  </a:outerShdw>
                </a:effectLst>
                <a:ea typeface="標楷體" pitchFamily="65" charset="-120"/>
              </a:rPr>
              <a:t>工件</a:t>
            </a:r>
            <a:r>
              <a:rPr lang="en-US" altLang="zh-TW" dirty="0" smtClean="0">
                <a:effectLst>
                  <a:outerShdw blurRad="38100" dist="38100" dir="2700000" algn="tl">
                    <a:srgbClr val="FFFFFF"/>
                  </a:outerShdw>
                </a:effectLst>
                <a:ea typeface="標楷體" pitchFamily="65" charset="-120"/>
              </a:rPr>
              <a:t>(</a:t>
            </a:r>
            <a:r>
              <a:rPr lang="zh-TW" altLang="en-US" u="sng" dirty="0" smtClean="0">
                <a:solidFill>
                  <a:srgbClr val="FF0000"/>
                </a:solidFill>
                <a:effectLst>
                  <a:outerShdw blurRad="38100" dist="38100" dir="2700000" algn="tl">
                    <a:srgbClr val="FFFFFF"/>
                  </a:outerShdw>
                </a:effectLst>
                <a:ea typeface="標楷體" pitchFamily="65" charset="-120"/>
              </a:rPr>
              <a:t>廠商</a:t>
            </a:r>
            <a:r>
              <a:rPr lang="en-US" altLang="zh-TW" dirty="0" smtClean="0">
                <a:effectLst>
                  <a:outerShdw blurRad="38100" dist="38100" dir="2700000" algn="tl">
                    <a:srgbClr val="FFFFFF"/>
                  </a:outerShdw>
                </a:effectLst>
                <a:ea typeface="標楷體" pitchFamily="65" charset="-120"/>
              </a:rPr>
              <a:t>)</a:t>
            </a:r>
            <a:r>
              <a:rPr lang="zh-TW" altLang="en-US" dirty="0" smtClean="0">
                <a:effectLst>
                  <a:outerShdw blurRad="38100" dist="38100" dir="2700000" algn="tl">
                    <a:srgbClr val="FFFFFF"/>
                  </a:outerShdw>
                </a:effectLst>
                <a:ea typeface="標楷體" pitchFamily="65" charset="-120"/>
              </a:rPr>
              <a:t>在</a:t>
            </a:r>
            <a:r>
              <a:rPr lang="zh-TW" altLang="en-US" dirty="0">
                <a:effectLst>
                  <a:outerShdw blurRad="38100" dist="38100" dir="2700000" algn="tl">
                    <a:srgbClr val="FFFFFF"/>
                  </a:outerShdw>
                </a:effectLst>
                <a:ea typeface="標楷體" pitchFamily="65" charset="-120"/>
              </a:rPr>
              <a:t>進行進貨時，可以設定進貨是否可以超過原始採購的數量，且依據超收</a:t>
            </a:r>
            <a:r>
              <a:rPr lang="zh-TW" altLang="en-US" dirty="0" smtClean="0">
                <a:effectLst>
                  <a:outerShdw blurRad="38100" dist="38100" dir="2700000" algn="tl">
                    <a:srgbClr val="FFFFFF"/>
                  </a:outerShdw>
                </a:effectLst>
                <a:ea typeface="標楷體" pitchFamily="65" charset="-120"/>
              </a:rPr>
              <a:t>率做進貨</a:t>
            </a:r>
            <a:r>
              <a:rPr lang="zh-TW" altLang="en-US" dirty="0">
                <a:effectLst>
                  <a:outerShdw blurRad="38100" dist="38100" dir="2700000" algn="tl">
                    <a:srgbClr val="FFFFFF"/>
                  </a:outerShdw>
                </a:effectLst>
                <a:ea typeface="標楷體" pitchFamily="65" charset="-120"/>
              </a:rPr>
              <a:t>數量上限的管制</a:t>
            </a:r>
          </a:p>
        </p:txBody>
      </p:sp>
      <p:sp>
        <p:nvSpPr>
          <p:cNvPr id="3" name="AutoShape 6"/>
          <p:cNvSpPr>
            <a:spLocks noChangeArrowheads="1"/>
          </p:cNvSpPr>
          <p:nvPr/>
        </p:nvSpPr>
        <p:spPr bwMode="auto">
          <a:xfrm>
            <a:off x="3995936" y="4870760"/>
            <a:ext cx="4704630" cy="965572"/>
          </a:xfrm>
          <a:prstGeom prst="wedgeRoundRectCallout">
            <a:avLst>
              <a:gd name="adj1" fmla="val 22115"/>
              <a:gd name="adj2" fmla="val -63078"/>
              <a:gd name="adj3" fmla="val 16667"/>
            </a:avLst>
          </a:prstGeom>
          <a:gradFill rotWithShape="1">
            <a:gsLst>
              <a:gs pos="0">
                <a:srgbClr val="FF99CC"/>
              </a:gs>
              <a:gs pos="50000">
                <a:schemeClr val="bg1"/>
              </a:gs>
              <a:gs pos="100000">
                <a:srgbClr val="FF99CC"/>
              </a:gs>
            </a:gsLst>
            <a:lin ang="5400000" scaled="1"/>
          </a:gradFill>
          <a:ln w="9525">
            <a:solidFill>
              <a:schemeClr val="tx1"/>
            </a:solidFill>
            <a:miter lim="800000"/>
            <a:headEnd/>
            <a:tailEnd/>
          </a:ln>
        </p:spPr>
        <p:txBody>
          <a:bodyPr anchor="ctr" anchorCtr="1"/>
          <a:lstStyle/>
          <a:p>
            <a:pPr>
              <a:defRPr/>
            </a:pPr>
            <a:r>
              <a:rPr lang="zh-TW" altLang="en-US" dirty="0">
                <a:effectLst>
                  <a:outerShdw blurRad="38100" dist="38100" dir="2700000" algn="tl">
                    <a:srgbClr val="FFFFFF"/>
                  </a:outerShdw>
                </a:effectLst>
                <a:ea typeface="標楷體" pitchFamily="65" charset="-120"/>
              </a:rPr>
              <a:t>例如：超收率</a:t>
            </a:r>
            <a:r>
              <a:rPr lang="en-US" altLang="zh-TW" dirty="0">
                <a:effectLst>
                  <a:outerShdw blurRad="38100" dist="38100" dir="2700000" algn="tl">
                    <a:srgbClr val="FFFFFF"/>
                  </a:outerShdw>
                </a:effectLst>
                <a:ea typeface="標楷體" pitchFamily="65" charset="-120"/>
              </a:rPr>
              <a:t>10%</a:t>
            </a:r>
            <a:r>
              <a:rPr lang="zh-TW" altLang="en-US" dirty="0">
                <a:effectLst>
                  <a:outerShdw blurRad="38100" dist="38100" dir="2700000" algn="tl">
                    <a:srgbClr val="FFFFFF"/>
                  </a:outerShdw>
                </a:effectLst>
                <a:ea typeface="標楷體" pitchFamily="65" charset="-120"/>
              </a:rPr>
              <a:t>，採購單</a:t>
            </a:r>
            <a:r>
              <a:rPr lang="en-US" altLang="zh-TW" dirty="0">
                <a:effectLst>
                  <a:outerShdw blurRad="38100" dist="38100" dir="2700000" algn="tl">
                    <a:srgbClr val="FFFFFF"/>
                  </a:outerShdw>
                </a:effectLst>
                <a:ea typeface="標楷體" pitchFamily="65" charset="-120"/>
              </a:rPr>
              <a:t>100pcs</a:t>
            </a:r>
            <a:r>
              <a:rPr lang="zh-TW" altLang="en-US" dirty="0">
                <a:effectLst>
                  <a:outerShdw blurRad="38100" dist="38100" dir="2700000" algn="tl">
                    <a:srgbClr val="FFFFFF"/>
                  </a:outerShdw>
                </a:effectLst>
                <a:ea typeface="標楷體" pitchFamily="65" charset="-120"/>
              </a:rPr>
              <a:t>，進貨數量最多只能到</a:t>
            </a:r>
            <a:r>
              <a:rPr lang="en-US" altLang="zh-TW" dirty="0">
                <a:effectLst>
                  <a:outerShdw blurRad="38100" dist="38100" dir="2700000" algn="tl">
                    <a:srgbClr val="FFFFFF"/>
                  </a:outerShdw>
                </a:effectLst>
                <a:ea typeface="標楷體" pitchFamily="65" charset="-120"/>
              </a:rPr>
              <a:t>110pcs</a:t>
            </a:r>
          </a:p>
        </p:txBody>
      </p:sp>
    </p:spTree>
    <p:extLst>
      <p:ext uri="{BB962C8B-B14F-4D97-AF65-F5344CB8AC3E}">
        <p14:creationId xmlns:p14="http://schemas.microsoft.com/office/powerpoint/2010/main" val="4037019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dissolve">
                                      <p:cBhvr>
                                        <p:cTn id="7" dur="500"/>
                                        <p:tgtEl>
                                          <p:spTgt spid="84994"/>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68962"/>
                                        </p:tgtEl>
                                        <p:attrNameLst>
                                          <p:attrName>style.visibility</p:attrName>
                                        </p:attrNameLst>
                                      </p:cBhvr>
                                      <p:to>
                                        <p:strVal val="visible"/>
                                      </p:to>
                                    </p:set>
                                    <p:animEffect transition="in" filter="circle(in)">
                                      <p:cBhvr>
                                        <p:cTn id="11" dur="2000"/>
                                        <p:tgtEl>
                                          <p:spTgt spid="168962"/>
                                        </p:tgtEl>
                                      </p:cBhvr>
                                    </p:animEffect>
                                  </p:childTnLst>
                                </p:cTn>
                              </p:par>
                            </p:childTnLst>
                          </p:cTn>
                        </p:par>
                        <p:par>
                          <p:cTn id="12" fill="hold" nodeType="withGroup">
                            <p:stCondLst>
                              <p:cond delay="2500"/>
                            </p:stCondLst>
                            <p:childTnLst>
                              <p:par>
                                <p:cTn id="13" presetID="5" presetClass="entr" presetSubtype="5"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down)">
                                      <p:cBhvr>
                                        <p:cTn id="15" dur="500"/>
                                        <p:tgtEl>
                                          <p:spTgt spid="2"/>
                                        </p:tgtEl>
                                      </p:cBhvr>
                                    </p:animEffect>
                                  </p:childTnLst>
                                </p:cTn>
                              </p:par>
                            </p:childTnLst>
                          </p:cTn>
                        </p:par>
                        <p:par>
                          <p:cTn id="16" fill="hold" nodeType="afterGroup">
                            <p:stCondLst>
                              <p:cond delay="3000"/>
                            </p:stCondLst>
                            <p:childTnLst>
                              <p:par>
                                <p:cTn id="17" presetID="5" presetClass="entr" presetSubtype="5" fill="hold" grpId="0" nodeType="afterEffect">
                                  <p:stCondLst>
                                    <p:cond delay="0"/>
                                  </p:stCondLst>
                                  <p:childTnLst>
                                    <p:set>
                                      <p:cBhvr>
                                        <p:cTn id="18" dur="1" fill="hold">
                                          <p:stCondLst>
                                            <p:cond delay="0"/>
                                          </p:stCondLst>
                                        </p:cTn>
                                        <p:tgtEl>
                                          <p:spTgt spid="22531"/>
                                        </p:tgtEl>
                                        <p:attrNameLst>
                                          <p:attrName>style.visibility</p:attrName>
                                        </p:attrNameLst>
                                      </p:cBhvr>
                                      <p:to>
                                        <p:strVal val="visible"/>
                                      </p:to>
                                    </p:set>
                                    <p:animEffect transition="in" filter="checkerboard(down)">
                                      <p:cBhvr>
                                        <p:cTn id="19" dur="500"/>
                                        <p:tgtEl>
                                          <p:spTgt spid="2253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0726"/>
                                        </p:tgtEl>
                                        <p:attrNameLst>
                                          <p:attrName>style.visibility</p:attrName>
                                        </p:attrNameLst>
                                      </p:cBhvr>
                                      <p:to>
                                        <p:strVal val="visible"/>
                                      </p:to>
                                    </p:set>
                                    <p:animEffect transition="in" filter="dissolve">
                                      <p:cBhvr>
                                        <p:cTn id="24" dur="500"/>
                                        <p:tgtEl>
                                          <p:spTgt spid="30726"/>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30726"/>
                                        </p:tgtEl>
                                      </p:cBhvr>
                                    </p:animEffect>
                                    <p:set>
                                      <p:cBhvr>
                                        <p:cTn id="29" dur="1" fill="hold">
                                          <p:stCondLst>
                                            <p:cond delay="499"/>
                                          </p:stCondLst>
                                        </p:cTn>
                                        <p:tgtEl>
                                          <p:spTgt spid="30726"/>
                                        </p:tgtEl>
                                        <p:attrNameLst>
                                          <p:attrName>style.visibility</p:attrName>
                                        </p:attrNameLst>
                                      </p:cBhvr>
                                      <p:to>
                                        <p:strVal val="hidden"/>
                                      </p:to>
                                    </p:se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22531" grpId="0" animBg="1"/>
      <p:bldP spid="2" grpId="0" animBg="1"/>
      <p:bldP spid="30726" grpId="0" animBg="1"/>
      <p:bldP spid="30726" grpId="1" animBg="1"/>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82A67255-540A-4ECD-AFEB-74ABA12B4560}" type="slidenum">
              <a:rPr lang="zh-TW" altLang="en-US"/>
              <a:pPr>
                <a:defRPr/>
              </a:pPr>
              <a:t>79</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售價</a:t>
            </a:r>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頁籤</a:t>
            </a:r>
          </a:p>
        </p:txBody>
      </p:sp>
    </p:spTree>
    <p:extLst>
      <p:ext uri="{BB962C8B-B14F-4D97-AF65-F5344CB8AC3E}">
        <p14:creationId xmlns:p14="http://schemas.microsoft.com/office/powerpoint/2010/main" val="698091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投影片編號版面配置區 5"/>
          <p:cNvSpPr>
            <a:spLocks noGrp="1"/>
          </p:cNvSpPr>
          <p:nvPr>
            <p:ph type="sldNum" sz="quarter" idx="10"/>
          </p:nvPr>
        </p:nvSpPr>
        <p:spPr/>
        <p:txBody>
          <a:bodyPr/>
          <a:lstStyle/>
          <a:p>
            <a:pPr>
              <a:defRPr/>
            </a:pPr>
            <a:fld id="{421470CA-FE47-4712-820D-0F9DE3D18F0C}" type="slidenum">
              <a:rPr lang="zh-TW" altLang="en-US"/>
              <a:pPr>
                <a:defRPr/>
              </a:pPr>
              <a:t>8</a:t>
            </a:fld>
            <a:endParaRPr lang="en-US" altLang="zh-TW"/>
          </a:p>
        </p:txBody>
      </p:sp>
      <p:sp>
        <p:nvSpPr>
          <p:cNvPr id="10243" name="Rectangle 2"/>
          <p:cNvSpPr>
            <a:spLocks noChangeArrowheads="1"/>
          </p:cNvSpPr>
          <p:nvPr/>
        </p:nvSpPr>
        <p:spPr bwMode="auto">
          <a:xfrm>
            <a:off x="107950" y="2636838"/>
            <a:ext cx="8928100" cy="4221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kumimoji="1" lang="zh-TW" altLang="en-US" b="0">
              <a:latin typeface="Arial" pitchFamily="34" charset="0"/>
            </a:endParaRPr>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smtClean="0">
                <a:effectLst>
                  <a:outerShdw blurRad="38100" dist="38100" dir="2700000" algn="tl">
                    <a:srgbClr val="C0C0C0"/>
                  </a:outerShdw>
                </a:effectLst>
                <a:latin typeface="華康隸書體W7"/>
              </a:rPr>
              <a:t>訂單類基本資料</a:t>
            </a:r>
          </a:p>
        </p:txBody>
      </p:sp>
      <p:sp>
        <p:nvSpPr>
          <p:cNvPr id="40964" name="AutoShape 4"/>
          <p:cNvSpPr>
            <a:spLocks noChangeArrowheads="1"/>
          </p:cNvSpPr>
          <p:nvPr/>
        </p:nvSpPr>
        <p:spPr bwMode="auto">
          <a:xfrm>
            <a:off x="971550" y="2781300"/>
            <a:ext cx="3024188" cy="5762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latin typeface="Arial" pitchFamily="34" charset="0"/>
                <a:ea typeface="標楷體" pitchFamily="65" charset="-120"/>
              </a:rPr>
              <a:t>進銷存參數設定作業</a:t>
            </a:r>
          </a:p>
        </p:txBody>
      </p:sp>
      <p:sp>
        <p:nvSpPr>
          <p:cNvPr id="40965" name="AutoShape 5"/>
          <p:cNvSpPr>
            <a:spLocks noChangeArrowheads="1"/>
          </p:cNvSpPr>
          <p:nvPr/>
        </p:nvSpPr>
        <p:spPr bwMode="auto">
          <a:xfrm>
            <a:off x="971550" y="3429000"/>
            <a:ext cx="3024188" cy="5762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編碼原則設定作業</a:t>
            </a:r>
          </a:p>
        </p:txBody>
      </p:sp>
      <p:sp>
        <p:nvSpPr>
          <p:cNvPr id="40966" name="AutoShape 6"/>
          <p:cNvSpPr>
            <a:spLocks noChangeArrowheads="1"/>
          </p:cNvSpPr>
          <p:nvPr/>
        </p:nvSpPr>
        <p:spPr bwMode="auto">
          <a:xfrm>
            <a:off x="971550" y="5516563"/>
            <a:ext cx="3024188" cy="576262"/>
          </a:xfrm>
          <a:prstGeom prst="roundRect">
            <a:avLst>
              <a:gd name="adj" fmla="val 16667"/>
            </a:avLst>
          </a:prstGeom>
          <a:gradFill rotWithShape="1">
            <a:gsLst>
              <a:gs pos="0">
                <a:srgbClr val="9999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客戶資料建立作業</a:t>
            </a:r>
          </a:p>
        </p:txBody>
      </p:sp>
      <p:sp>
        <p:nvSpPr>
          <p:cNvPr id="40967" name="AutoShape 7"/>
          <p:cNvSpPr>
            <a:spLocks noChangeArrowheads="1"/>
          </p:cNvSpPr>
          <p:nvPr/>
        </p:nvSpPr>
        <p:spPr bwMode="auto">
          <a:xfrm>
            <a:off x="971550" y="4797425"/>
            <a:ext cx="3024188" cy="576263"/>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品號資料建立作業</a:t>
            </a:r>
          </a:p>
        </p:txBody>
      </p:sp>
      <p:sp>
        <p:nvSpPr>
          <p:cNvPr id="40968" name="AutoShape 8"/>
          <p:cNvSpPr>
            <a:spLocks noChangeArrowheads="1"/>
          </p:cNvSpPr>
          <p:nvPr/>
        </p:nvSpPr>
        <p:spPr bwMode="auto">
          <a:xfrm>
            <a:off x="971550" y="6165850"/>
            <a:ext cx="3024188" cy="576263"/>
          </a:xfrm>
          <a:prstGeom prst="roundRect">
            <a:avLst>
              <a:gd name="adj" fmla="val 16667"/>
            </a:avLst>
          </a:prstGeom>
          <a:gradFill rotWithShape="1">
            <a:gsLst>
              <a:gs pos="0">
                <a:srgbClr val="9999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單據性質設定作業</a:t>
            </a:r>
          </a:p>
        </p:txBody>
      </p:sp>
      <p:sp>
        <p:nvSpPr>
          <p:cNvPr id="40969" name="AutoShape 9"/>
          <p:cNvSpPr>
            <a:spLocks/>
          </p:cNvSpPr>
          <p:nvPr/>
        </p:nvSpPr>
        <p:spPr bwMode="auto">
          <a:xfrm>
            <a:off x="4211638" y="2997200"/>
            <a:ext cx="144462" cy="1655763"/>
          </a:xfrm>
          <a:prstGeom prst="rightBrace">
            <a:avLst>
              <a:gd name="adj1" fmla="val 95513"/>
              <a:gd name="adj2" fmla="val 50000"/>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40970" name="AutoShape 10"/>
          <p:cNvSpPr>
            <a:spLocks/>
          </p:cNvSpPr>
          <p:nvPr/>
        </p:nvSpPr>
        <p:spPr bwMode="auto">
          <a:xfrm>
            <a:off x="4211638" y="4868863"/>
            <a:ext cx="144462" cy="576262"/>
          </a:xfrm>
          <a:prstGeom prst="rightBrace">
            <a:avLst>
              <a:gd name="adj1" fmla="val 33242"/>
              <a:gd name="adj2" fmla="val 50000"/>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40971" name="Oval 11"/>
          <p:cNvSpPr>
            <a:spLocks noChangeArrowheads="1"/>
          </p:cNvSpPr>
          <p:nvPr/>
        </p:nvSpPr>
        <p:spPr bwMode="auto">
          <a:xfrm>
            <a:off x="4787900" y="3429000"/>
            <a:ext cx="3455988" cy="865188"/>
          </a:xfrm>
          <a:prstGeom prst="ellipse">
            <a:avLst/>
          </a:prstGeom>
          <a:gradFill rotWithShape="1">
            <a:gsLst>
              <a:gs pos="0">
                <a:srgbClr val="66FF66"/>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kumimoji="1" lang="zh-TW" altLang="en-US" sz="2000" b="0">
                <a:latin typeface="Arial" pitchFamily="34" charset="0"/>
                <a:ea typeface="書法家顏楷體" pitchFamily="49" charset="-120"/>
              </a:rPr>
              <a:t>基本資料管理系統</a:t>
            </a:r>
          </a:p>
        </p:txBody>
      </p:sp>
      <p:sp>
        <p:nvSpPr>
          <p:cNvPr id="40972" name="Oval 12"/>
          <p:cNvSpPr>
            <a:spLocks noChangeArrowheads="1"/>
          </p:cNvSpPr>
          <p:nvPr/>
        </p:nvSpPr>
        <p:spPr bwMode="auto">
          <a:xfrm>
            <a:off x="4787900" y="4797425"/>
            <a:ext cx="3455988" cy="719138"/>
          </a:xfrm>
          <a:prstGeom prst="ellipse">
            <a:avLst/>
          </a:prstGeom>
          <a:gradFill rotWithShape="1">
            <a:gsLst>
              <a:gs pos="0">
                <a:srgbClr val="66CC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kumimoji="1" lang="zh-TW" altLang="en-US" sz="2000" b="0">
                <a:latin typeface="Arial" pitchFamily="34" charset="0"/>
                <a:ea typeface="書法家顏楷體" pitchFamily="49" charset="-120"/>
              </a:rPr>
              <a:t>庫存管理系統</a:t>
            </a:r>
          </a:p>
        </p:txBody>
      </p:sp>
      <p:sp>
        <p:nvSpPr>
          <p:cNvPr id="40973" name="AutoShape 13"/>
          <p:cNvSpPr>
            <a:spLocks noChangeArrowheads="1"/>
          </p:cNvSpPr>
          <p:nvPr/>
        </p:nvSpPr>
        <p:spPr bwMode="auto">
          <a:xfrm>
            <a:off x="971550" y="4076700"/>
            <a:ext cx="3024188" cy="5762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交易對象分類建立作業</a:t>
            </a:r>
          </a:p>
        </p:txBody>
      </p:sp>
      <p:sp>
        <p:nvSpPr>
          <p:cNvPr id="40974" name="AutoShape 14"/>
          <p:cNvSpPr>
            <a:spLocks/>
          </p:cNvSpPr>
          <p:nvPr/>
        </p:nvSpPr>
        <p:spPr bwMode="auto">
          <a:xfrm>
            <a:off x="4211638" y="5661025"/>
            <a:ext cx="144462" cy="1081088"/>
          </a:xfrm>
          <a:prstGeom prst="rightBrace">
            <a:avLst>
              <a:gd name="adj1" fmla="val 62363"/>
              <a:gd name="adj2" fmla="val 50000"/>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40975" name="Oval 15"/>
          <p:cNvSpPr>
            <a:spLocks noChangeArrowheads="1"/>
          </p:cNvSpPr>
          <p:nvPr/>
        </p:nvSpPr>
        <p:spPr bwMode="auto">
          <a:xfrm>
            <a:off x="4859338" y="5805488"/>
            <a:ext cx="3455987" cy="790575"/>
          </a:xfrm>
          <a:prstGeom prst="ellipse">
            <a:avLst/>
          </a:prstGeom>
          <a:gradFill rotWithShape="1">
            <a:gsLst>
              <a:gs pos="0">
                <a:srgbClr val="FF9966"/>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kumimoji="1" lang="zh-TW" altLang="en-US" sz="2000" b="0">
                <a:latin typeface="Arial" pitchFamily="34" charset="0"/>
                <a:ea typeface="書法家顏楷體" pitchFamily="49" charset="-120"/>
              </a:rPr>
              <a:t>訂單管理系統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0964"/>
                                        </p:tgtEl>
                                        <p:attrNameLst>
                                          <p:attrName>style.visibility</p:attrName>
                                        </p:attrNameLst>
                                      </p:cBhvr>
                                      <p:to>
                                        <p:strVal val="visible"/>
                                      </p:to>
                                    </p:set>
                                    <p:animEffect transition="in" filter="blinds(horizontal)">
                                      <p:cBhvr>
                                        <p:cTn id="11" dur="500"/>
                                        <p:tgtEl>
                                          <p:spTgt spid="4096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40965"/>
                                        </p:tgtEl>
                                        <p:attrNameLst>
                                          <p:attrName>style.visibility</p:attrName>
                                        </p:attrNameLst>
                                      </p:cBhvr>
                                      <p:to>
                                        <p:strVal val="visible"/>
                                      </p:to>
                                    </p:set>
                                    <p:animEffect transition="in" filter="blinds(horizontal)">
                                      <p:cBhvr>
                                        <p:cTn id="15" dur="2000"/>
                                        <p:tgtEl>
                                          <p:spTgt spid="40965"/>
                                        </p:tgtEl>
                                      </p:cBhvr>
                                    </p:animEffect>
                                  </p:childTnLst>
                                </p:cTn>
                              </p:par>
                            </p:childTnLst>
                          </p:cTn>
                        </p:par>
                        <p:par>
                          <p:cTn id="16" fill="hold" nodeType="afterGroup">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40973"/>
                                        </p:tgtEl>
                                        <p:attrNameLst>
                                          <p:attrName>style.visibility</p:attrName>
                                        </p:attrNameLst>
                                      </p:cBhvr>
                                      <p:to>
                                        <p:strVal val="visible"/>
                                      </p:to>
                                    </p:set>
                                    <p:animEffect transition="in" filter="blinds(horizontal)">
                                      <p:cBhvr>
                                        <p:cTn id="19" dur="2000"/>
                                        <p:tgtEl>
                                          <p:spTgt spid="40973"/>
                                        </p:tgtEl>
                                      </p:cBhvr>
                                    </p:animEffect>
                                  </p:childTnLst>
                                </p:cTn>
                              </p:par>
                            </p:childTnLst>
                          </p:cTn>
                        </p:par>
                        <p:par>
                          <p:cTn id="20" fill="hold" nodeType="afterGroup">
                            <p:stCondLst>
                              <p:cond delay="5000"/>
                            </p:stCondLst>
                            <p:childTnLst>
                              <p:par>
                                <p:cTn id="21" presetID="3" presetClass="entr" presetSubtype="5" fill="hold" grpId="0" nodeType="afterEffect">
                                  <p:stCondLst>
                                    <p:cond delay="0"/>
                                  </p:stCondLst>
                                  <p:childTnLst>
                                    <p:set>
                                      <p:cBhvr>
                                        <p:cTn id="22" dur="1" fill="hold">
                                          <p:stCondLst>
                                            <p:cond delay="0"/>
                                          </p:stCondLst>
                                        </p:cTn>
                                        <p:tgtEl>
                                          <p:spTgt spid="40967"/>
                                        </p:tgtEl>
                                        <p:attrNameLst>
                                          <p:attrName>style.visibility</p:attrName>
                                        </p:attrNameLst>
                                      </p:cBhvr>
                                      <p:to>
                                        <p:strVal val="visible"/>
                                      </p:to>
                                    </p:set>
                                    <p:animEffect transition="in" filter="blinds(vertical)">
                                      <p:cBhvr>
                                        <p:cTn id="23" dur="2000"/>
                                        <p:tgtEl>
                                          <p:spTgt spid="40967"/>
                                        </p:tgtEl>
                                      </p:cBhvr>
                                    </p:animEffect>
                                  </p:childTnLst>
                                </p:cTn>
                              </p:par>
                            </p:childTnLst>
                          </p:cTn>
                        </p:par>
                        <p:par>
                          <p:cTn id="24" fill="hold" nodeType="afterGroup">
                            <p:stCondLst>
                              <p:cond delay="7000"/>
                            </p:stCondLst>
                            <p:childTnLst>
                              <p:par>
                                <p:cTn id="25" presetID="3" presetClass="entr" presetSubtype="5" fill="hold" grpId="0" nodeType="afterEffect">
                                  <p:stCondLst>
                                    <p:cond delay="0"/>
                                  </p:stCondLst>
                                  <p:childTnLst>
                                    <p:set>
                                      <p:cBhvr>
                                        <p:cTn id="26" dur="1" fill="hold">
                                          <p:stCondLst>
                                            <p:cond delay="0"/>
                                          </p:stCondLst>
                                        </p:cTn>
                                        <p:tgtEl>
                                          <p:spTgt spid="40966"/>
                                        </p:tgtEl>
                                        <p:attrNameLst>
                                          <p:attrName>style.visibility</p:attrName>
                                        </p:attrNameLst>
                                      </p:cBhvr>
                                      <p:to>
                                        <p:strVal val="visible"/>
                                      </p:to>
                                    </p:set>
                                    <p:animEffect transition="in" filter="blinds(vertical)">
                                      <p:cBhvr>
                                        <p:cTn id="27" dur="2000"/>
                                        <p:tgtEl>
                                          <p:spTgt spid="40966"/>
                                        </p:tgtEl>
                                      </p:cBhvr>
                                    </p:animEffect>
                                  </p:childTnLst>
                                </p:cTn>
                              </p:par>
                            </p:childTnLst>
                          </p:cTn>
                        </p:par>
                        <p:par>
                          <p:cTn id="28" fill="hold" nodeType="afterGroup">
                            <p:stCondLst>
                              <p:cond delay="9000"/>
                            </p:stCondLst>
                            <p:childTnLst>
                              <p:par>
                                <p:cTn id="29" presetID="3" presetClass="entr" presetSubtype="5" fill="hold" grpId="0" nodeType="afterEffect">
                                  <p:stCondLst>
                                    <p:cond delay="0"/>
                                  </p:stCondLst>
                                  <p:childTnLst>
                                    <p:set>
                                      <p:cBhvr>
                                        <p:cTn id="30" dur="1" fill="hold">
                                          <p:stCondLst>
                                            <p:cond delay="0"/>
                                          </p:stCondLst>
                                        </p:cTn>
                                        <p:tgtEl>
                                          <p:spTgt spid="40968"/>
                                        </p:tgtEl>
                                        <p:attrNameLst>
                                          <p:attrName>style.visibility</p:attrName>
                                        </p:attrNameLst>
                                      </p:cBhvr>
                                      <p:to>
                                        <p:strVal val="visible"/>
                                      </p:to>
                                    </p:set>
                                    <p:animEffect transition="in" filter="blinds(vertical)">
                                      <p:cBhvr>
                                        <p:cTn id="31" dur="2000"/>
                                        <p:tgtEl>
                                          <p:spTgt spid="4096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40969"/>
                                        </p:tgtEl>
                                        <p:attrNameLst>
                                          <p:attrName>style.visibility</p:attrName>
                                        </p:attrNameLst>
                                      </p:cBhvr>
                                      <p:to>
                                        <p:strVal val="visible"/>
                                      </p:to>
                                    </p:set>
                                    <p:animEffect transition="in" filter="checkerboard(across)">
                                      <p:cBhvr>
                                        <p:cTn id="36" dur="500"/>
                                        <p:tgtEl>
                                          <p:spTgt spid="40969"/>
                                        </p:tgtEl>
                                      </p:cBhvr>
                                    </p:animEffect>
                                  </p:childTnLst>
                                </p:cTn>
                              </p:par>
                            </p:childTnLst>
                          </p:cTn>
                        </p:par>
                        <p:par>
                          <p:cTn id="37" fill="hold" nodeType="afterGroup">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40971"/>
                                        </p:tgtEl>
                                        <p:attrNameLst>
                                          <p:attrName>style.visibility</p:attrName>
                                        </p:attrNameLst>
                                      </p:cBhvr>
                                      <p:to>
                                        <p:strVal val="visible"/>
                                      </p:to>
                                    </p:set>
                                    <p:animEffect transition="in" filter="dissolve">
                                      <p:cBhvr>
                                        <p:cTn id="40" dur="1000"/>
                                        <p:tgtEl>
                                          <p:spTgt spid="4097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0970"/>
                                        </p:tgtEl>
                                        <p:attrNameLst>
                                          <p:attrName>style.visibility</p:attrName>
                                        </p:attrNameLst>
                                      </p:cBhvr>
                                      <p:to>
                                        <p:strVal val="visible"/>
                                      </p:to>
                                    </p:set>
                                    <p:animEffect transition="in" filter="blinds(horizontal)">
                                      <p:cBhvr>
                                        <p:cTn id="45" dur="500"/>
                                        <p:tgtEl>
                                          <p:spTgt spid="40970"/>
                                        </p:tgtEl>
                                      </p:cBhvr>
                                    </p:animEffect>
                                  </p:childTnLst>
                                </p:cTn>
                              </p:par>
                            </p:childTnLst>
                          </p:cTn>
                        </p:par>
                        <p:par>
                          <p:cTn id="46" fill="hold" nodeType="afterGroup">
                            <p:stCondLst>
                              <p:cond delay="500"/>
                            </p:stCondLst>
                            <p:childTnLst>
                              <p:par>
                                <p:cTn id="47" presetID="4" presetClass="entr" presetSubtype="16" fill="hold" grpId="0" nodeType="afterEffect">
                                  <p:stCondLst>
                                    <p:cond delay="0"/>
                                  </p:stCondLst>
                                  <p:childTnLst>
                                    <p:set>
                                      <p:cBhvr>
                                        <p:cTn id="48" dur="1" fill="hold">
                                          <p:stCondLst>
                                            <p:cond delay="0"/>
                                          </p:stCondLst>
                                        </p:cTn>
                                        <p:tgtEl>
                                          <p:spTgt spid="40972"/>
                                        </p:tgtEl>
                                        <p:attrNameLst>
                                          <p:attrName>style.visibility</p:attrName>
                                        </p:attrNameLst>
                                      </p:cBhvr>
                                      <p:to>
                                        <p:strVal val="visible"/>
                                      </p:to>
                                    </p:set>
                                    <p:animEffect transition="in" filter="box(in)">
                                      <p:cBhvr>
                                        <p:cTn id="49" dur="1000"/>
                                        <p:tgtEl>
                                          <p:spTgt spid="4097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0974"/>
                                        </p:tgtEl>
                                        <p:attrNameLst>
                                          <p:attrName>style.visibility</p:attrName>
                                        </p:attrNameLst>
                                      </p:cBhvr>
                                      <p:to>
                                        <p:strVal val="visible"/>
                                      </p:to>
                                    </p:set>
                                    <p:animEffect transition="in" filter="blinds(horizontal)">
                                      <p:cBhvr>
                                        <p:cTn id="54" dur="500"/>
                                        <p:tgtEl>
                                          <p:spTgt spid="40974"/>
                                        </p:tgtEl>
                                      </p:cBhvr>
                                    </p:animEffect>
                                  </p:childTnLst>
                                </p:cTn>
                              </p:par>
                            </p:childTnLst>
                          </p:cTn>
                        </p:par>
                        <p:par>
                          <p:cTn id="55" fill="hold" nodeType="afterGroup">
                            <p:stCondLst>
                              <p:cond delay="500"/>
                            </p:stCondLst>
                            <p:childTnLst>
                              <p:par>
                                <p:cTn id="56" presetID="4" presetClass="entr" presetSubtype="16" fill="hold" grpId="0" nodeType="afterEffect">
                                  <p:stCondLst>
                                    <p:cond delay="0"/>
                                  </p:stCondLst>
                                  <p:childTnLst>
                                    <p:set>
                                      <p:cBhvr>
                                        <p:cTn id="57" dur="1" fill="hold">
                                          <p:stCondLst>
                                            <p:cond delay="0"/>
                                          </p:stCondLst>
                                        </p:cTn>
                                        <p:tgtEl>
                                          <p:spTgt spid="40975"/>
                                        </p:tgtEl>
                                        <p:attrNameLst>
                                          <p:attrName>style.visibility</p:attrName>
                                        </p:attrNameLst>
                                      </p:cBhvr>
                                      <p:to>
                                        <p:strVal val="visible"/>
                                      </p:to>
                                    </p:set>
                                    <p:animEffect transition="in" filter="box(in)">
                                      <p:cBhvr>
                                        <p:cTn id="58" dur="1000"/>
                                        <p:tgtEl>
                                          <p:spTgt spid="40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40964" grpId="0" animBg="1"/>
      <p:bldP spid="40965" grpId="0" animBg="1"/>
      <p:bldP spid="40966" grpId="0" animBg="1"/>
      <p:bldP spid="40967" grpId="0" animBg="1"/>
      <p:bldP spid="40968" grpId="0" animBg="1"/>
      <p:bldP spid="40969" grpId="0" animBg="1"/>
      <p:bldP spid="40970" grpId="0" animBg="1"/>
      <p:bldP spid="40971" grpId="0" animBg="1"/>
      <p:bldP spid="40972" grpId="0" animBg="1"/>
      <p:bldP spid="40973" grpId="0" animBg="1"/>
      <p:bldP spid="40974" grpId="0" animBg="1"/>
      <p:bldP spid="4097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271" t="23149" r="26563" b="24750"/>
          <a:stretch/>
        </p:blipFill>
        <p:spPr bwMode="auto">
          <a:xfrm>
            <a:off x="1043608" y="2196075"/>
            <a:ext cx="6912768" cy="4586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投影片編號版面配置區 5"/>
          <p:cNvSpPr>
            <a:spLocks noGrp="1"/>
          </p:cNvSpPr>
          <p:nvPr>
            <p:ph type="sldNum" sz="quarter" idx="10"/>
          </p:nvPr>
        </p:nvSpPr>
        <p:spPr/>
        <p:txBody>
          <a:bodyPr/>
          <a:lstStyle/>
          <a:p>
            <a:pPr>
              <a:defRPr/>
            </a:pPr>
            <a:fld id="{18BE9343-6086-4CCE-8D1F-AA41D6017BA3}" type="slidenum">
              <a:rPr lang="zh-TW" altLang="en-US"/>
              <a:pPr>
                <a:defRPr/>
              </a:pPr>
              <a:t>80</a:t>
            </a:fld>
            <a:endParaRPr lang="en-US" altLang="zh-TW"/>
          </a:p>
        </p:txBody>
      </p:sp>
      <p:sp>
        <p:nvSpPr>
          <p:cNvPr id="84994" name="Rectangle 2"/>
          <p:cNvSpPr>
            <a:spLocks noGrp="1"/>
          </p:cNvSpPr>
          <p:nvPr>
            <p:ph type="title" idx="4294967295"/>
          </p:nvPr>
        </p:nvSpPr>
        <p:spPr>
          <a:xfrm>
            <a:off x="421481" y="1268760"/>
            <a:ext cx="8229600" cy="847551"/>
          </a:xfrm>
        </p:spPr>
        <p:txBody>
          <a:bodyPr/>
          <a:lstStyle/>
          <a:p>
            <a:r>
              <a:rPr lang="en-US" altLang="zh-TW" b="1" dirty="0" smtClean="0">
                <a:effectLst>
                  <a:outerShdw blurRad="38100" dist="38100" dir="2700000" algn="tl">
                    <a:srgbClr val="000000">
                      <a:alpha val="43137"/>
                    </a:srgbClr>
                  </a:outerShdw>
                </a:effectLst>
              </a:rPr>
              <a:t>15.</a:t>
            </a:r>
            <a:r>
              <a:rPr lang="zh-TW" altLang="en-US" b="1" dirty="0" smtClean="0"/>
              <a:t> </a:t>
            </a:r>
            <a:r>
              <a:rPr lang="zh-TW" altLang="en-US" dirty="0" smtClean="0">
                <a:effectLst>
                  <a:outerShdw blurRad="38100" dist="38100" dir="2700000" algn="tl">
                    <a:srgbClr val="000000">
                      <a:alpha val="43137"/>
                    </a:srgbClr>
                  </a:outerShdw>
                </a:effectLst>
              </a:rPr>
              <a:t>標準售價、零售價、售價定價</a:t>
            </a:r>
            <a:r>
              <a:rPr lang="zh-TW" altLang="en-US" dirty="0">
                <a:effectLst>
                  <a:outerShdw blurRad="38100" dist="38100" dir="2700000" algn="tl">
                    <a:srgbClr val="000000">
                      <a:alpha val="43137"/>
                    </a:srgbClr>
                  </a:outerShdw>
                </a:effectLst>
              </a:rPr>
              <a:t>一</a:t>
            </a:r>
            <a:r>
              <a:rPr lang="en-US" altLang="zh-TW" dirty="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六</a:t>
            </a:r>
          </a:p>
        </p:txBody>
      </p:sp>
      <p:sp>
        <p:nvSpPr>
          <p:cNvPr id="22531" name="Rectangle 5"/>
          <p:cNvSpPr>
            <a:spLocks noChangeArrowheads="1"/>
          </p:cNvSpPr>
          <p:nvPr/>
        </p:nvSpPr>
        <p:spPr bwMode="auto">
          <a:xfrm>
            <a:off x="5148064" y="4169023"/>
            <a:ext cx="2592288" cy="170824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5521351" y="3912741"/>
            <a:ext cx="1138882" cy="25628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0726" name="AutoShape 6"/>
          <p:cNvSpPr>
            <a:spLocks noChangeArrowheads="1"/>
          </p:cNvSpPr>
          <p:nvPr/>
        </p:nvSpPr>
        <p:spPr bwMode="auto">
          <a:xfrm>
            <a:off x="2367928" y="2555316"/>
            <a:ext cx="5256213" cy="1152525"/>
          </a:xfrm>
          <a:prstGeom prst="wedgeRoundRectCallout">
            <a:avLst>
              <a:gd name="adj1" fmla="val 22548"/>
              <a:gd name="adj2" fmla="val 64741"/>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smtClean="0">
                <a:effectLst>
                  <a:outerShdw blurRad="38100" dist="38100" dir="2700000" algn="tl">
                    <a:srgbClr val="FFFFFF"/>
                  </a:outerShdw>
                </a:effectLst>
                <a:ea typeface="標楷體" pitchFamily="65" charset="-120"/>
              </a:rPr>
              <a:t>提供業務單位規畫各種</a:t>
            </a:r>
            <a:r>
              <a:rPr lang="zh-TW" altLang="en-US" u="sng" dirty="0" smtClean="0">
                <a:solidFill>
                  <a:srgbClr val="FF0000"/>
                </a:solidFill>
                <a:effectLst>
                  <a:outerShdw blurRad="38100" dist="38100" dir="2700000" algn="tl">
                    <a:srgbClr val="FFFFFF"/>
                  </a:outerShdw>
                </a:effectLst>
                <a:ea typeface="標楷體" pitchFamily="65" charset="-120"/>
              </a:rPr>
              <a:t>不同銷售策略</a:t>
            </a:r>
            <a:r>
              <a:rPr lang="zh-TW" altLang="en-US" dirty="0" smtClean="0">
                <a:effectLst>
                  <a:outerShdw blurRad="38100" dist="38100" dir="2700000" algn="tl">
                    <a:srgbClr val="FFFFFF"/>
                  </a:outerShdw>
                </a:effectLst>
                <a:ea typeface="標楷體" pitchFamily="65" charset="-120"/>
              </a:rPr>
              <a:t>所需之價格，作為後續接單出貨之價格依據</a:t>
            </a:r>
            <a:endParaRPr lang="zh-TW" altLang="en-US" dirty="0">
              <a:effectLst>
                <a:outerShdw blurRad="38100" dist="38100" dir="2700000" algn="tl">
                  <a:srgbClr val="FFFFFF"/>
                </a:outerShdw>
              </a:effectLst>
              <a:ea typeface="標楷體" pitchFamily="65" charset="-120"/>
            </a:endParaRPr>
          </a:p>
        </p:txBody>
      </p:sp>
      <p:sp>
        <p:nvSpPr>
          <p:cNvPr id="3" name="AutoShape 6"/>
          <p:cNvSpPr>
            <a:spLocks noChangeArrowheads="1"/>
          </p:cNvSpPr>
          <p:nvPr/>
        </p:nvSpPr>
        <p:spPr bwMode="auto">
          <a:xfrm>
            <a:off x="2220957" y="5301209"/>
            <a:ext cx="6600787" cy="1279526"/>
          </a:xfrm>
          <a:prstGeom prst="wedgeRoundRectCallout">
            <a:avLst>
              <a:gd name="adj1" fmla="val -53470"/>
              <a:gd name="adj2" fmla="val -35457"/>
              <a:gd name="adj3" fmla="val 16667"/>
            </a:avLst>
          </a:prstGeom>
          <a:gradFill rotWithShape="1">
            <a:gsLst>
              <a:gs pos="0">
                <a:srgbClr val="FF99CC"/>
              </a:gs>
              <a:gs pos="50000">
                <a:schemeClr val="bg1"/>
              </a:gs>
              <a:gs pos="100000">
                <a:srgbClr val="FF99CC"/>
              </a:gs>
            </a:gsLst>
            <a:lin ang="5400000" scaled="1"/>
          </a:gradFill>
          <a:ln w="9525">
            <a:solidFill>
              <a:schemeClr val="tx1"/>
            </a:solidFill>
            <a:miter lim="800000"/>
            <a:headEnd/>
            <a:tailEnd/>
          </a:ln>
        </p:spPr>
        <p:txBody>
          <a:bodyPr anchor="ctr" anchorCtr="1"/>
          <a:lstStyle/>
          <a:p>
            <a:pPr marL="342900" indent="-342900">
              <a:spcBef>
                <a:spcPts val="600"/>
              </a:spcBef>
              <a:buAutoNum type="arabicPeriod"/>
              <a:defRPr/>
            </a:pPr>
            <a:r>
              <a:rPr lang="zh-TW" altLang="en-US" dirty="0" smtClean="0">
                <a:effectLst>
                  <a:outerShdw blurRad="38100" dist="38100" dir="2700000" algn="tl">
                    <a:srgbClr val="FFFFFF"/>
                  </a:outerShdw>
                </a:effectLst>
                <a:ea typeface="標楷體" pitchFamily="65" charset="-120"/>
              </a:rPr>
              <a:t>若未勾選「含稅」，則個欄位金額為</a:t>
            </a:r>
            <a:r>
              <a:rPr lang="en-US" altLang="zh-TW" dirty="0" smtClean="0">
                <a:effectLst>
                  <a:outerShdw blurRad="38100" dist="38100" dir="2700000" algn="tl">
                    <a:srgbClr val="FFFFFF"/>
                  </a:outerShdw>
                </a:effectLst>
                <a:ea typeface="標楷體" pitchFamily="65" charset="-120"/>
              </a:rPr>
              <a:t>【</a:t>
            </a:r>
            <a:r>
              <a:rPr lang="zh-TW" altLang="en-US" dirty="0" smtClean="0">
                <a:solidFill>
                  <a:srgbClr val="0000FF"/>
                </a:solidFill>
                <a:effectLst>
                  <a:outerShdw blurRad="38100" dist="38100" dir="2700000" algn="tl">
                    <a:srgbClr val="FFFFFF"/>
                  </a:outerShdw>
                </a:effectLst>
                <a:ea typeface="標楷體" pitchFamily="65" charset="-120"/>
              </a:rPr>
              <a:t>未稅價</a:t>
            </a:r>
            <a:r>
              <a:rPr lang="en-US" altLang="zh-TW" dirty="0" smtClean="0">
                <a:effectLst>
                  <a:outerShdw blurRad="38100" dist="38100" dir="2700000" algn="tl">
                    <a:srgbClr val="FFFFFF"/>
                  </a:outerShdw>
                </a:effectLst>
                <a:ea typeface="標楷體" pitchFamily="65" charset="-120"/>
              </a:rPr>
              <a:t>】</a:t>
            </a:r>
          </a:p>
          <a:p>
            <a:pPr marL="342900" indent="-342900">
              <a:spcBef>
                <a:spcPts val="600"/>
              </a:spcBef>
              <a:buAutoNum type="arabicPeriod"/>
              <a:defRPr/>
            </a:pPr>
            <a:r>
              <a:rPr lang="zh-TW" altLang="en-US" dirty="0">
                <a:effectLst>
                  <a:outerShdw blurRad="38100" dist="38100" dir="2700000" algn="tl">
                    <a:srgbClr val="FFFFFF"/>
                  </a:outerShdw>
                </a:effectLst>
                <a:ea typeface="標楷體" pitchFamily="65" charset="-120"/>
              </a:rPr>
              <a:t>若勾</a:t>
            </a:r>
            <a:r>
              <a:rPr lang="zh-TW" altLang="en-US" dirty="0" smtClean="0">
                <a:effectLst>
                  <a:outerShdw blurRad="38100" dist="38100" dir="2700000" algn="tl">
                    <a:srgbClr val="FFFFFF"/>
                  </a:outerShdw>
                </a:effectLst>
                <a:ea typeface="標楷體" pitchFamily="65" charset="-120"/>
              </a:rPr>
              <a:t>選</a:t>
            </a:r>
            <a:r>
              <a:rPr lang="zh-TW" altLang="en-US" dirty="0">
                <a:effectLst>
                  <a:outerShdw blurRad="38100" dist="38100" dir="2700000" algn="tl">
                    <a:srgbClr val="FFFFFF"/>
                  </a:outerShdw>
                </a:effectLst>
                <a:ea typeface="標楷體" pitchFamily="65" charset="-120"/>
              </a:rPr>
              <a:t>「含稅」</a:t>
            </a:r>
            <a:r>
              <a:rPr lang="zh-TW" altLang="en-US" dirty="0" smtClean="0">
                <a:effectLst>
                  <a:outerShdw blurRad="38100" dist="38100" dir="2700000" algn="tl">
                    <a:srgbClr val="FFFFFF"/>
                  </a:outerShdw>
                </a:effectLst>
                <a:ea typeface="標楷體" pitchFamily="65" charset="-120"/>
              </a:rPr>
              <a:t>，在單據建立時，系統會自動拆成「</a:t>
            </a:r>
            <a:r>
              <a:rPr lang="zh-TW" altLang="en-US" dirty="0" smtClean="0">
                <a:solidFill>
                  <a:srgbClr val="0000FF"/>
                </a:solidFill>
                <a:effectLst>
                  <a:outerShdw blurRad="38100" dist="38100" dir="2700000" algn="tl">
                    <a:srgbClr val="FFFFFF"/>
                  </a:outerShdw>
                </a:effectLst>
                <a:ea typeface="標楷體" pitchFamily="65" charset="-120"/>
              </a:rPr>
              <a:t>未稅金額</a:t>
            </a:r>
            <a:r>
              <a:rPr lang="zh-TW" altLang="en-US" dirty="0" smtClean="0">
                <a:effectLst>
                  <a:outerShdw blurRad="38100" dist="38100" dir="2700000" algn="tl">
                    <a:srgbClr val="FFFFFF"/>
                  </a:outerShdw>
                </a:effectLst>
                <a:ea typeface="標楷體" pitchFamily="65" charset="-120"/>
              </a:rPr>
              <a:t>」與「</a:t>
            </a:r>
            <a:r>
              <a:rPr lang="zh-TW" altLang="en-US" dirty="0" smtClean="0">
                <a:solidFill>
                  <a:srgbClr val="0000FF"/>
                </a:solidFill>
                <a:effectLst>
                  <a:outerShdw blurRad="38100" dist="38100" dir="2700000" algn="tl">
                    <a:srgbClr val="FFFFFF"/>
                  </a:outerShdw>
                </a:effectLst>
                <a:ea typeface="標楷體" pitchFamily="65" charset="-120"/>
              </a:rPr>
              <a:t>稅金</a:t>
            </a:r>
            <a:r>
              <a:rPr lang="zh-TW" altLang="en-US" dirty="0" smtClean="0">
                <a:effectLst>
                  <a:outerShdw blurRad="38100" dist="38100" dir="2700000" algn="tl">
                    <a:srgbClr val="FFFFFF"/>
                  </a:outerShdw>
                </a:effectLst>
                <a:ea typeface="標楷體" pitchFamily="65" charset="-120"/>
              </a:rPr>
              <a:t>」二個金額</a:t>
            </a:r>
            <a:endParaRPr lang="en-US" altLang="zh-TW" dirty="0">
              <a:effectLst>
                <a:outerShdw blurRad="38100" dist="38100" dir="2700000" algn="tl">
                  <a:srgbClr val="FFFFFF"/>
                </a:outerShdw>
              </a:effectLst>
              <a:ea typeface="標楷體" pitchFamily="65" charset="-120"/>
            </a:endParaRPr>
          </a:p>
        </p:txBody>
      </p:sp>
      <p:sp>
        <p:nvSpPr>
          <p:cNvPr id="11" name="Rectangle 5"/>
          <p:cNvSpPr>
            <a:spLocks noChangeArrowheads="1"/>
          </p:cNvSpPr>
          <p:nvPr/>
        </p:nvSpPr>
        <p:spPr bwMode="auto">
          <a:xfrm>
            <a:off x="1281706" y="5301209"/>
            <a:ext cx="2858245" cy="57606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2" name="Rectangle 5"/>
          <p:cNvSpPr>
            <a:spLocks noChangeArrowheads="1"/>
          </p:cNvSpPr>
          <p:nvPr/>
        </p:nvSpPr>
        <p:spPr bwMode="auto">
          <a:xfrm>
            <a:off x="1281706" y="4447083"/>
            <a:ext cx="3866358" cy="28803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3" name="AutoShape 6"/>
          <p:cNvSpPr>
            <a:spLocks noChangeArrowheads="1"/>
          </p:cNvSpPr>
          <p:nvPr/>
        </p:nvSpPr>
        <p:spPr bwMode="auto">
          <a:xfrm>
            <a:off x="1043608" y="2387537"/>
            <a:ext cx="5256213" cy="1564445"/>
          </a:xfrm>
          <a:prstGeom prst="wedgeRoundRectCallout">
            <a:avLst>
              <a:gd name="adj1" fmla="val -25051"/>
              <a:gd name="adj2" fmla="val 63465"/>
              <a:gd name="adj3" fmla="val 16667"/>
            </a:avLst>
          </a:prstGeom>
          <a:gradFill rotWithShape="1">
            <a:gsLst>
              <a:gs pos="0">
                <a:srgbClr val="9999FF"/>
              </a:gs>
              <a:gs pos="10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dirty="0" smtClean="0">
                <a:effectLst>
                  <a:outerShdw blurRad="38100" dist="38100" dir="2700000" algn="tl">
                    <a:srgbClr val="FFFFFF"/>
                  </a:outerShdw>
                </a:effectLst>
                <a:ea typeface="標楷體" pitchFamily="65" charset="-120"/>
              </a:rPr>
              <a:t>「</a:t>
            </a:r>
            <a:r>
              <a:rPr lang="zh-TW" altLang="en-US" dirty="0" smtClean="0">
                <a:solidFill>
                  <a:srgbClr val="FF0000"/>
                </a:solidFill>
                <a:effectLst>
                  <a:outerShdw blurRad="38100" dist="38100" dir="2700000" algn="tl">
                    <a:srgbClr val="FFFFFF"/>
                  </a:outerShdw>
                </a:effectLst>
                <a:ea typeface="標楷體" pitchFamily="65" charset="-120"/>
              </a:rPr>
              <a:t>標準進價</a:t>
            </a:r>
            <a:r>
              <a:rPr lang="zh-TW" altLang="en-US" dirty="0" smtClean="0">
                <a:effectLst>
                  <a:outerShdw blurRad="38100" dist="38100" dir="2700000" algn="tl">
                    <a:srgbClr val="FFFFFF"/>
                  </a:outerShdw>
                </a:effectLst>
                <a:ea typeface="標楷體" pitchFamily="65" charset="-120"/>
              </a:rPr>
              <a:t>」、「</a:t>
            </a:r>
            <a:r>
              <a:rPr lang="zh-TW" altLang="en-US" dirty="0" smtClean="0">
                <a:solidFill>
                  <a:srgbClr val="FF0000"/>
                </a:solidFill>
                <a:effectLst>
                  <a:outerShdw blurRad="38100" dist="38100" dir="2700000" algn="tl">
                    <a:srgbClr val="FFFFFF"/>
                  </a:outerShdw>
                </a:effectLst>
                <a:ea typeface="標楷體" pitchFamily="65" charset="-120"/>
              </a:rPr>
              <a:t>最近進價</a:t>
            </a:r>
            <a:r>
              <a:rPr lang="zh-TW" altLang="en-US" dirty="0" smtClean="0">
                <a:effectLst>
                  <a:outerShdw blurRad="38100" dist="38100" dir="2700000" algn="tl">
                    <a:srgbClr val="FFFFFF"/>
                  </a:outerShdw>
                </a:effectLst>
                <a:ea typeface="標楷體" pitchFamily="65" charset="-120"/>
              </a:rPr>
              <a:t>」是紀錄採購進貨的價格。</a:t>
            </a:r>
            <a:r>
              <a:rPr lang="zh-TW" altLang="en-US" dirty="0">
                <a:effectLst>
                  <a:outerShdw blurRad="38100" dist="38100" dir="2700000" algn="tl">
                    <a:srgbClr val="FFFFFF"/>
                  </a:outerShdw>
                </a:effectLst>
                <a:ea typeface="標楷體" pitchFamily="65" charset="-120"/>
              </a:rPr>
              <a:t>其中， 「最近進價」</a:t>
            </a:r>
            <a:r>
              <a:rPr lang="zh-TW" altLang="en-US" dirty="0" smtClean="0">
                <a:effectLst>
                  <a:outerShdw blurRad="38100" dist="38100" dir="2700000" algn="tl">
                    <a:srgbClr val="FFFFFF"/>
                  </a:outerShdw>
                </a:effectLst>
                <a:ea typeface="標楷體" pitchFamily="65" charset="-120"/>
              </a:rPr>
              <a:t>是由最後一次進貨單價</a:t>
            </a:r>
            <a:r>
              <a:rPr lang="zh-TW" altLang="en-US" u="sng" dirty="0" smtClean="0">
                <a:solidFill>
                  <a:srgbClr val="FF0000"/>
                </a:solidFill>
                <a:effectLst>
                  <a:outerShdw blurRad="38100" dist="38100" dir="2700000" algn="tl">
                    <a:srgbClr val="FFFFFF"/>
                  </a:outerShdw>
                </a:effectLst>
                <a:ea typeface="標楷體" pitchFamily="65" charset="-120"/>
              </a:rPr>
              <a:t>更新回寫</a:t>
            </a:r>
            <a:r>
              <a:rPr lang="zh-TW" altLang="en-US" dirty="0" smtClean="0">
                <a:effectLst>
                  <a:outerShdw blurRad="38100" dist="38100" dir="2700000" algn="tl">
                    <a:srgbClr val="FFFFFF"/>
                  </a:outerShdw>
                </a:effectLst>
                <a:ea typeface="標楷體" pitchFamily="65" charset="-120"/>
              </a:rPr>
              <a:t>，可同時記錄原幣進價及換算後之本幣進價</a:t>
            </a:r>
            <a:endParaRPr lang="zh-TW" altLang="en-US" dirty="0">
              <a:effectLst>
                <a:outerShdw blurRad="38100" dist="38100" dir="2700000" algn="tl">
                  <a:srgbClr val="FFFFFF"/>
                </a:outerShdw>
              </a:effectLst>
              <a:ea typeface="標楷體" pitchFamily="65" charset="-120"/>
            </a:endParaRPr>
          </a:p>
        </p:txBody>
      </p:sp>
      <p:sp>
        <p:nvSpPr>
          <p:cNvPr id="14" name="Rectangle 5"/>
          <p:cNvSpPr>
            <a:spLocks noChangeArrowheads="1"/>
          </p:cNvSpPr>
          <p:nvPr/>
        </p:nvSpPr>
        <p:spPr bwMode="auto">
          <a:xfrm>
            <a:off x="1281706" y="4169023"/>
            <a:ext cx="3866358" cy="28803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5" name="Rectangle 5"/>
          <p:cNvSpPr>
            <a:spLocks noChangeArrowheads="1"/>
          </p:cNvSpPr>
          <p:nvPr/>
        </p:nvSpPr>
        <p:spPr bwMode="auto">
          <a:xfrm>
            <a:off x="1281706" y="4741762"/>
            <a:ext cx="3866358" cy="28803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6" name="Rectangle 5"/>
          <p:cNvSpPr>
            <a:spLocks noChangeArrowheads="1"/>
          </p:cNvSpPr>
          <p:nvPr/>
        </p:nvSpPr>
        <p:spPr bwMode="auto">
          <a:xfrm>
            <a:off x="1281706" y="4162375"/>
            <a:ext cx="689622" cy="171489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extLst>
      <p:ext uri="{BB962C8B-B14F-4D97-AF65-F5344CB8AC3E}">
        <p14:creationId xmlns:p14="http://schemas.microsoft.com/office/powerpoint/2010/main" val="4124188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dissolve">
                                      <p:cBhvr>
                                        <p:cTn id="7" dur="500"/>
                                        <p:tgtEl>
                                          <p:spTgt spid="8499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69986"/>
                                        </p:tgtEl>
                                        <p:attrNameLst>
                                          <p:attrName>style.visibility</p:attrName>
                                        </p:attrNameLst>
                                      </p:cBhvr>
                                      <p:to>
                                        <p:strVal val="visible"/>
                                      </p:to>
                                    </p:set>
                                    <p:anim calcmode="lin" valueType="num">
                                      <p:cBhvr>
                                        <p:cTn id="11" dur="500" fill="hold"/>
                                        <p:tgtEl>
                                          <p:spTgt spid="169986"/>
                                        </p:tgtEl>
                                        <p:attrNameLst>
                                          <p:attrName>ppt_w</p:attrName>
                                        </p:attrNameLst>
                                      </p:cBhvr>
                                      <p:tavLst>
                                        <p:tav tm="0">
                                          <p:val>
                                            <p:fltVal val="0"/>
                                          </p:val>
                                        </p:tav>
                                        <p:tav tm="100000">
                                          <p:val>
                                            <p:strVal val="#ppt_w"/>
                                          </p:val>
                                        </p:tav>
                                      </p:tavLst>
                                    </p:anim>
                                    <p:anim calcmode="lin" valueType="num">
                                      <p:cBhvr>
                                        <p:cTn id="12" dur="500" fill="hold"/>
                                        <p:tgtEl>
                                          <p:spTgt spid="169986"/>
                                        </p:tgtEl>
                                        <p:attrNameLst>
                                          <p:attrName>ppt_h</p:attrName>
                                        </p:attrNameLst>
                                      </p:cBhvr>
                                      <p:tavLst>
                                        <p:tav tm="0">
                                          <p:val>
                                            <p:fltVal val="0"/>
                                          </p:val>
                                        </p:tav>
                                        <p:tav tm="100000">
                                          <p:val>
                                            <p:strVal val="#ppt_h"/>
                                          </p:val>
                                        </p:tav>
                                      </p:tavLst>
                                    </p:anim>
                                    <p:animEffect transition="in" filter="fade">
                                      <p:cBhvr>
                                        <p:cTn id="13" dur="500"/>
                                        <p:tgtEl>
                                          <p:spTgt spid="169986"/>
                                        </p:tgtEl>
                                      </p:cBhvr>
                                    </p:animEffect>
                                  </p:childTnLst>
                                </p:cTn>
                              </p:par>
                            </p:childTnLst>
                          </p:cTn>
                        </p:par>
                        <p:par>
                          <p:cTn id="14" fill="hold">
                            <p:stCondLst>
                              <p:cond delay="1000"/>
                            </p:stCondLst>
                            <p:childTnLst>
                              <p:par>
                                <p:cTn id="15" presetID="5" presetClass="entr" presetSubtype="5"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down)">
                                      <p:cBhvr>
                                        <p:cTn id="17" dur="500"/>
                                        <p:tgtEl>
                                          <p:spTgt spid="2"/>
                                        </p:tgtEl>
                                      </p:cBhvr>
                                    </p:animEffect>
                                  </p:childTnLst>
                                </p:cTn>
                              </p:par>
                            </p:childTnLst>
                          </p:cTn>
                        </p:par>
                        <p:par>
                          <p:cTn id="18" fill="hold">
                            <p:stCondLst>
                              <p:cond delay="1500"/>
                            </p:stCondLst>
                            <p:childTnLst>
                              <p:par>
                                <p:cTn id="19" presetID="5" presetClass="entr" presetSubtype="5"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down)">
                                      <p:cBhvr>
                                        <p:cTn id="21" dur="500"/>
                                        <p:tgtEl>
                                          <p:spTgt spid="12"/>
                                        </p:tgtEl>
                                      </p:cBhvr>
                                    </p:animEffect>
                                  </p:childTnLst>
                                </p:cTn>
                              </p:par>
                            </p:childTnLst>
                          </p:cTn>
                        </p:par>
                        <p:par>
                          <p:cTn id="22" fill="hold">
                            <p:stCondLst>
                              <p:cond delay="2000"/>
                            </p:stCondLst>
                            <p:childTnLst>
                              <p:par>
                                <p:cTn id="23" presetID="5" presetClass="entr" presetSubtype="5"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down)">
                                      <p:cBhvr>
                                        <p:cTn id="25" dur="500"/>
                                        <p:tgtEl>
                                          <p:spTgt spid="11"/>
                                        </p:tgtEl>
                                      </p:cBhvr>
                                    </p:animEffect>
                                  </p:childTnLst>
                                </p:cTn>
                              </p:par>
                            </p:childTnLst>
                          </p:cTn>
                        </p:par>
                        <p:par>
                          <p:cTn id="26" fill="hold" nodeType="afterGroup">
                            <p:stCondLst>
                              <p:cond delay="2500"/>
                            </p:stCondLst>
                            <p:childTnLst>
                              <p:par>
                                <p:cTn id="27" presetID="5" presetClass="entr" presetSubtype="5" fill="hold" grpId="0" nodeType="afterEffect">
                                  <p:stCondLst>
                                    <p:cond delay="0"/>
                                  </p:stCondLst>
                                  <p:childTnLst>
                                    <p:set>
                                      <p:cBhvr>
                                        <p:cTn id="28" dur="1" fill="hold">
                                          <p:stCondLst>
                                            <p:cond delay="0"/>
                                          </p:stCondLst>
                                        </p:cTn>
                                        <p:tgtEl>
                                          <p:spTgt spid="22531"/>
                                        </p:tgtEl>
                                        <p:attrNameLst>
                                          <p:attrName>style.visibility</p:attrName>
                                        </p:attrNameLst>
                                      </p:cBhvr>
                                      <p:to>
                                        <p:strVal val="visible"/>
                                      </p:to>
                                    </p:set>
                                    <p:animEffect transition="in" filter="checkerboard(down)">
                                      <p:cBhvr>
                                        <p:cTn id="29" dur="500"/>
                                        <p:tgtEl>
                                          <p:spTgt spid="22531"/>
                                        </p:tgtEl>
                                      </p:cBhvr>
                                    </p:animEffect>
                                  </p:childTnLst>
                                </p:cTn>
                              </p:par>
                            </p:childTnLst>
                          </p:cTn>
                        </p:par>
                      </p:childTnLst>
                    </p:cTn>
                  </p:par>
                  <p:par>
                    <p:cTn id="30" fill="hold">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0726"/>
                                        </p:tgtEl>
                                        <p:attrNameLst>
                                          <p:attrName>style.visibility</p:attrName>
                                        </p:attrNameLst>
                                      </p:cBhvr>
                                      <p:to>
                                        <p:strVal val="visible"/>
                                      </p:to>
                                    </p:set>
                                    <p:animEffect transition="in" filter="dissolve">
                                      <p:cBhvr>
                                        <p:cTn id="34" dur="500"/>
                                        <p:tgtEl>
                                          <p:spTgt spid="3072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xit" presetSubtype="16" fill="hold" grpId="1" nodeType="clickEffect">
                                  <p:stCondLst>
                                    <p:cond delay="0"/>
                                  </p:stCondLst>
                                  <p:childTnLst>
                                    <p:animEffect transition="out" filter="box(in)">
                                      <p:cBhvr>
                                        <p:cTn id="38" dur="500"/>
                                        <p:tgtEl>
                                          <p:spTgt spid="30726"/>
                                        </p:tgtEl>
                                      </p:cBhvr>
                                    </p:animEffect>
                                    <p:set>
                                      <p:cBhvr>
                                        <p:cTn id="39" dur="1" fill="hold">
                                          <p:stCondLst>
                                            <p:cond delay="499"/>
                                          </p:stCondLst>
                                        </p:cTn>
                                        <p:tgtEl>
                                          <p:spTgt spid="30726"/>
                                        </p:tgtEl>
                                        <p:attrNameLst>
                                          <p:attrName>style.visibility</p:attrName>
                                        </p:attrNameLst>
                                      </p:cBhvr>
                                      <p:to>
                                        <p:strVal val="hidden"/>
                                      </p:to>
                                    </p:set>
                                  </p:childTnLst>
                                </p:cTn>
                              </p:par>
                            </p:childTnLst>
                          </p:cTn>
                        </p:par>
                        <p:par>
                          <p:cTn id="40" fill="hold">
                            <p:stCondLst>
                              <p:cond delay="500"/>
                            </p:stCondLst>
                            <p:childTnLst>
                              <p:par>
                                <p:cTn id="41" presetID="10" presetClass="exit" presetSubtype="0" fill="hold" grpId="1" nodeType="after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childTnLst>
                          </p:cTn>
                        </p:par>
                        <p:par>
                          <p:cTn id="44" fill="hold">
                            <p:stCondLst>
                              <p:cond delay="1000"/>
                            </p:stCondLst>
                            <p:childTnLst>
                              <p:par>
                                <p:cTn id="45" presetID="22" presetClass="exit" presetSubtype="4" fill="hold" grpId="1" nodeType="afterEffect">
                                  <p:stCondLst>
                                    <p:cond delay="0"/>
                                  </p:stCondLst>
                                  <p:childTnLst>
                                    <p:animEffect transition="out" filter="wipe(down)">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22" presetClass="exit" presetSubtype="4" fill="hold" grpId="1" nodeType="withEffect">
                                  <p:stCondLst>
                                    <p:cond delay="0"/>
                                  </p:stCondLst>
                                  <p:childTnLst>
                                    <p:animEffect transition="out" filter="wipe(down)">
                                      <p:cBhvr>
                                        <p:cTn id="49" dur="500"/>
                                        <p:tgtEl>
                                          <p:spTgt spid="22531"/>
                                        </p:tgtEl>
                                      </p:cBhvr>
                                    </p:animEffect>
                                    <p:set>
                                      <p:cBhvr>
                                        <p:cTn id="50" dur="1" fill="hold">
                                          <p:stCondLst>
                                            <p:cond delay="499"/>
                                          </p:stCondLst>
                                        </p:cTn>
                                        <p:tgtEl>
                                          <p:spTgt spid="22531"/>
                                        </p:tgtEl>
                                        <p:attrNameLst>
                                          <p:attrName>style.visibility</p:attrName>
                                        </p:attrNameLst>
                                      </p:cBhvr>
                                      <p:to>
                                        <p:strVal val="hidden"/>
                                      </p:to>
                                    </p:set>
                                  </p:childTnLst>
                                </p:cTn>
                              </p:par>
                            </p:childTnLst>
                          </p:cTn>
                        </p:par>
                        <p:par>
                          <p:cTn id="51" fill="hold">
                            <p:stCondLst>
                              <p:cond delay="1500"/>
                            </p:stCondLst>
                            <p:childTnLst>
                              <p:par>
                                <p:cTn id="52" presetID="5" presetClass="entr" presetSubtype="5"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checkerboard(down)">
                                      <p:cBhvr>
                                        <p:cTn id="54" dur="500"/>
                                        <p:tgtEl>
                                          <p:spTgt spid="14"/>
                                        </p:tgtEl>
                                      </p:cBhvr>
                                    </p:animEffect>
                                  </p:childTnLst>
                                </p:cTn>
                              </p:par>
                            </p:childTnLst>
                          </p:cTn>
                        </p:par>
                        <p:par>
                          <p:cTn id="55" fill="hold">
                            <p:stCondLst>
                              <p:cond delay="2000"/>
                            </p:stCondLst>
                            <p:childTnLst>
                              <p:par>
                                <p:cTn id="56" presetID="5" presetClass="entr" presetSubtype="5"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checkerboard(down)">
                                      <p:cBhvr>
                                        <p:cTn id="58" dur="500"/>
                                        <p:tgtEl>
                                          <p:spTgt spid="15"/>
                                        </p:tgtEl>
                                      </p:cBhvr>
                                    </p:animEffect>
                                  </p:childTnLst>
                                </p:cTn>
                              </p:par>
                            </p:childTnLst>
                          </p:cTn>
                        </p:par>
                        <p:par>
                          <p:cTn id="59" fill="hold">
                            <p:stCondLst>
                              <p:cond delay="2500"/>
                            </p:stCondLst>
                            <p:childTnLst>
                              <p:par>
                                <p:cTn id="60" presetID="9" presetClass="entr" presetSubtype="0"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dissolv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par>
                          <p:cTn id="68" fill="hold">
                            <p:stCondLst>
                              <p:cond delay="500"/>
                            </p:stCondLst>
                            <p:childTnLst>
                              <p:par>
                                <p:cTn id="69" presetID="10" presetClass="exit" presetSubtype="0" fill="hold" grpId="1" nodeType="afterEffect">
                                  <p:stCondLst>
                                    <p:cond delay="0"/>
                                  </p:stCondLst>
                                  <p:childTnLst>
                                    <p:animEffect transition="out" filter="fade">
                                      <p:cBhvr>
                                        <p:cTn id="70" dur="500"/>
                                        <p:tgtEl>
                                          <p:spTgt spid="15"/>
                                        </p:tgtEl>
                                      </p:cBhvr>
                                    </p:animEffect>
                                    <p:set>
                                      <p:cBhvr>
                                        <p:cTn id="71" dur="1" fill="hold">
                                          <p:stCondLst>
                                            <p:cond delay="499"/>
                                          </p:stCondLst>
                                        </p:cTn>
                                        <p:tgtEl>
                                          <p:spTgt spid="15"/>
                                        </p:tgtEl>
                                        <p:attrNameLst>
                                          <p:attrName>style.visibility</p:attrName>
                                        </p:attrNameLst>
                                      </p:cBhvr>
                                      <p:to>
                                        <p:strVal val="hidden"/>
                                      </p:to>
                                    </p:set>
                                  </p:childTnLst>
                                </p:cTn>
                              </p:par>
                            </p:childTnLst>
                          </p:cTn>
                        </p:par>
                        <p:par>
                          <p:cTn id="72" fill="hold">
                            <p:stCondLst>
                              <p:cond delay="1000"/>
                            </p:stCondLst>
                            <p:childTnLst>
                              <p:par>
                                <p:cTn id="73" presetID="4" presetClass="exit" presetSubtype="16" fill="hold" grpId="1" nodeType="afterEffect">
                                  <p:stCondLst>
                                    <p:cond delay="0"/>
                                  </p:stCondLst>
                                  <p:childTnLst>
                                    <p:animEffect transition="out" filter="box(in)">
                                      <p:cBhvr>
                                        <p:cTn id="74" dur="500"/>
                                        <p:tgtEl>
                                          <p:spTgt spid="13"/>
                                        </p:tgtEl>
                                      </p:cBhvr>
                                    </p:animEffect>
                                    <p:set>
                                      <p:cBhvr>
                                        <p:cTn id="75" dur="1" fill="hold">
                                          <p:stCondLst>
                                            <p:cond delay="499"/>
                                          </p:stCondLst>
                                        </p:cTn>
                                        <p:tgtEl>
                                          <p:spTgt spid="13"/>
                                        </p:tgtEl>
                                        <p:attrNameLst>
                                          <p:attrName>style.visibility</p:attrName>
                                        </p:attrNameLst>
                                      </p:cBhvr>
                                      <p:to>
                                        <p:strVal val="hidden"/>
                                      </p:to>
                                    </p:set>
                                  </p:childTnLst>
                                </p:cTn>
                              </p:par>
                            </p:childTnLst>
                          </p:cTn>
                        </p:par>
                        <p:par>
                          <p:cTn id="76" fill="hold">
                            <p:stCondLst>
                              <p:cond delay="2000"/>
                            </p:stCondLst>
                            <p:childTnLst>
                              <p:par>
                                <p:cTn id="77" presetID="5" presetClass="entr" presetSubtype="5"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checkerboard(down)">
                                      <p:cBhvr>
                                        <p:cTn id="79" dur="500"/>
                                        <p:tgtEl>
                                          <p:spTgt spid="16"/>
                                        </p:tgtEl>
                                      </p:cBhvr>
                                    </p:animEffect>
                                  </p:childTnLst>
                                </p:cTn>
                              </p:par>
                            </p:childTnLst>
                          </p:cTn>
                        </p:par>
                        <p:par>
                          <p:cTn id="80" fill="hold">
                            <p:stCondLst>
                              <p:cond delay="2500"/>
                            </p:stCondLst>
                            <p:childTnLst>
                              <p:par>
                                <p:cTn id="81" presetID="22" presetClass="entr" presetSubtype="4" fill="hold" grpId="0"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down)">
                                      <p:cBhvr>
                                        <p:cTn id="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22531" grpId="0" animBg="1"/>
      <p:bldP spid="22531" grpId="1" animBg="1"/>
      <p:bldP spid="2" grpId="0" animBg="1"/>
      <p:bldP spid="30726" grpId="0" animBg="1"/>
      <p:bldP spid="30726" grpId="1" animBg="1"/>
      <p:bldP spid="3"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82A67255-540A-4ECD-AFEB-74ABA12B4560}" type="slidenum">
              <a:rPr lang="zh-TW" altLang="en-US"/>
              <a:pPr>
                <a:defRPr/>
              </a:pPr>
              <a:t>81</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單身</a:t>
            </a:r>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資料</a:t>
            </a:r>
          </a:p>
        </p:txBody>
      </p:sp>
    </p:spTree>
    <p:extLst>
      <p:ext uri="{BB962C8B-B14F-4D97-AF65-F5344CB8AC3E}">
        <p14:creationId xmlns:p14="http://schemas.microsoft.com/office/powerpoint/2010/main" val="4135105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5"/>
          <p:cNvSpPr>
            <a:spLocks noGrp="1"/>
          </p:cNvSpPr>
          <p:nvPr>
            <p:ph type="sldNum" sz="quarter" idx="10"/>
          </p:nvPr>
        </p:nvSpPr>
        <p:spPr/>
        <p:txBody>
          <a:bodyPr/>
          <a:lstStyle/>
          <a:p>
            <a:pPr>
              <a:defRPr/>
            </a:pPr>
            <a:fld id="{18BE9343-6086-4CCE-8D1F-AA41D6017BA3}" type="slidenum">
              <a:rPr lang="zh-TW" altLang="en-US"/>
              <a:pPr>
                <a:defRPr/>
              </a:pPr>
              <a:t>82</a:t>
            </a:fld>
            <a:endParaRPr lang="en-US" altLang="zh-TW"/>
          </a:p>
        </p:txBody>
      </p:sp>
      <p:sp>
        <p:nvSpPr>
          <p:cNvPr id="84994" name="Rectangle 2"/>
          <p:cNvSpPr>
            <a:spLocks noGrp="1"/>
          </p:cNvSpPr>
          <p:nvPr>
            <p:ph type="title" idx="4294967295"/>
          </p:nvPr>
        </p:nvSpPr>
        <p:spPr>
          <a:xfrm>
            <a:off x="421481" y="1268760"/>
            <a:ext cx="8229600" cy="847551"/>
          </a:xfrm>
        </p:spPr>
        <p:txBody>
          <a:bodyPr/>
          <a:lstStyle/>
          <a:p>
            <a:r>
              <a:rPr lang="en-US" altLang="zh-TW" b="1" dirty="0" smtClean="0">
                <a:effectLst>
                  <a:outerShdw blurRad="38100" dist="38100" dir="2700000" algn="tl">
                    <a:srgbClr val="000000">
                      <a:alpha val="43137"/>
                    </a:srgbClr>
                  </a:outerShdw>
                </a:effectLst>
              </a:rPr>
              <a:t>16.</a:t>
            </a:r>
            <a:r>
              <a:rPr lang="zh-TW" altLang="en-US" b="1" dirty="0" smtClean="0">
                <a:effectLst>
                  <a:outerShdw blurRad="38100" dist="38100" dir="2700000" algn="tl">
                    <a:srgbClr val="000000">
                      <a:alpha val="43137"/>
                    </a:srgbClr>
                  </a:outerShdw>
                </a:effectLst>
              </a:rPr>
              <a:t> </a:t>
            </a:r>
            <a:r>
              <a:rPr lang="zh-TW" altLang="en-US" dirty="0" smtClean="0">
                <a:effectLst>
                  <a:outerShdw blurRad="38100" dist="38100" dir="2700000" algn="tl">
                    <a:srgbClr val="000000">
                      <a:alpha val="43137"/>
                    </a:srgbClr>
                  </a:outerShdw>
                </a:effectLst>
              </a:rPr>
              <a:t>單身資料</a:t>
            </a:r>
          </a:p>
        </p:txBody>
      </p:sp>
      <p:pic>
        <p:nvPicPr>
          <p:cNvPr id="16998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479" t="22778" r="15417" b="18704"/>
          <a:stretch/>
        </p:blipFill>
        <p:spPr bwMode="auto">
          <a:xfrm>
            <a:off x="755576" y="2158008"/>
            <a:ext cx="7835427"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5"/>
          <p:cNvSpPr>
            <a:spLocks noChangeArrowheads="1"/>
          </p:cNvSpPr>
          <p:nvPr/>
        </p:nvSpPr>
        <p:spPr bwMode="auto">
          <a:xfrm>
            <a:off x="752127" y="5661248"/>
            <a:ext cx="7838875" cy="7920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19" name="AutoShape 6"/>
          <p:cNvSpPr>
            <a:spLocks noChangeArrowheads="1"/>
          </p:cNvSpPr>
          <p:nvPr/>
        </p:nvSpPr>
        <p:spPr bwMode="auto">
          <a:xfrm>
            <a:off x="1372895" y="4169023"/>
            <a:ext cx="6600787" cy="1279526"/>
          </a:xfrm>
          <a:prstGeom prst="wedgeRoundRectCallout">
            <a:avLst>
              <a:gd name="adj1" fmla="val -26149"/>
              <a:gd name="adj2" fmla="val 62806"/>
              <a:gd name="adj3" fmla="val 16667"/>
            </a:avLst>
          </a:prstGeom>
          <a:gradFill rotWithShape="1">
            <a:gsLst>
              <a:gs pos="0">
                <a:srgbClr val="FF99CC"/>
              </a:gs>
              <a:gs pos="50000">
                <a:schemeClr val="bg1"/>
              </a:gs>
              <a:gs pos="100000">
                <a:srgbClr val="FF99CC"/>
              </a:gs>
            </a:gsLst>
            <a:lin ang="5400000" scaled="1"/>
          </a:gradFill>
          <a:ln w="9525">
            <a:solidFill>
              <a:schemeClr val="tx1"/>
            </a:solidFill>
            <a:miter lim="800000"/>
            <a:headEnd/>
            <a:tailEnd/>
          </a:ln>
        </p:spPr>
        <p:txBody>
          <a:bodyPr anchor="ctr" anchorCtr="1"/>
          <a:lstStyle/>
          <a:p>
            <a:pPr marL="342900" indent="-342900">
              <a:spcBef>
                <a:spcPts val="600"/>
              </a:spcBef>
              <a:buAutoNum type="arabicPeriod"/>
              <a:defRPr/>
            </a:pPr>
            <a:r>
              <a:rPr lang="zh-TW" altLang="en-US" dirty="0" smtClean="0">
                <a:effectLst>
                  <a:outerShdw blurRad="38100" dist="38100" dir="2700000" algn="tl">
                    <a:srgbClr val="FFFFFF"/>
                  </a:outerShdw>
                </a:effectLst>
                <a:ea typeface="標楷體" pitchFamily="65" charset="-120"/>
              </a:rPr>
              <a:t>紀錄該品項存放在各倉庫之存貨資訊，包括庫別、庫性、廠別、庫存數量、最近入／出庫日等</a:t>
            </a:r>
            <a:endParaRPr lang="en-US" altLang="zh-TW" dirty="0" smtClean="0">
              <a:effectLst>
                <a:outerShdw blurRad="38100" dist="38100" dir="2700000" algn="tl">
                  <a:srgbClr val="FFFFFF"/>
                </a:outerShdw>
              </a:effectLst>
              <a:ea typeface="標楷體" pitchFamily="65" charset="-120"/>
            </a:endParaRPr>
          </a:p>
          <a:p>
            <a:pPr marL="342900" indent="-342900">
              <a:spcBef>
                <a:spcPts val="600"/>
              </a:spcBef>
              <a:buAutoNum type="arabicPeriod"/>
              <a:defRPr/>
            </a:pPr>
            <a:r>
              <a:rPr lang="zh-TW" altLang="en-US" dirty="0" smtClean="0">
                <a:effectLst>
                  <a:outerShdw blurRad="38100" dist="38100" dir="2700000" algn="tl">
                    <a:srgbClr val="FFFFFF"/>
                  </a:outerShdw>
                </a:effectLst>
                <a:ea typeface="標楷體" pitchFamily="65" charset="-120"/>
              </a:rPr>
              <a:t>單身內容</a:t>
            </a:r>
            <a:r>
              <a:rPr lang="zh-TW" altLang="en-US" dirty="0">
                <a:effectLst>
                  <a:outerShdw blurRad="38100" dist="38100" dir="2700000" algn="tl">
                    <a:srgbClr val="FFFFFF"/>
                  </a:outerShdw>
                </a:effectLst>
                <a:ea typeface="標楷體" pitchFamily="65" charset="-120"/>
              </a:rPr>
              <a:t>多</a:t>
            </a:r>
            <a:r>
              <a:rPr lang="zh-TW" altLang="en-US" dirty="0" smtClean="0">
                <a:effectLst>
                  <a:outerShdw blurRad="38100" dist="38100" dir="2700000" algn="tl">
                    <a:srgbClr val="FFFFFF"/>
                  </a:outerShdw>
                </a:effectLst>
                <a:ea typeface="標楷體" pitchFamily="65" charset="-120"/>
              </a:rPr>
              <a:t>為相關單據</a:t>
            </a:r>
            <a:r>
              <a:rPr lang="zh-TW" altLang="en-US" dirty="0">
                <a:effectLst>
                  <a:outerShdw blurRad="38100" dist="38100" dir="2700000" algn="tl">
                    <a:srgbClr val="FFFFFF"/>
                  </a:outerShdw>
                </a:effectLst>
                <a:ea typeface="標楷體" pitchFamily="65" charset="-120"/>
              </a:rPr>
              <a:t>確認</a:t>
            </a:r>
            <a:r>
              <a:rPr lang="zh-TW" altLang="en-US" dirty="0" smtClean="0">
                <a:effectLst>
                  <a:outerShdw blurRad="38100" dist="38100" dir="2700000" algn="tl">
                    <a:srgbClr val="FFFFFF"/>
                  </a:outerShdw>
                </a:effectLst>
                <a:ea typeface="標楷體" pitchFamily="65" charset="-120"/>
              </a:rPr>
              <a:t>後</a:t>
            </a:r>
            <a:r>
              <a:rPr lang="zh-TW" altLang="en-US" u="sng" dirty="0" smtClean="0">
                <a:solidFill>
                  <a:srgbClr val="0000FF"/>
                </a:solidFill>
                <a:effectLst>
                  <a:outerShdw blurRad="38100" dist="38100" dir="2700000" algn="tl">
                    <a:srgbClr val="FFFFFF"/>
                  </a:outerShdw>
                </a:effectLst>
                <a:ea typeface="標楷體" pitchFamily="65" charset="-120"/>
              </a:rPr>
              <a:t>自動回</a:t>
            </a:r>
            <a:r>
              <a:rPr lang="zh-TW" altLang="en-US" u="sng" dirty="0">
                <a:solidFill>
                  <a:srgbClr val="0000FF"/>
                </a:solidFill>
                <a:effectLst>
                  <a:outerShdw blurRad="38100" dist="38100" dir="2700000" algn="tl">
                    <a:srgbClr val="FFFFFF"/>
                  </a:outerShdw>
                </a:effectLst>
                <a:ea typeface="標楷體" pitchFamily="65" charset="-120"/>
              </a:rPr>
              <a:t>寫</a:t>
            </a:r>
            <a:endParaRPr lang="en-US" altLang="zh-TW" u="sng" dirty="0">
              <a:solidFill>
                <a:srgbClr val="0000FF"/>
              </a:solidFill>
              <a:effectLst>
                <a:outerShdw blurRad="38100" dist="38100" dir="2700000" algn="tl">
                  <a:srgbClr val="FFFFFF"/>
                </a:outerShdw>
              </a:effectLst>
              <a:ea typeface="標楷體" pitchFamily="65" charset="-120"/>
            </a:endParaRPr>
          </a:p>
        </p:txBody>
      </p:sp>
    </p:spTree>
    <p:extLst>
      <p:ext uri="{BB962C8B-B14F-4D97-AF65-F5344CB8AC3E}">
        <p14:creationId xmlns:p14="http://schemas.microsoft.com/office/powerpoint/2010/main" val="4256839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dissolve">
                                      <p:cBhvr>
                                        <p:cTn id="7" dur="500"/>
                                        <p:tgtEl>
                                          <p:spTgt spid="8499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9987"/>
                                        </p:tgtEl>
                                        <p:attrNameLst>
                                          <p:attrName>style.visibility</p:attrName>
                                        </p:attrNameLst>
                                      </p:cBhvr>
                                      <p:to>
                                        <p:strVal val="visible"/>
                                      </p:to>
                                    </p:set>
                                    <p:animEffect transition="in" filter="wipe(down)">
                                      <p:cBhvr>
                                        <p:cTn id="11" dur="500"/>
                                        <p:tgtEl>
                                          <p:spTgt spid="169987"/>
                                        </p:tgtEl>
                                      </p:cBhvr>
                                    </p:animEffect>
                                  </p:childTnLst>
                                </p:cTn>
                              </p:par>
                            </p:childTnLst>
                          </p:cTn>
                        </p:par>
                        <p:par>
                          <p:cTn id="12" fill="hold">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heckerboard(down)">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circle(in)">
                                      <p:cBhvr>
                                        <p:cTn id="2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18" grpId="0" animBg="1"/>
      <p:bldP spid="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C3A016B4-5976-4F35-9A01-90B4A9710810}" type="slidenum">
              <a:rPr lang="zh-TW" altLang="en-US"/>
              <a:pPr>
                <a:defRPr/>
              </a:pPr>
              <a:t>83</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zh-TW" altLang="en-US" dirty="0"/>
              <a:t>八</a:t>
            </a:r>
            <a:r>
              <a:rPr lang="zh-TW" altLang="en-US" dirty="0" smtClean="0"/>
              <a:t>、</a:t>
            </a:r>
            <a:r>
              <a:rPr lang="zh-TW" altLang="en-US" b="1" dirty="0" smtClean="0"/>
              <a:t>客戶資料建立作業</a:t>
            </a:r>
            <a:endParaRPr lang="zh-TW" altLang="en-US" dirty="0" smtClean="0"/>
          </a:p>
        </p:txBody>
      </p:sp>
      <p:sp>
        <p:nvSpPr>
          <p:cNvPr id="91140" name="Rectangle 5"/>
          <p:cNvSpPr>
            <a:spLocks noGrp="1"/>
          </p:cNvSpPr>
          <p:nvPr>
            <p:ph type="subTitle" idx="4294967295"/>
          </p:nvPr>
        </p:nvSpPr>
        <p:spPr>
          <a:xfrm>
            <a:off x="1371600" y="3886200"/>
            <a:ext cx="6400800" cy="1752600"/>
          </a:xfrm>
        </p:spPr>
        <p:txBody>
          <a:bodyPr/>
          <a:lstStyle/>
          <a:p>
            <a:pPr marL="0" indent="0" algn="ctr" eaLnBrk="1" hangingPunct="1">
              <a:buFont typeface="Wingdings" pitchFamily="2" charset="2"/>
              <a:buNone/>
            </a:pPr>
            <a:endParaRPr lang="zh-TW"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0612D218-72F9-4D74-953E-45733097E301}" type="slidenum">
              <a:rPr lang="zh-TW" altLang="en-US"/>
              <a:pPr>
                <a:defRPr/>
              </a:pPr>
              <a:t>84</a:t>
            </a:fld>
            <a:endParaRPr lang="en-US" altLang="zh-TW"/>
          </a:p>
        </p:txBody>
      </p:sp>
      <p:sp>
        <p:nvSpPr>
          <p:cNvPr id="97283" name="Rectangle 3"/>
          <p:cNvSpPr>
            <a:spLocks noGrp="1"/>
          </p:cNvSpPr>
          <p:nvPr>
            <p:ph type="title" idx="4294967295"/>
          </p:nvPr>
        </p:nvSpPr>
        <p:spPr/>
        <p:txBody>
          <a:bodyPr/>
          <a:lstStyle/>
          <a:p>
            <a:r>
              <a:rPr lang="zh-TW" altLang="en-US" smtClean="0"/>
              <a:t>客戶基本資料－總店設定</a:t>
            </a:r>
          </a:p>
        </p:txBody>
      </p:sp>
      <p:sp>
        <p:nvSpPr>
          <p:cNvPr id="116743" name="Rectangle 7"/>
          <p:cNvSpPr>
            <a:spLocks noGrp="1"/>
          </p:cNvSpPr>
          <p:nvPr>
            <p:ph type="body" idx="4294967295"/>
          </p:nvPr>
        </p:nvSpPr>
        <p:spPr/>
        <p:txBody>
          <a:bodyPr/>
          <a:lstStyle/>
          <a:p>
            <a:r>
              <a:rPr lang="zh-TW" altLang="en-US" smtClean="0"/>
              <a:t>目標：</a:t>
            </a:r>
          </a:p>
          <a:p>
            <a:pPr lvl="1"/>
            <a:r>
              <a:rPr lang="zh-TW" altLang="en-US" sz="1800" smtClean="0"/>
              <a:t>將客戶名單中「第一公司」資料輸入到系統</a:t>
            </a:r>
          </a:p>
          <a:p>
            <a:r>
              <a:rPr lang="zh-TW" altLang="en-US" smtClean="0"/>
              <a:t>作業：</a:t>
            </a:r>
          </a:p>
          <a:p>
            <a:pPr lvl="1"/>
            <a:r>
              <a:rPr lang="zh-TW" altLang="en-US" sz="1800" smtClean="0"/>
              <a:t>給予第一公司一個編號，然後將資料輸入到「</a:t>
            </a:r>
            <a:r>
              <a:rPr lang="zh-TW" altLang="en-US" sz="1800" smtClean="0">
                <a:solidFill>
                  <a:schemeClr val="hlink"/>
                </a:solidFill>
              </a:rPr>
              <a:t>客戶資料建立作業</a:t>
            </a:r>
            <a:r>
              <a:rPr lang="zh-TW" altLang="en-US" sz="180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dissolve">
                                      <p:cBhvr>
                                        <p:cTn id="7" dur="500"/>
                                        <p:tgtEl>
                                          <p:spTgt spid="97283"/>
                                        </p:tgtEl>
                                      </p:cBhvr>
                                    </p:animEffect>
                                  </p:childTnLst>
                                </p:cTn>
                              </p:par>
                              <p:par>
                                <p:cTn id="8" presetID="9" presetClass="entr" presetSubtype="0" fill="hold" nodeType="withEffect">
                                  <p:stCondLst>
                                    <p:cond delay="0"/>
                                  </p:stCondLst>
                                  <p:childTnLst>
                                    <p:set>
                                      <p:cBhvr>
                                        <p:cTn id="9" dur="1" fill="hold">
                                          <p:stCondLst>
                                            <p:cond delay="0"/>
                                          </p:stCondLst>
                                        </p:cTn>
                                        <p:tgtEl>
                                          <p:spTgt spid="116743">
                                            <p:txEl>
                                              <p:pRg st="0" end="0"/>
                                            </p:txEl>
                                          </p:spTgt>
                                        </p:tgtEl>
                                        <p:attrNameLst>
                                          <p:attrName>style.visibility</p:attrName>
                                        </p:attrNameLst>
                                      </p:cBhvr>
                                      <p:to>
                                        <p:strVal val="visible"/>
                                      </p:to>
                                    </p:set>
                                    <p:animEffect transition="in" filter="dissolve">
                                      <p:cBhvr>
                                        <p:cTn id="10" dur="500"/>
                                        <p:tgtEl>
                                          <p:spTgt spid="116743">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6743">
                                            <p:txEl>
                                              <p:pRg st="1" end="1"/>
                                            </p:txEl>
                                          </p:spTgt>
                                        </p:tgtEl>
                                        <p:attrNameLst>
                                          <p:attrName>style.visibility</p:attrName>
                                        </p:attrNameLst>
                                      </p:cBhvr>
                                      <p:to>
                                        <p:strVal val="visible"/>
                                      </p:to>
                                    </p:set>
                                    <p:animEffect transition="in" filter="blinds(horizontal)">
                                      <p:cBhvr>
                                        <p:cTn id="13" dur="500"/>
                                        <p:tgtEl>
                                          <p:spTgt spid="116743">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116743">
                                            <p:txEl>
                                              <p:pRg st="2" end="2"/>
                                            </p:txEl>
                                          </p:spTgt>
                                        </p:tgtEl>
                                        <p:attrNameLst>
                                          <p:attrName>style.visibility</p:attrName>
                                        </p:attrNameLst>
                                      </p:cBhvr>
                                      <p:to>
                                        <p:strVal val="visible"/>
                                      </p:to>
                                    </p:set>
                                    <p:animEffect transition="in" filter="box(in)">
                                      <p:cBhvr>
                                        <p:cTn id="18" dur="500"/>
                                        <p:tgtEl>
                                          <p:spTgt spid="116743">
                                            <p:txEl>
                                              <p:pRg st="2" end="2"/>
                                            </p:txEl>
                                          </p:spTgt>
                                        </p:tgtEl>
                                      </p:cBhvr>
                                    </p:animEffect>
                                  </p:childTnLst>
                                </p:cTn>
                              </p:par>
                            </p:childTnLst>
                          </p:cTn>
                        </p:par>
                        <p:par>
                          <p:cTn id="19" fill="hold" nodeType="afterGroup">
                            <p:stCondLst>
                              <p:cond delay="500"/>
                            </p:stCondLst>
                            <p:childTnLst>
                              <p:par>
                                <p:cTn id="20" presetID="5" presetClass="entr" presetSubtype="10" fill="hold" nodeType="afterEffect">
                                  <p:stCondLst>
                                    <p:cond delay="0"/>
                                  </p:stCondLst>
                                  <p:childTnLst>
                                    <p:set>
                                      <p:cBhvr>
                                        <p:cTn id="21" dur="1" fill="hold">
                                          <p:stCondLst>
                                            <p:cond delay="0"/>
                                          </p:stCondLst>
                                        </p:cTn>
                                        <p:tgtEl>
                                          <p:spTgt spid="116743">
                                            <p:txEl>
                                              <p:pRg st="3" end="3"/>
                                            </p:txEl>
                                          </p:spTgt>
                                        </p:tgtEl>
                                        <p:attrNameLst>
                                          <p:attrName>style.visibility</p:attrName>
                                        </p:attrNameLst>
                                      </p:cBhvr>
                                      <p:to>
                                        <p:strVal val="visible"/>
                                      </p:to>
                                    </p:set>
                                    <p:animEffect transition="in" filter="checkerboard(across)">
                                      <p:cBhvr>
                                        <p:cTn id="22" dur="500"/>
                                        <p:tgtEl>
                                          <p:spTgt spid="1167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5"/>
          <p:cNvSpPr>
            <a:spLocks noGrp="1"/>
          </p:cNvSpPr>
          <p:nvPr>
            <p:ph type="sldNum" sz="quarter" idx="10"/>
          </p:nvPr>
        </p:nvSpPr>
        <p:spPr/>
        <p:txBody>
          <a:bodyPr/>
          <a:lstStyle/>
          <a:p>
            <a:pPr>
              <a:defRPr/>
            </a:pPr>
            <a:fld id="{EC06C0AE-09F4-4A43-B1B4-25AD4A2CF22C}" type="slidenum">
              <a:rPr lang="zh-TW" altLang="en-US"/>
              <a:pPr>
                <a:defRPr/>
              </a:pPr>
              <a:t>85</a:t>
            </a:fld>
            <a:endParaRPr lang="en-US" altLang="zh-TW"/>
          </a:p>
        </p:txBody>
      </p:sp>
      <p:pic>
        <p:nvPicPr>
          <p:cNvPr id="9318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143125"/>
            <a:ext cx="662463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7283" name="Rectangle 3"/>
          <p:cNvSpPr>
            <a:spLocks noGrp="1"/>
          </p:cNvSpPr>
          <p:nvPr>
            <p:ph type="title" idx="4294967295"/>
          </p:nvPr>
        </p:nvSpPr>
        <p:spPr>
          <a:xfrm>
            <a:off x="395288" y="1268413"/>
            <a:ext cx="8229600" cy="946150"/>
          </a:xfrm>
        </p:spPr>
        <p:txBody>
          <a:bodyPr/>
          <a:lstStyle/>
          <a:p>
            <a:r>
              <a:rPr lang="zh-TW" altLang="en-US" smtClean="0"/>
              <a:t>客戶基本資料－總店設定</a:t>
            </a:r>
          </a:p>
        </p:txBody>
      </p:sp>
      <p:sp>
        <p:nvSpPr>
          <p:cNvPr id="22531" name="Rectangle 5"/>
          <p:cNvSpPr>
            <a:spLocks noChangeArrowheads="1"/>
          </p:cNvSpPr>
          <p:nvPr/>
        </p:nvSpPr>
        <p:spPr bwMode="auto">
          <a:xfrm>
            <a:off x="4572000" y="3571875"/>
            <a:ext cx="1714500" cy="5715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1143000" y="3357563"/>
            <a:ext cx="857250"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 name="圓角矩形 5"/>
          <p:cNvSpPr>
            <a:spLocks noChangeArrowheads="1"/>
          </p:cNvSpPr>
          <p:nvPr/>
        </p:nvSpPr>
        <p:spPr bwMode="auto">
          <a:xfrm>
            <a:off x="2051050" y="4292600"/>
            <a:ext cx="6492875" cy="865188"/>
          </a:xfrm>
          <a:prstGeom prst="roundRect">
            <a:avLst>
              <a:gd name="adj" fmla="val 16667"/>
            </a:avLst>
          </a:prstGeom>
          <a:gradFill rotWithShape="1">
            <a:gsLst>
              <a:gs pos="0">
                <a:srgbClr val="CC99FF"/>
              </a:gs>
              <a:gs pos="50000">
                <a:srgbClr val="FFFFFF"/>
              </a:gs>
              <a:gs pos="100000">
                <a:srgbClr val="CC99FF"/>
              </a:gs>
            </a:gsLst>
            <a:lin ang="5400000" scaled="1"/>
          </a:gradFill>
          <a:ln w="12700" algn="ctr">
            <a:solidFill>
              <a:schemeClr val="tx1"/>
            </a:solidFill>
            <a:round/>
            <a:headEnd/>
            <a:tailEnd/>
          </a:ln>
        </p:spPr>
        <p:txBody>
          <a:bodyPr anchor="ctr"/>
          <a:lstStyle/>
          <a:p>
            <a:pPr marL="85725"/>
            <a:r>
              <a:rPr lang="zh-TW" altLang="en-US">
                <a:ea typeface="標楷體" pitchFamily="65" charset="-120"/>
                <a:cs typeface="Times New Roman" pitchFamily="18" charset="0"/>
              </a:rPr>
              <a:t>這是針對有送貨至客戶企業各個營運地點，然後向總公司請款的情況</a:t>
            </a:r>
          </a:p>
        </p:txBody>
      </p:sp>
      <p:sp>
        <p:nvSpPr>
          <p:cNvPr id="3" name="Rectangle 5"/>
          <p:cNvSpPr>
            <a:spLocks noChangeArrowheads="1"/>
          </p:cNvSpPr>
          <p:nvPr/>
        </p:nvSpPr>
        <p:spPr bwMode="auto">
          <a:xfrm>
            <a:off x="1042988" y="2133600"/>
            <a:ext cx="2089150" cy="287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4" name="Rectangle 5"/>
          <p:cNvSpPr>
            <a:spLocks noChangeArrowheads="1"/>
          </p:cNvSpPr>
          <p:nvPr/>
        </p:nvSpPr>
        <p:spPr bwMode="auto">
          <a:xfrm>
            <a:off x="1116013" y="2598738"/>
            <a:ext cx="287337" cy="2873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5" name="圓角矩形 5"/>
          <p:cNvSpPr>
            <a:spLocks noChangeArrowheads="1"/>
          </p:cNvSpPr>
          <p:nvPr/>
        </p:nvSpPr>
        <p:spPr bwMode="auto">
          <a:xfrm>
            <a:off x="1476375" y="2492375"/>
            <a:ext cx="3887788" cy="503238"/>
          </a:xfrm>
          <a:prstGeom prst="roundRect">
            <a:avLst>
              <a:gd name="adj" fmla="val 16667"/>
            </a:avLst>
          </a:prstGeom>
          <a:gradFill rotWithShape="1">
            <a:gsLst>
              <a:gs pos="0">
                <a:srgbClr val="99FF99"/>
              </a:gs>
              <a:gs pos="50000">
                <a:srgbClr val="FFFFFF"/>
              </a:gs>
              <a:gs pos="100000">
                <a:srgbClr val="99FF99"/>
              </a:gs>
            </a:gsLst>
            <a:lin ang="5400000" scaled="1"/>
          </a:gradFill>
          <a:ln w="12700" algn="ctr">
            <a:solidFill>
              <a:schemeClr val="tx1"/>
            </a:solidFill>
            <a:round/>
            <a:headEnd/>
            <a:tailEnd/>
          </a:ln>
        </p:spPr>
        <p:txBody>
          <a:bodyPr anchor="ctr"/>
          <a:lstStyle/>
          <a:p>
            <a:pPr marL="342900" indent="-342900"/>
            <a:r>
              <a:rPr lang="en-US" altLang="zh-TW">
                <a:ea typeface="標楷體" pitchFamily="65" charset="-120"/>
                <a:cs typeface="Times New Roman" pitchFamily="18" charset="0"/>
              </a:rPr>
              <a:t>1. </a:t>
            </a:r>
            <a:r>
              <a:rPr lang="zh-TW" altLang="en-US">
                <a:ea typeface="標楷體" pitchFamily="65" charset="-120"/>
                <a:cs typeface="Times New Roman" pitchFamily="18" charset="0"/>
              </a:rPr>
              <a:t>點選 </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新增</a:t>
            </a:r>
            <a:r>
              <a:rPr lang="en-US" altLang="zh-TW">
                <a:ea typeface="標楷體" pitchFamily="65" charset="-120"/>
                <a:cs typeface="Times New Roman" pitchFamily="18" charset="0"/>
              </a:rPr>
              <a:t>” </a:t>
            </a:r>
            <a:r>
              <a:rPr lang="zh-TW" altLang="en-US">
                <a:ea typeface="標楷體" pitchFamily="65" charset="-120"/>
                <a:cs typeface="Times New Roman" pitchFamily="18" charset="0"/>
              </a:rPr>
              <a:t>按鈕，進入輸入狀態</a:t>
            </a:r>
          </a:p>
        </p:txBody>
      </p:sp>
      <p:sp>
        <p:nvSpPr>
          <p:cNvPr id="7" name="Rectangle 5"/>
          <p:cNvSpPr>
            <a:spLocks noChangeArrowheads="1"/>
          </p:cNvSpPr>
          <p:nvPr/>
        </p:nvSpPr>
        <p:spPr bwMode="auto">
          <a:xfrm>
            <a:off x="1187450" y="2852738"/>
            <a:ext cx="5400675" cy="5762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8" name="圓角矩形 5"/>
          <p:cNvSpPr>
            <a:spLocks noChangeArrowheads="1"/>
          </p:cNvSpPr>
          <p:nvPr/>
        </p:nvSpPr>
        <p:spPr bwMode="auto">
          <a:xfrm>
            <a:off x="3059113" y="3500438"/>
            <a:ext cx="3097212" cy="503237"/>
          </a:xfrm>
          <a:prstGeom prst="roundRect">
            <a:avLst>
              <a:gd name="adj" fmla="val 16667"/>
            </a:avLst>
          </a:prstGeom>
          <a:gradFill rotWithShape="1">
            <a:gsLst>
              <a:gs pos="0">
                <a:srgbClr val="FFCC99"/>
              </a:gs>
              <a:gs pos="50000">
                <a:srgbClr val="FFFFFF"/>
              </a:gs>
              <a:gs pos="100000">
                <a:srgbClr val="FFCC99"/>
              </a:gs>
            </a:gsLst>
            <a:lin ang="5400000" scaled="1"/>
          </a:gradFill>
          <a:ln w="12700" algn="ctr">
            <a:solidFill>
              <a:schemeClr val="tx1"/>
            </a:solidFill>
            <a:round/>
            <a:headEnd/>
            <a:tailEnd/>
          </a:ln>
        </p:spPr>
        <p:txBody>
          <a:bodyPr anchor="ctr"/>
          <a:lstStyle/>
          <a:p>
            <a:pPr marL="342900" indent="-342900"/>
            <a:r>
              <a:rPr lang="en-US" altLang="zh-TW">
                <a:ea typeface="標楷體" pitchFamily="65" charset="-120"/>
                <a:cs typeface="Times New Roman" pitchFamily="18" charset="0"/>
              </a:rPr>
              <a:t>2. </a:t>
            </a:r>
            <a:r>
              <a:rPr lang="zh-TW" altLang="en-US">
                <a:ea typeface="標楷體" pitchFamily="65" charset="-120"/>
                <a:cs typeface="Times New Roman" pitchFamily="18" charset="0"/>
              </a:rPr>
              <a:t>輸入客戶代號與客戶名稱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dissolve">
                                      <p:cBhvr>
                                        <p:cTn id="7" dur="500"/>
                                        <p:tgtEl>
                                          <p:spTgt spid="97283"/>
                                        </p:tgtEl>
                                      </p:cBhvr>
                                    </p:animEffect>
                                  </p:childTnLst>
                                </p:cTn>
                              </p:par>
                            </p:childTnLst>
                          </p:cTn>
                        </p:par>
                        <p:par>
                          <p:cTn id="8" fill="hold" nodeType="afterGroup">
                            <p:stCondLst>
                              <p:cond delay="1000"/>
                            </p:stCondLst>
                            <p:childTnLst>
                              <p:par>
                                <p:cTn id="9" presetID="5" presetClass="entr" presetSubtype="5"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down)">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down)">
                                      <p:cBhvr>
                                        <p:cTn id="16" dur="500"/>
                                        <p:tgtEl>
                                          <p:spTgt spid="4"/>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par>
                          <p:cTn id="21" fill="hold" nodeType="afterGroup">
                            <p:stCondLst>
                              <p:cond delay="1000"/>
                            </p:stCondLst>
                            <p:childTnLst>
                              <p:par>
                                <p:cTn id="22" presetID="4" presetClass="exit" presetSubtype="16" fill="hold" grpId="1" nodeType="afterEffect">
                                  <p:stCondLst>
                                    <p:cond delay="0"/>
                                  </p:stCondLst>
                                  <p:childTnLst>
                                    <p:animEffect transition="out" filter="box(in)">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4" presetClass="exit" presetSubtype="16" fill="hold" grpId="1" nodeType="withEffect">
                                  <p:stCondLst>
                                    <p:cond delay="0"/>
                                  </p:stCondLst>
                                  <p:childTnLst>
                                    <p:animEffect transition="out" filter="box(in)">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par>
                          <p:cTn id="28" fill="hold" nodeType="afterGroup">
                            <p:stCondLst>
                              <p:cond delay="1500"/>
                            </p:stCondLst>
                            <p:childTnLst>
                              <p:par>
                                <p:cTn id="29" presetID="5" presetClass="entr" presetSubtype="5"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heckerboard(down)">
                                      <p:cBhvr>
                                        <p:cTn id="31" dur="500"/>
                                        <p:tgtEl>
                                          <p:spTgt spid="7"/>
                                        </p:tgtEl>
                                      </p:cBhvr>
                                    </p:animEffect>
                                  </p:childTnLst>
                                </p:cTn>
                              </p:par>
                            </p:childTnLst>
                          </p:cTn>
                        </p:par>
                        <p:par>
                          <p:cTn id="32" fill="hold" nodeType="afterGroup">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xit" presetSubtype="16" fill="hold" grpId="1" nodeType="clickEffect">
                                  <p:stCondLst>
                                    <p:cond delay="0"/>
                                  </p:stCondLst>
                                  <p:childTnLst>
                                    <p:animEffect transition="out" filter="box(in)">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4" presetClass="exit" presetSubtype="16" fill="hold" grpId="1" nodeType="withEffect">
                                  <p:stCondLst>
                                    <p:cond delay="0"/>
                                  </p:stCondLst>
                                  <p:childTnLst>
                                    <p:animEffect transition="out" filter="box(in)">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5" presetClass="entr" presetSubtype="5"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checkerboard(down)">
                                      <p:cBhvr>
                                        <p:cTn id="48" dur="500"/>
                                        <p:tgtEl>
                                          <p:spTgt spid="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 presetClass="entr" presetSubtype="5" fill="hold" grpId="0" nodeType="clickEffect">
                                  <p:stCondLst>
                                    <p:cond delay="0"/>
                                  </p:stCondLst>
                                  <p:childTnLst>
                                    <p:set>
                                      <p:cBhvr>
                                        <p:cTn id="52" dur="1" fill="hold">
                                          <p:stCondLst>
                                            <p:cond delay="0"/>
                                          </p:stCondLst>
                                        </p:cTn>
                                        <p:tgtEl>
                                          <p:spTgt spid="22531"/>
                                        </p:tgtEl>
                                        <p:attrNameLst>
                                          <p:attrName>style.visibility</p:attrName>
                                        </p:attrNameLst>
                                      </p:cBhvr>
                                      <p:to>
                                        <p:strVal val="visible"/>
                                      </p:to>
                                    </p:set>
                                    <p:animEffect transition="in" filter="checkerboard(down)">
                                      <p:cBhvr>
                                        <p:cTn id="53" dur="500"/>
                                        <p:tgtEl>
                                          <p:spTgt spid="22531"/>
                                        </p:tgtEl>
                                      </p:cBhvr>
                                    </p:animEffect>
                                  </p:childTnLst>
                                </p:cTn>
                              </p:par>
                            </p:childTnLst>
                          </p:cTn>
                        </p:par>
                        <p:par>
                          <p:cTn id="54" fill="hold" nodeType="afterGroup">
                            <p:stCondLst>
                              <p:cond delay="500"/>
                            </p:stCondLst>
                            <p:childTnLst>
                              <p:par>
                                <p:cTn id="55" presetID="3" presetClass="entr" presetSubtype="1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linds(horizontal)">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P spid="22531" grpId="0" animBg="1"/>
      <p:bldP spid="2" grpId="0" animBg="1"/>
      <p:bldP spid="6" grpId="0" animBg="1"/>
      <p:bldP spid="3" grpId="0" animBg="1"/>
      <p:bldP spid="4" grpId="0" animBg="1"/>
      <p:bldP spid="4" grpId="1" animBg="1"/>
      <p:bldP spid="5" grpId="0" animBg="1"/>
      <p:bldP spid="5" grpId="1" animBg="1"/>
      <p:bldP spid="7" grpId="0" animBg="1"/>
      <p:bldP spid="7" grpId="1" animBg="1"/>
      <p:bldP spid="8" grpId="0" animBg="1"/>
      <p:bldP spid="8"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投影片編號版面配置區 5"/>
          <p:cNvSpPr>
            <a:spLocks noGrp="1"/>
          </p:cNvSpPr>
          <p:nvPr>
            <p:ph type="sldNum" sz="quarter" idx="12"/>
          </p:nvPr>
        </p:nvSpPr>
        <p:spPr/>
        <p:txBody>
          <a:bodyPr/>
          <a:lstStyle/>
          <a:p>
            <a:pPr>
              <a:defRPr/>
            </a:pPr>
            <a:fld id="{82858163-6B14-47A6-87BA-2012AF885DC4}" type="slidenum">
              <a:rPr lang="zh-TW" altLang="en-US"/>
              <a:pPr>
                <a:defRPr/>
              </a:pPr>
              <a:t>86</a:t>
            </a:fld>
            <a:endParaRPr lang="en-US" altLang="zh-TW"/>
          </a:p>
        </p:txBody>
      </p:sp>
      <p:sp>
        <p:nvSpPr>
          <p:cNvPr id="117773" name="Rectangle 13"/>
          <p:cNvSpPr>
            <a:spLocks noChangeArrowheads="1"/>
          </p:cNvSpPr>
          <p:nvPr/>
        </p:nvSpPr>
        <p:spPr bwMode="auto">
          <a:xfrm>
            <a:off x="250825" y="2492375"/>
            <a:ext cx="8642350" cy="4365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
        <p:nvSpPr>
          <p:cNvPr id="97283" name="Rectangle 3"/>
          <p:cNvSpPr>
            <a:spLocks noGrp="1"/>
          </p:cNvSpPr>
          <p:nvPr>
            <p:ph type="title"/>
          </p:nvPr>
        </p:nvSpPr>
        <p:spPr/>
        <p:txBody>
          <a:bodyPr/>
          <a:lstStyle/>
          <a:p>
            <a:r>
              <a:rPr lang="zh-TW" altLang="en-US" smtClean="0"/>
              <a:t>客戶基本資料－總店設定</a:t>
            </a:r>
          </a:p>
        </p:txBody>
      </p:sp>
      <p:sp>
        <p:nvSpPr>
          <p:cNvPr id="8" name="矩形 7"/>
          <p:cNvSpPr>
            <a:spLocks noChangeArrowheads="1"/>
          </p:cNvSpPr>
          <p:nvPr/>
        </p:nvSpPr>
        <p:spPr bwMode="auto">
          <a:xfrm>
            <a:off x="3708400" y="3141663"/>
            <a:ext cx="1500188" cy="642937"/>
          </a:xfrm>
          <a:prstGeom prst="rect">
            <a:avLst/>
          </a:prstGeom>
          <a:gradFill rotWithShape="1">
            <a:gsLst>
              <a:gs pos="0">
                <a:srgbClr val="FF6699"/>
              </a:gs>
              <a:gs pos="50000">
                <a:srgbClr val="FFFFFF"/>
              </a:gs>
              <a:gs pos="100000">
                <a:srgbClr val="FF6699"/>
              </a:gs>
            </a:gsLst>
            <a:lin ang="5400000" scaled="1"/>
          </a:gradFill>
          <a:ln w="12700" algn="ctr">
            <a:solidFill>
              <a:schemeClr val="tx1"/>
            </a:solidFill>
            <a:miter lim="800000"/>
            <a:headEnd/>
            <a:tailEnd/>
          </a:ln>
        </p:spPr>
        <p:txBody>
          <a:bodyPr anchor="ctr"/>
          <a:lstStyle/>
          <a:p>
            <a:pPr algn="ctr"/>
            <a:r>
              <a:rPr lang="zh-TW" altLang="en-US">
                <a:latin typeface="Calibri" pitchFamily="34" charset="0"/>
                <a:ea typeface="標楷體" pitchFamily="65" charset="-120"/>
              </a:rPr>
              <a:t>總公司</a:t>
            </a:r>
          </a:p>
        </p:txBody>
      </p:sp>
      <p:sp>
        <p:nvSpPr>
          <p:cNvPr id="9" name="矩形 8"/>
          <p:cNvSpPr>
            <a:spLocks noChangeArrowheads="1"/>
          </p:cNvSpPr>
          <p:nvPr/>
        </p:nvSpPr>
        <p:spPr bwMode="auto">
          <a:xfrm>
            <a:off x="1422400" y="4784725"/>
            <a:ext cx="1500188" cy="642938"/>
          </a:xfrm>
          <a:prstGeom prst="rect">
            <a:avLst/>
          </a:prstGeom>
          <a:gradFill rotWithShape="1">
            <a:gsLst>
              <a:gs pos="0">
                <a:srgbClr val="66FFCC"/>
              </a:gs>
              <a:gs pos="50000">
                <a:srgbClr val="FFFFFF"/>
              </a:gs>
              <a:gs pos="100000">
                <a:srgbClr val="66FFCC"/>
              </a:gs>
            </a:gsLst>
            <a:lin ang="5400000" scaled="1"/>
          </a:gradFill>
          <a:ln w="12700" algn="ctr">
            <a:solidFill>
              <a:schemeClr val="tx1"/>
            </a:solidFill>
            <a:miter lim="800000"/>
            <a:headEnd/>
            <a:tailEnd/>
          </a:ln>
        </p:spPr>
        <p:txBody>
          <a:bodyPr anchor="ctr"/>
          <a:lstStyle/>
          <a:p>
            <a:pPr algn="ctr"/>
            <a:r>
              <a:rPr lang="zh-TW" altLang="en-US">
                <a:latin typeface="Calibri" pitchFamily="34" charset="0"/>
                <a:ea typeface="標楷體" pitchFamily="65" charset="-120"/>
              </a:rPr>
              <a:t>桃園分公司</a:t>
            </a:r>
          </a:p>
        </p:txBody>
      </p:sp>
      <p:sp>
        <p:nvSpPr>
          <p:cNvPr id="10" name="矩形 9"/>
          <p:cNvSpPr>
            <a:spLocks noChangeArrowheads="1"/>
          </p:cNvSpPr>
          <p:nvPr/>
        </p:nvSpPr>
        <p:spPr bwMode="auto">
          <a:xfrm>
            <a:off x="3851275" y="4784725"/>
            <a:ext cx="1500188" cy="642938"/>
          </a:xfrm>
          <a:prstGeom prst="rect">
            <a:avLst/>
          </a:prstGeom>
          <a:gradFill rotWithShape="1">
            <a:gsLst>
              <a:gs pos="0">
                <a:srgbClr val="66FFCC"/>
              </a:gs>
              <a:gs pos="50000">
                <a:srgbClr val="FFFFFF"/>
              </a:gs>
              <a:gs pos="100000">
                <a:srgbClr val="66FFCC"/>
              </a:gs>
            </a:gsLst>
            <a:lin ang="5400000" scaled="1"/>
          </a:gradFill>
          <a:ln w="12700" algn="ctr">
            <a:solidFill>
              <a:schemeClr val="tx1"/>
            </a:solidFill>
            <a:miter lim="800000"/>
            <a:headEnd/>
            <a:tailEnd/>
          </a:ln>
        </p:spPr>
        <p:txBody>
          <a:bodyPr anchor="ctr"/>
          <a:lstStyle/>
          <a:p>
            <a:pPr algn="ctr"/>
            <a:r>
              <a:rPr lang="zh-TW" altLang="en-US">
                <a:latin typeface="Calibri" pitchFamily="34" charset="0"/>
                <a:ea typeface="標楷體" pitchFamily="65" charset="-120"/>
              </a:rPr>
              <a:t>台中分公司</a:t>
            </a:r>
          </a:p>
        </p:txBody>
      </p:sp>
      <p:sp>
        <p:nvSpPr>
          <p:cNvPr id="11" name="矩形 10"/>
          <p:cNvSpPr>
            <a:spLocks noChangeArrowheads="1"/>
          </p:cNvSpPr>
          <p:nvPr/>
        </p:nvSpPr>
        <p:spPr bwMode="auto">
          <a:xfrm>
            <a:off x="6280150" y="4784725"/>
            <a:ext cx="1500188" cy="642938"/>
          </a:xfrm>
          <a:prstGeom prst="rect">
            <a:avLst/>
          </a:prstGeom>
          <a:gradFill rotWithShape="1">
            <a:gsLst>
              <a:gs pos="0">
                <a:srgbClr val="66FFCC"/>
              </a:gs>
              <a:gs pos="50000">
                <a:srgbClr val="FFFFFF"/>
              </a:gs>
              <a:gs pos="100000">
                <a:srgbClr val="66FFCC"/>
              </a:gs>
            </a:gsLst>
            <a:lin ang="5400000" scaled="1"/>
          </a:gradFill>
          <a:ln w="12700" algn="ctr">
            <a:solidFill>
              <a:schemeClr val="tx1"/>
            </a:solidFill>
            <a:miter lim="800000"/>
            <a:headEnd/>
            <a:tailEnd/>
          </a:ln>
        </p:spPr>
        <p:txBody>
          <a:bodyPr anchor="ctr"/>
          <a:lstStyle/>
          <a:p>
            <a:pPr algn="ctr"/>
            <a:r>
              <a:rPr lang="zh-TW" altLang="en-US">
                <a:latin typeface="Calibri" pitchFamily="34" charset="0"/>
                <a:ea typeface="標楷體" pitchFamily="65" charset="-120"/>
              </a:rPr>
              <a:t>高雄分公司</a:t>
            </a:r>
          </a:p>
        </p:txBody>
      </p:sp>
      <p:sp>
        <p:nvSpPr>
          <p:cNvPr id="12" name="AutoShape 6"/>
          <p:cNvSpPr>
            <a:spLocks noChangeArrowheads="1"/>
          </p:cNvSpPr>
          <p:nvPr/>
        </p:nvSpPr>
        <p:spPr bwMode="auto">
          <a:xfrm>
            <a:off x="5940425" y="2997200"/>
            <a:ext cx="2538413" cy="1439863"/>
          </a:xfrm>
          <a:prstGeom prst="wedgeRoundRectCallout">
            <a:avLst>
              <a:gd name="adj1" fmla="val -73204"/>
              <a:gd name="adj2" fmla="val 42171"/>
              <a:gd name="adj3" fmla="val 16667"/>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p:spPr>
        <p:txBody>
          <a:bodyPr anchor="ctr" anchorCtr="1"/>
          <a:lstStyle/>
          <a:p>
            <a:pPr>
              <a:defRPr/>
            </a:pPr>
            <a:r>
              <a:rPr lang="zh-TW" altLang="en-US">
                <a:effectLst>
                  <a:outerShdw blurRad="38100" dist="38100" dir="2700000" algn="tl">
                    <a:srgbClr val="FFFFFF"/>
                  </a:outerShdw>
                </a:effectLst>
                <a:ea typeface="標楷體" pitchFamily="65" charset="-120"/>
              </a:rPr>
              <a:t>假設第一公司是個分公司，有</a:t>
            </a:r>
            <a:r>
              <a:rPr lang="en-US" altLang="zh-TW">
                <a:effectLst>
                  <a:outerShdw blurRad="38100" dist="38100" dir="2700000" algn="tl">
                    <a:srgbClr val="FFFFFF"/>
                  </a:outerShdw>
                </a:effectLst>
                <a:ea typeface="標楷體" pitchFamily="65" charset="-120"/>
              </a:rPr>
              <a:t>3</a:t>
            </a:r>
            <a:r>
              <a:rPr lang="zh-TW" altLang="en-US">
                <a:effectLst>
                  <a:outerShdw blurRad="38100" dist="38100" dir="2700000" algn="tl">
                    <a:srgbClr val="FFFFFF"/>
                  </a:outerShdw>
                </a:effectLst>
                <a:ea typeface="標楷體" pitchFamily="65" charset="-120"/>
              </a:rPr>
              <a:t>個營運地點，必須建立</a:t>
            </a:r>
            <a:r>
              <a:rPr lang="en-US" altLang="zh-TW">
                <a:effectLst>
                  <a:outerShdw blurRad="38100" dist="38100" dir="2700000" algn="tl">
                    <a:srgbClr val="FFFFFF"/>
                  </a:outerShdw>
                </a:effectLst>
                <a:ea typeface="標楷體" pitchFamily="65" charset="-120"/>
              </a:rPr>
              <a:t>4</a:t>
            </a:r>
            <a:r>
              <a:rPr lang="zh-TW" altLang="en-US">
                <a:effectLst>
                  <a:outerShdw blurRad="38100" dist="38100" dir="2700000" algn="tl">
                    <a:srgbClr val="FFFFFF"/>
                  </a:outerShdw>
                </a:effectLst>
                <a:ea typeface="標楷體" pitchFamily="65" charset="-120"/>
              </a:rPr>
              <a:t>個客戶資料</a:t>
            </a:r>
          </a:p>
        </p:txBody>
      </p:sp>
      <p:sp>
        <p:nvSpPr>
          <p:cNvPr id="13" name="AutoShape 6"/>
          <p:cNvSpPr>
            <a:spLocks noChangeArrowheads="1"/>
          </p:cNvSpPr>
          <p:nvPr/>
        </p:nvSpPr>
        <p:spPr bwMode="auto">
          <a:xfrm>
            <a:off x="5724525" y="3213100"/>
            <a:ext cx="2357438" cy="1079500"/>
          </a:xfrm>
          <a:prstGeom prst="wedgeRoundRectCallout">
            <a:avLst>
              <a:gd name="adj1" fmla="val -97810"/>
              <a:gd name="adj2" fmla="val 36764"/>
              <a:gd name="adj3" fmla="val 16667"/>
            </a:avLst>
          </a:prstGeom>
          <a:gradFill rotWithShape="1">
            <a:gsLst>
              <a:gs pos="0">
                <a:srgbClr val="99CCFF"/>
              </a:gs>
              <a:gs pos="50000">
                <a:schemeClr val="bg1"/>
              </a:gs>
              <a:gs pos="100000">
                <a:srgbClr val="99CCFF"/>
              </a:gs>
            </a:gsLst>
            <a:lin ang="5400000" scaled="1"/>
          </a:gradFill>
          <a:ln w="9525">
            <a:solidFill>
              <a:schemeClr val="tx1"/>
            </a:solidFill>
            <a:miter lim="800000"/>
            <a:headEnd/>
            <a:tailEnd/>
          </a:ln>
        </p:spPr>
        <p:txBody>
          <a:bodyPr anchor="ctr" anchorCtr="1"/>
          <a:lstStyle/>
          <a:p>
            <a:pPr>
              <a:defRPr/>
            </a:pPr>
            <a:r>
              <a:rPr lang="en-US" altLang="zh-TW">
                <a:effectLst>
                  <a:outerShdw blurRad="38100" dist="38100" dir="2700000" algn="tl">
                    <a:srgbClr val="FFFFFF"/>
                  </a:outerShdw>
                </a:effectLst>
                <a:ea typeface="標楷體" pitchFamily="65" charset="-120"/>
              </a:rPr>
              <a:t>4</a:t>
            </a:r>
            <a:r>
              <a:rPr lang="zh-TW" altLang="en-US">
                <a:effectLst>
                  <a:outerShdw blurRad="38100" dist="38100" dir="2700000" algn="tl">
                    <a:srgbClr val="FFFFFF"/>
                  </a:outerShdw>
                </a:effectLst>
                <a:ea typeface="標楷體" pitchFamily="65" charset="-120"/>
              </a:rPr>
              <a:t>個客戶的銷貨單之應收帳款都歸結到總公司</a:t>
            </a:r>
          </a:p>
        </p:txBody>
      </p:sp>
      <p:sp>
        <p:nvSpPr>
          <p:cNvPr id="117768" name="文字方塊 14"/>
          <p:cNvSpPr txBox="1">
            <a:spLocks noChangeArrowheads="1"/>
          </p:cNvSpPr>
          <p:nvPr/>
        </p:nvSpPr>
        <p:spPr bwMode="auto">
          <a:xfrm>
            <a:off x="2801938" y="3068638"/>
            <a:ext cx="42862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r>
              <a:rPr lang="zh-TW" altLang="en-US" sz="1600">
                <a:solidFill>
                  <a:schemeClr val="hlink"/>
                </a:solidFill>
                <a:ea typeface="標楷體" pitchFamily="65" charset="-120"/>
              </a:rPr>
              <a:t>銷貨單</a:t>
            </a:r>
          </a:p>
        </p:txBody>
      </p:sp>
      <p:sp>
        <p:nvSpPr>
          <p:cNvPr id="117769" name="文字方塊 17"/>
          <p:cNvSpPr txBox="1">
            <a:spLocks noChangeArrowheads="1"/>
          </p:cNvSpPr>
          <p:nvPr/>
        </p:nvSpPr>
        <p:spPr bwMode="auto">
          <a:xfrm>
            <a:off x="1779588" y="5499100"/>
            <a:ext cx="1071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r>
              <a:rPr lang="zh-TW" altLang="en-US" sz="1600">
                <a:solidFill>
                  <a:schemeClr val="hlink"/>
                </a:solidFill>
                <a:ea typeface="標楷體" pitchFamily="65" charset="-120"/>
              </a:rPr>
              <a:t>銷貨單</a:t>
            </a:r>
          </a:p>
        </p:txBody>
      </p:sp>
      <p:sp>
        <p:nvSpPr>
          <p:cNvPr id="117770" name="文字方塊 18"/>
          <p:cNvSpPr txBox="1">
            <a:spLocks noChangeArrowheads="1"/>
          </p:cNvSpPr>
          <p:nvPr/>
        </p:nvSpPr>
        <p:spPr bwMode="auto">
          <a:xfrm>
            <a:off x="4137025" y="5570538"/>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r>
              <a:rPr lang="zh-TW" altLang="en-US" sz="1600">
                <a:solidFill>
                  <a:schemeClr val="hlink"/>
                </a:solidFill>
                <a:ea typeface="標楷體" pitchFamily="65" charset="-120"/>
              </a:rPr>
              <a:t>銷貨單</a:t>
            </a:r>
          </a:p>
        </p:txBody>
      </p:sp>
      <p:sp>
        <p:nvSpPr>
          <p:cNvPr id="117771" name="文字方塊 19"/>
          <p:cNvSpPr txBox="1">
            <a:spLocks noChangeArrowheads="1"/>
          </p:cNvSpPr>
          <p:nvPr/>
        </p:nvSpPr>
        <p:spPr bwMode="auto">
          <a:xfrm>
            <a:off x="6565900" y="5570538"/>
            <a:ext cx="1071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新細明體" pitchFamily="18" charset="-120"/>
              </a:defRPr>
            </a:lvl1pPr>
            <a:lvl2pPr marL="742950" indent="-285750" eaLnBrk="0" hangingPunct="0">
              <a:defRPr b="1">
                <a:solidFill>
                  <a:schemeClr val="tx1"/>
                </a:solidFill>
                <a:latin typeface="Times New Roman" pitchFamily="18" charset="0"/>
                <a:ea typeface="新細明體" pitchFamily="18" charset="-120"/>
              </a:defRPr>
            </a:lvl2pPr>
            <a:lvl3pPr marL="1143000" indent="-228600" eaLnBrk="0" hangingPunct="0">
              <a:defRPr b="1">
                <a:solidFill>
                  <a:schemeClr val="tx1"/>
                </a:solidFill>
                <a:latin typeface="Times New Roman" pitchFamily="18" charset="0"/>
                <a:ea typeface="新細明體" pitchFamily="18" charset="-120"/>
              </a:defRPr>
            </a:lvl3pPr>
            <a:lvl4pPr marL="1600200" indent="-228600" eaLnBrk="0" hangingPunct="0">
              <a:defRPr b="1">
                <a:solidFill>
                  <a:schemeClr val="tx1"/>
                </a:solidFill>
                <a:latin typeface="Times New Roman" pitchFamily="18" charset="0"/>
                <a:ea typeface="新細明體" pitchFamily="18" charset="-120"/>
              </a:defRPr>
            </a:lvl4pPr>
            <a:lvl5pPr marL="2057400" indent="-228600" eaLnBrk="0" hangingPunct="0">
              <a:defRPr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b="1">
                <a:solidFill>
                  <a:schemeClr val="tx1"/>
                </a:solidFill>
                <a:latin typeface="Times New Roman" pitchFamily="18" charset="0"/>
                <a:ea typeface="新細明體" pitchFamily="18" charset="-120"/>
              </a:defRPr>
            </a:lvl9pPr>
          </a:lstStyle>
          <a:p>
            <a:pPr eaLnBrk="1" hangingPunct="1"/>
            <a:r>
              <a:rPr lang="zh-TW" altLang="en-US" sz="1600">
                <a:solidFill>
                  <a:schemeClr val="hlink"/>
                </a:solidFill>
                <a:ea typeface="標楷體" pitchFamily="65" charset="-120"/>
              </a:rPr>
              <a:t>銷貨單</a:t>
            </a:r>
          </a:p>
        </p:txBody>
      </p:sp>
      <p:sp>
        <p:nvSpPr>
          <p:cNvPr id="117774" name="Line 14"/>
          <p:cNvSpPr>
            <a:spLocks noChangeShapeType="1"/>
          </p:cNvSpPr>
          <p:nvPr/>
        </p:nvSpPr>
        <p:spPr bwMode="auto">
          <a:xfrm>
            <a:off x="3203575" y="3429000"/>
            <a:ext cx="431800" cy="0"/>
          </a:xfrm>
          <a:prstGeom prst="line">
            <a:avLst/>
          </a:prstGeom>
          <a:noFill/>
          <a:ln w="19050">
            <a:solidFill>
              <a:srgbClr val="FF0000"/>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TW" altLang="en-US"/>
          </a:p>
        </p:txBody>
      </p:sp>
      <p:sp>
        <p:nvSpPr>
          <p:cNvPr id="117775" name="Line 15"/>
          <p:cNvSpPr>
            <a:spLocks noChangeShapeType="1"/>
          </p:cNvSpPr>
          <p:nvPr/>
        </p:nvSpPr>
        <p:spPr bwMode="auto">
          <a:xfrm flipV="1">
            <a:off x="4572000" y="3933825"/>
            <a:ext cx="0" cy="431800"/>
          </a:xfrm>
          <a:prstGeom prst="line">
            <a:avLst/>
          </a:prstGeom>
          <a:noFill/>
          <a:ln w="19050">
            <a:solidFill>
              <a:srgbClr val="FF0000"/>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TW" altLang="en-US"/>
          </a:p>
        </p:txBody>
      </p:sp>
      <p:sp>
        <p:nvSpPr>
          <p:cNvPr id="117776" name="Line 16"/>
          <p:cNvSpPr>
            <a:spLocks noChangeShapeType="1"/>
          </p:cNvSpPr>
          <p:nvPr/>
        </p:nvSpPr>
        <p:spPr bwMode="auto">
          <a:xfrm>
            <a:off x="2916238" y="5084763"/>
            <a:ext cx="431800" cy="0"/>
          </a:xfrm>
          <a:prstGeom prst="line">
            <a:avLst/>
          </a:prstGeom>
          <a:noFill/>
          <a:ln w="19050">
            <a:solidFill>
              <a:srgbClr val="FF0000"/>
            </a:solidFill>
            <a:prstDash val="sysDot"/>
            <a:round/>
            <a:headEnd/>
            <a:tailEnd type="none" w="lg" len="med"/>
          </a:ln>
          <a:extLst>
            <a:ext uri="{909E8E84-426E-40DD-AFC4-6F175D3DCCD1}">
              <a14:hiddenFill xmlns:a14="http://schemas.microsoft.com/office/drawing/2010/main">
                <a:noFill/>
              </a14:hiddenFill>
            </a:ext>
          </a:extLst>
        </p:spPr>
        <p:txBody>
          <a:bodyPr/>
          <a:lstStyle/>
          <a:p>
            <a:endParaRPr lang="zh-TW" altLang="en-US"/>
          </a:p>
        </p:txBody>
      </p:sp>
      <p:sp>
        <p:nvSpPr>
          <p:cNvPr id="117777" name="Line 17"/>
          <p:cNvSpPr>
            <a:spLocks noChangeShapeType="1"/>
          </p:cNvSpPr>
          <p:nvPr/>
        </p:nvSpPr>
        <p:spPr bwMode="auto">
          <a:xfrm>
            <a:off x="3348038" y="4365625"/>
            <a:ext cx="0" cy="719138"/>
          </a:xfrm>
          <a:prstGeom prst="line">
            <a:avLst/>
          </a:prstGeom>
          <a:noFill/>
          <a:ln w="19050">
            <a:solidFill>
              <a:srgbClr val="FF0000"/>
            </a:solidFill>
            <a:prstDash val="sysDot"/>
            <a:round/>
            <a:headEnd/>
            <a:tailEnd type="none" w="lg" len="med"/>
          </a:ln>
          <a:extLst>
            <a:ext uri="{909E8E84-426E-40DD-AFC4-6F175D3DCCD1}">
              <a14:hiddenFill xmlns:a14="http://schemas.microsoft.com/office/drawing/2010/main">
                <a:noFill/>
              </a14:hiddenFill>
            </a:ext>
          </a:extLst>
        </p:spPr>
        <p:txBody>
          <a:bodyPr/>
          <a:lstStyle/>
          <a:p>
            <a:endParaRPr lang="zh-TW" altLang="en-US"/>
          </a:p>
        </p:txBody>
      </p:sp>
      <p:sp>
        <p:nvSpPr>
          <p:cNvPr id="117778" name="Line 18"/>
          <p:cNvSpPr>
            <a:spLocks noChangeShapeType="1"/>
          </p:cNvSpPr>
          <p:nvPr/>
        </p:nvSpPr>
        <p:spPr bwMode="auto">
          <a:xfrm>
            <a:off x="4572000" y="4365625"/>
            <a:ext cx="0" cy="430213"/>
          </a:xfrm>
          <a:prstGeom prst="line">
            <a:avLst/>
          </a:prstGeom>
          <a:noFill/>
          <a:ln w="19050">
            <a:solidFill>
              <a:srgbClr val="FF0000"/>
            </a:solidFill>
            <a:prstDash val="sysDot"/>
            <a:round/>
            <a:headEnd/>
            <a:tailEnd type="none" w="lg" len="med"/>
          </a:ln>
          <a:extLst>
            <a:ext uri="{909E8E84-426E-40DD-AFC4-6F175D3DCCD1}">
              <a14:hiddenFill xmlns:a14="http://schemas.microsoft.com/office/drawing/2010/main">
                <a:noFill/>
              </a14:hiddenFill>
            </a:ext>
          </a:extLst>
        </p:spPr>
        <p:txBody>
          <a:bodyPr/>
          <a:lstStyle/>
          <a:p>
            <a:endParaRPr lang="zh-TW" altLang="en-US"/>
          </a:p>
        </p:txBody>
      </p:sp>
      <p:sp>
        <p:nvSpPr>
          <p:cNvPr id="117779" name="Line 19"/>
          <p:cNvSpPr>
            <a:spLocks noChangeShapeType="1"/>
          </p:cNvSpPr>
          <p:nvPr/>
        </p:nvSpPr>
        <p:spPr bwMode="auto">
          <a:xfrm>
            <a:off x="5867400" y="4365625"/>
            <a:ext cx="0" cy="719138"/>
          </a:xfrm>
          <a:prstGeom prst="line">
            <a:avLst/>
          </a:prstGeom>
          <a:noFill/>
          <a:ln w="19050">
            <a:solidFill>
              <a:srgbClr val="FF0000"/>
            </a:solidFill>
            <a:prstDash val="sysDot"/>
            <a:round/>
            <a:headEnd/>
            <a:tailEnd type="none" w="lg" len="med"/>
          </a:ln>
          <a:extLst>
            <a:ext uri="{909E8E84-426E-40DD-AFC4-6F175D3DCCD1}">
              <a14:hiddenFill xmlns:a14="http://schemas.microsoft.com/office/drawing/2010/main">
                <a:noFill/>
              </a14:hiddenFill>
            </a:ext>
          </a:extLst>
        </p:spPr>
        <p:txBody>
          <a:bodyPr/>
          <a:lstStyle/>
          <a:p>
            <a:endParaRPr lang="zh-TW" altLang="en-US"/>
          </a:p>
        </p:txBody>
      </p:sp>
      <p:sp>
        <p:nvSpPr>
          <p:cNvPr id="117780" name="Line 20"/>
          <p:cNvSpPr>
            <a:spLocks noChangeShapeType="1"/>
          </p:cNvSpPr>
          <p:nvPr/>
        </p:nvSpPr>
        <p:spPr bwMode="auto">
          <a:xfrm>
            <a:off x="5867400" y="5084763"/>
            <a:ext cx="431800" cy="0"/>
          </a:xfrm>
          <a:prstGeom prst="line">
            <a:avLst/>
          </a:prstGeom>
          <a:noFill/>
          <a:ln w="19050">
            <a:solidFill>
              <a:srgbClr val="FF0000"/>
            </a:solidFill>
            <a:prstDash val="sysDot"/>
            <a:round/>
            <a:headEnd/>
            <a:tailEnd type="none" w="lg" len="med"/>
          </a:ln>
          <a:extLst>
            <a:ext uri="{909E8E84-426E-40DD-AFC4-6F175D3DCCD1}">
              <a14:hiddenFill xmlns:a14="http://schemas.microsoft.com/office/drawing/2010/main">
                <a:noFill/>
              </a14:hiddenFill>
            </a:ext>
          </a:extLst>
        </p:spPr>
        <p:txBody>
          <a:bodyPr/>
          <a:lstStyle/>
          <a:p>
            <a:endParaRPr lang="zh-TW" altLang="en-US"/>
          </a:p>
        </p:txBody>
      </p:sp>
      <p:sp>
        <p:nvSpPr>
          <p:cNvPr id="117781" name="Line 21"/>
          <p:cNvSpPr>
            <a:spLocks noChangeShapeType="1"/>
          </p:cNvSpPr>
          <p:nvPr/>
        </p:nvSpPr>
        <p:spPr bwMode="auto">
          <a:xfrm flipH="1">
            <a:off x="3348038" y="4365625"/>
            <a:ext cx="2520950" cy="0"/>
          </a:xfrm>
          <a:prstGeom prst="line">
            <a:avLst/>
          </a:prstGeom>
          <a:noFill/>
          <a:ln w="19050">
            <a:solidFill>
              <a:srgbClr val="FF0000"/>
            </a:solidFill>
            <a:prstDash val="sysDot"/>
            <a:round/>
            <a:headEnd/>
            <a:tailEnd type="none" w="lg" len="me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dissolve">
                                      <p:cBhvr>
                                        <p:cTn id="7" dur="500"/>
                                        <p:tgtEl>
                                          <p:spTgt spid="9728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7773"/>
                                        </p:tgtEl>
                                        <p:attrNameLst>
                                          <p:attrName>style.visibility</p:attrName>
                                        </p:attrNameLst>
                                      </p:cBhvr>
                                      <p:to>
                                        <p:strVal val="visible"/>
                                      </p:to>
                                    </p:set>
                                    <p:animEffect transition="in" filter="dissolve">
                                      <p:cBhvr>
                                        <p:cTn id="11" dur="500"/>
                                        <p:tgtEl>
                                          <p:spTgt spid="11777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par>
                          <p:cTn id="21" fill="hold" nodeType="afterGroup">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par>
                          <p:cTn id="25" fill="hold" nodeType="afterGroup">
                            <p:stCondLst>
                              <p:cond delay="1500"/>
                            </p:stCondLst>
                            <p:childTnLst>
                              <p:par>
                                <p:cTn id="26" presetID="3" presetClass="entr" presetSubtype="1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par>
                          <p:cTn id="29" fill="hold" nodeType="afterGroup">
                            <p:stCondLst>
                              <p:cond delay="2000"/>
                            </p:stCondLst>
                            <p:childTnLst>
                              <p:par>
                                <p:cTn id="30" presetID="9"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xit" presetSubtype="16" fill="hold" grpId="1" nodeType="clickEffect">
                                  <p:stCondLst>
                                    <p:cond delay="0"/>
                                  </p:stCondLst>
                                  <p:childTnLst>
                                    <p:animEffect transition="out" filter="box(in)">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par>
                          <p:cTn id="38" fill="hold" nodeType="afterGroup">
                            <p:stCondLst>
                              <p:cond delay="500"/>
                            </p:stCondLst>
                            <p:childTnLst>
                              <p:par>
                                <p:cTn id="39" presetID="3" presetClass="entr" presetSubtype="5" fill="hold" grpId="0" nodeType="afterEffect">
                                  <p:stCondLst>
                                    <p:cond delay="0"/>
                                  </p:stCondLst>
                                  <p:childTnLst>
                                    <p:set>
                                      <p:cBhvr>
                                        <p:cTn id="40" dur="1" fill="hold">
                                          <p:stCondLst>
                                            <p:cond delay="0"/>
                                          </p:stCondLst>
                                        </p:cTn>
                                        <p:tgtEl>
                                          <p:spTgt spid="117768"/>
                                        </p:tgtEl>
                                        <p:attrNameLst>
                                          <p:attrName>style.visibility</p:attrName>
                                        </p:attrNameLst>
                                      </p:cBhvr>
                                      <p:to>
                                        <p:strVal val="visible"/>
                                      </p:to>
                                    </p:set>
                                    <p:animEffect transition="in" filter="blinds(vertical)">
                                      <p:cBhvr>
                                        <p:cTn id="41" dur="1000"/>
                                        <p:tgtEl>
                                          <p:spTgt spid="117768"/>
                                        </p:tgtEl>
                                      </p:cBhvr>
                                    </p:animEffect>
                                  </p:childTnLst>
                                </p:cTn>
                              </p:par>
                              <p:par>
                                <p:cTn id="42" presetID="3" presetClass="entr" presetSubtype="5" fill="hold" grpId="0" nodeType="withEffect">
                                  <p:stCondLst>
                                    <p:cond delay="0"/>
                                  </p:stCondLst>
                                  <p:childTnLst>
                                    <p:set>
                                      <p:cBhvr>
                                        <p:cTn id="43" dur="1" fill="hold">
                                          <p:stCondLst>
                                            <p:cond delay="0"/>
                                          </p:stCondLst>
                                        </p:cTn>
                                        <p:tgtEl>
                                          <p:spTgt spid="117774"/>
                                        </p:tgtEl>
                                        <p:attrNameLst>
                                          <p:attrName>style.visibility</p:attrName>
                                        </p:attrNameLst>
                                      </p:cBhvr>
                                      <p:to>
                                        <p:strVal val="visible"/>
                                      </p:to>
                                    </p:set>
                                    <p:animEffect transition="in" filter="blinds(vertical)">
                                      <p:cBhvr>
                                        <p:cTn id="44" dur="1000"/>
                                        <p:tgtEl>
                                          <p:spTgt spid="117774"/>
                                        </p:tgtEl>
                                      </p:cBhvr>
                                    </p:animEffect>
                                  </p:childTnLst>
                                </p:cTn>
                              </p:par>
                            </p:childTnLst>
                          </p:cTn>
                        </p:par>
                        <p:par>
                          <p:cTn id="45" fill="hold" nodeType="afterGroup">
                            <p:stCondLst>
                              <p:cond delay="1500"/>
                            </p:stCondLst>
                            <p:childTnLst>
                              <p:par>
                                <p:cTn id="46" presetID="5" presetClass="entr" presetSubtype="10" fill="hold" grpId="0" nodeType="afterEffect">
                                  <p:stCondLst>
                                    <p:cond delay="0"/>
                                  </p:stCondLst>
                                  <p:childTnLst>
                                    <p:set>
                                      <p:cBhvr>
                                        <p:cTn id="47" dur="1" fill="hold">
                                          <p:stCondLst>
                                            <p:cond delay="0"/>
                                          </p:stCondLst>
                                        </p:cTn>
                                        <p:tgtEl>
                                          <p:spTgt spid="117769"/>
                                        </p:tgtEl>
                                        <p:attrNameLst>
                                          <p:attrName>style.visibility</p:attrName>
                                        </p:attrNameLst>
                                      </p:cBhvr>
                                      <p:to>
                                        <p:strVal val="visible"/>
                                      </p:to>
                                    </p:set>
                                    <p:animEffect transition="in" filter="checkerboard(across)">
                                      <p:cBhvr>
                                        <p:cTn id="48" dur="500"/>
                                        <p:tgtEl>
                                          <p:spTgt spid="117769"/>
                                        </p:tgtEl>
                                      </p:cBhvr>
                                    </p:animEffect>
                                  </p:childTnLst>
                                </p:cTn>
                              </p:par>
                            </p:childTnLst>
                          </p:cTn>
                        </p:par>
                        <p:par>
                          <p:cTn id="49" fill="hold" nodeType="afterGroup">
                            <p:stCondLst>
                              <p:cond delay="2000"/>
                            </p:stCondLst>
                            <p:childTnLst>
                              <p:par>
                                <p:cTn id="50" presetID="5" presetClass="entr" presetSubtype="10" fill="hold" grpId="0" nodeType="afterEffect">
                                  <p:stCondLst>
                                    <p:cond delay="0"/>
                                  </p:stCondLst>
                                  <p:childTnLst>
                                    <p:set>
                                      <p:cBhvr>
                                        <p:cTn id="51" dur="1" fill="hold">
                                          <p:stCondLst>
                                            <p:cond delay="0"/>
                                          </p:stCondLst>
                                        </p:cTn>
                                        <p:tgtEl>
                                          <p:spTgt spid="117770"/>
                                        </p:tgtEl>
                                        <p:attrNameLst>
                                          <p:attrName>style.visibility</p:attrName>
                                        </p:attrNameLst>
                                      </p:cBhvr>
                                      <p:to>
                                        <p:strVal val="visible"/>
                                      </p:to>
                                    </p:set>
                                    <p:animEffect transition="in" filter="checkerboard(across)">
                                      <p:cBhvr>
                                        <p:cTn id="52" dur="500"/>
                                        <p:tgtEl>
                                          <p:spTgt spid="117770"/>
                                        </p:tgtEl>
                                      </p:cBhvr>
                                    </p:animEffect>
                                  </p:childTnLst>
                                </p:cTn>
                              </p:par>
                            </p:childTnLst>
                          </p:cTn>
                        </p:par>
                        <p:par>
                          <p:cTn id="53" fill="hold" nodeType="afterGroup">
                            <p:stCondLst>
                              <p:cond delay="2500"/>
                            </p:stCondLst>
                            <p:childTnLst>
                              <p:par>
                                <p:cTn id="54" presetID="5" presetClass="entr" presetSubtype="10" fill="hold" grpId="0" nodeType="afterEffect">
                                  <p:stCondLst>
                                    <p:cond delay="0"/>
                                  </p:stCondLst>
                                  <p:childTnLst>
                                    <p:set>
                                      <p:cBhvr>
                                        <p:cTn id="55" dur="1" fill="hold">
                                          <p:stCondLst>
                                            <p:cond delay="0"/>
                                          </p:stCondLst>
                                        </p:cTn>
                                        <p:tgtEl>
                                          <p:spTgt spid="117771"/>
                                        </p:tgtEl>
                                        <p:attrNameLst>
                                          <p:attrName>style.visibility</p:attrName>
                                        </p:attrNameLst>
                                      </p:cBhvr>
                                      <p:to>
                                        <p:strVal val="visible"/>
                                      </p:to>
                                    </p:set>
                                    <p:animEffect transition="in" filter="checkerboard(across)">
                                      <p:cBhvr>
                                        <p:cTn id="56" dur="500"/>
                                        <p:tgtEl>
                                          <p:spTgt spid="117771"/>
                                        </p:tgtEl>
                                      </p:cBhvr>
                                    </p:animEffect>
                                  </p:childTnLst>
                                </p:cTn>
                              </p:par>
                            </p:childTnLst>
                          </p:cTn>
                        </p:par>
                        <p:par>
                          <p:cTn id="57" fill="hold" nodeType="afterGroup">
                            <p:stCondLst>
                              <p:cond delay="3000"/>
                            </p:stCondLst>
                            <p:childTnLst>
                              <p:par>
                                <p:cTn id="58" presetID="5" presetClass="entr" presetSubtype="10" fill="hold" grpId="0" nodeType="afterEffect">
                                  <p:stCondLst>
                                    <p:cond delay="0"/>
                                  </p:stCondLst>
                                  <p:childTnLst>
                                    <p:set>
                                      <p:cBhvr>
                                        <p:cTn id="59" dur="1" fill="hold">
                                          <p:stCondLst>
                                            <p:cond delay="0"/>
                                          </p:stCondLst>
                                        </p:cTn>
                                        <p:tgtEl>
                                          <p:spTgt spid="117776"/>
                                        </p:tgtEl>
                                        <p:attrNameLst>
                                          <p:attrName>style.visibility</p:attrName>
                                        </p:attrNameLst>
                                      </p:cBhvr>
                                      <p:to>
                                        <p:strVal val="visible"/>
                                      </p:to>
                                    </p:set>
                                    <p:animEffect transition="in" filter="checkerboard(across)">
                                      <p:cBhvr>
                                        <p:cTn id="60" dur="500"/>
                                        <p:tgtEl>
                                          <p:spTgt spid="117776"/>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117777"/>
                                        </p:tgtEl>
                                        <p:attrNameLst>
                                          <p:attrName>style.visibility</p:attrName>
                                        </p:attrNameLst>
                                      </p:cBhvr>
                                      <p:to>
                                        <p:strVal val="visible"/>
                                      </p:to>
                                    </p:set>
                                    <p:animEffect transition="in" filter="checkerboard(across)">
                                      <p:cBhvr>
                                        <p:cTn id="63" dur="500"/>
                                        <p:tgtEl>
                                          <p:spTgt spid="117777"/>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117778"/>
                                        </p:tgtEl>
                                        <p:attrNameLst>
                                          <p:attrName>style.visibility</p:attrName>
                                        </p:attrNameLst>
                                      </p:cBhvr>
                                      <p:to>
                                        <p:strVal val="visible"/>
                                      </p:to>
                                    </p:set>
                                    <p:animEffect transition="in" filter="checkerboard(across)">
                                      <p:cBhvr>
                                        <p:cTn id="66" dur="500"/>
                                        <p:tgtEl>
                                          <p:spTgt spid="117778"/>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117780"/>
                                        </p:tgtEl>
                                        <p:attrNameLst>
                                          <p:attrName>style.visibility</p:attrName>
                                        </p:attrNameLst>
                                      </p:cBhvr>
                                      <p:to>
                                        <p:strVal val="visible"/>
                                      </p:to>
                                    </p:set>
                                    <p:animEffect transition="in" filter="checkerboard(across)">
                                      <p:cBhvr>
                                        <p:cTn id="69" dur="500"/>
                                        <p:tgtEl>
                                          <p:spTgt spid="117780"/>
                                        </p:tgtEl>
                                      </p:cBhvr>
                                    </p:animEffect>
                                  </p:childTnLst>
                                </p:cTn>
                              </p:par>
                              <p:par>
                                <p:cTn id="70" presetID="5" presetClass="entr" presetSubtype="10" fill="hold" grpId="0" nodeType="withEffect">
                                  <p:stCondLst>
                                    <p:cond delay="0"/>
                                  </p:stCondLst>
                                  <p:childTnLst>
                                    <p:set>
                                      <p:cBhvr>
                                        <p:cTn id="71" dur="1" fill="hold">
                                          <p:stCondLst>
                                            <p:cond delay="0"/>
                                          </p:stCondLst>
                                        </p:cTn>
                                        <p:tgtEl>
                                          <p:spTgt spid="117779"/>
                                        </p:tgtEl>
                                        <p:attrNameLst>
                                          <p:attrName>style.visibility</p:attrName>
                                        </p:attrNameLst>
                                      </p:cBhvr>
                                      <p:to>
                                        <p:strVal val="visible"/>
                                      </p:to>
                                    </p:set>
                                    <p:animEffect transition="in" filter="checkerboard(across)">
                                      <p:cBhvr>
                                        <p:cTn id="72" dur="500"/>
                                        <p:tgtEl>
                                          <p:spTgt spid="117779"/>
                                        </p:tgtEl>
                                      </p:cBhvr>
                                    </p:animEffect>
                                  </p:childTnLst>
                                </p:cTn>
                              </p:par>
                              <p:par>
                                <p:cTn id="73" presetID="5" presetClass="entr" presetSubtype="10" fill="hold" grpId="0" nodeType="withEffect">
                                  <p:stCondLst>
                                    <p:cond delay="0"/>
                                  </p:stCondLst>
                                  <p:childTnLst>
                                    <p:set>
                                      <p:cBhvr>
                                        <p:cTn id="74" dur="1" fill="hold">
                                          <p:stCondLst>
                                            <p:cond delay="0"/>
                                          </p:stCondLst>
                                        </p:cTn>
                                        <p:tgtEl>
                                          <p:spTgt spid="117781"/>
                                        </p:tgtEl>
                                        <p:attrNameLst>
                                          <p:attrName>style.visibility</p:attrName>
                                        </p:attrNameLst>
                                      </p:cBhvr>
                                      <p:to>
                                        <p:strVal val="visible"/>
                                      </p:to>
                                    </p:set>
                                    <p:animEffect transition="in" filter="checkerboard(across)">
                                      <p:cBhvr>
                                        <p:cTn id="75" dur="500"/>
                                        <p:tgtEl>
                                          <p:spTgt spid="117781"/>
                                        </p:tgtEl>
                                      </p:cBhvr>
                                    </p:animEffect>
                                  </p:childTnLst>
                                </p:cTn>
                              </p:par>
                              <p:par>
                                <p:cTn id="76" presetID="5" presetClass="entr" presetSubtype="10" fill="hold" grpId="0" nodeType="withEffect">
                                  <p:stCondLst>
                                    <p:cond delay="0"/>
                                  </p:stCondLst>
                                  <p:childTnLst>
                                    <p:set>
                                      <p:cBhvr>
                                        <p:cTn id="77" dur="1" fill="hold">
                                          <p:stCondLst>
                                            <p:cond delay="0"/>
                                          </p:stCondLst>
                                        </p:cTn>
                                        <p:tgtEl>
                                          <p:spTgt spid="117775"/>
                                        </p:tgtEl>
                                        <p:attrNameLst>
                                          <p:attrName>style.visibility</p:attrName>
                                        </p:attrNameLst>
                                      </p:cBhvr>
                                      <p:to>
                                        <p:strVal val="visible"/>
                                      </p:to>
                                    </p:set>
                                    <p:animEffect transition="in" filter="checkerboard(across)">
                                      <p:cBhvr>
                                        <p:cTn id="78" dur="500"/>
                                        <p:tgtEl>
                                          <p:spTgt spid="117775"/>
                                        </p:tgtEl>
                                      </p:cBhvr>
                                    </p:animEffect>
                                  </p:childTnLst>
                                </p:cTn>
                              </p:par>
                            </p:childTnLst>
                          </p:cTn>
                        </p:par>
                        <p:par>
                          <p:cTn id="79" fill="hold" nodeType="afterGroup">
                            <p:stCondLst>
                              <p:cond delay="3500"/>
                            </p:stCondLst>
                            <p:childTnLst>
                              <p:par>
                                <p:cTn id="80" presetID="9" presetClass="entr" presetSubtype="0" fill="hold" grpId="0"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dissolve">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3" grpId="0" animBg="1"/>
      <p:bldP spid="97283" grpId="0"/>
      <p:bldP spid="8" grpId="0" animBg="1"/>
      <p:bldP spid="9" grpId="0" animBg="1"/>
      <p:bldP spid="10" grpId="0" animBg="1"/>
      <p:bldP spid="11" grpId="0" animBg="1"/>
      <p:bldP spid="12" grpId="0" animBg="1"/>
      <p:bldP spid="12" grpId="1" animBg="1"/>
      <p:bldP spid="13" grpId="0" animBg="1"/>
      <p:bldP spid="117768" grpId="0"/>
      <p:bldP spid="117769" grpId="0"/>
      <p:bldP spid="117770" grpId="0"/>
      <p:bldP spid="117771" grpId="0"/>
      <p:bldP spid="117774" grpId="0" animBg="1"/>
      <p:bldP spid="117775" grpId="0" animBg="1"/>
      <p:bldP spid="117776" grpId="0" animBg="1"/>
      <p:bldP spid="117777" grpId="0" animBg="1"/>
      <p:bldP spid="117778" grpId="0" animBg="1"/>
      <p:bldP spid="117779" grpId="0" animBg="1"/>
      <p:bldP spid="117780" grpId="0" animBg="1"/>
      <p:bldP spid="11778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5"/>
          <p:cNvSpPr>
            <a:spLocks noGrp="1"/>
          </p:cNvSpPr>
          <p:nvPr>
            <p:ph type="sldNum" sz="quarter" idx="10"/>
          </p:nvPr>
        </p:nvSpPr>
        <p:spPr/>
        <p:txBody>
          <a:bodyPr/>
          <a:lstStyle/>
          <a:p>
            <a:pPr>
              <a:defRPr/>
            </a:pPr>
            <a:fld id="{4CE1C8B0-3C1C-4A30-A01E-A6F75DA5930B}" type="slidenum">
              <a:rPr lang="zh-TW" altLang="en-US"/>
              <a:pPr>
                <a:defRPr/>
              </a:pPr>
              <a:t>87</a:t>
            </a:fld>
            <a:endParaRPr lang="en-US" altLang="zh-TW"/>
          </a:p>
        </p:txBody>
      </p:sp>
      <p:pic>
        <p:nvPicPr>
          <p:cNvPr id="11878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143125"/>
            <a:ext cx="662463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7283" name="Rectangle 3"/>
          <p:cNvSpPr>
            <a:spLocks noGrp="1"/>
          </p:cNvSpPr>
          <p:nvPr>
            <p:ph type="title" idx="4294967295"/>
          </p:nvPr>
        </p:nvSpPr>
        <p:spPr>
          <a:xfrm>
            <a:off x="395288" y="1268413"/>
            <a:ext cx="8229600" cy="946150"/>
          </a:xfrm>
        </p:spPr>
        <p:txBody>
          <a:bodyPr/>
          <a:lstStyle/>
          <a:p>
            <a:r>
              <a:rPr lang="zh-TW" altLang="en-US" smtClean="0"/>
              <a:t>客戶基本資料－總店設定</a:t>
            </a:r>
          </a:p>
        </p:txBody>
      </p:sp>
      <p:sp>
        <p:nvSpPr>
          <p:cNvPr id="22531" name="Rectangle 5"/>
          <p:cNvSpPr>
            <a:spLocks noChangeArrowheads="1"/>
          </p:cNvSpPr>
          <p:nvPr/>
        </p:nvSpPr>
        <p:spPr bwMode="auto">
          <a:xfrm>
            <a:off x="4572000" y="3571875"/>
            <a:ext cx="1714500" cy="5715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Rectangle 5"/>
          <p:cNvSpPr>
            <a:spLocks noChangeArrowheads="1"/>
          </p:cNvSpPr>
          <p:nvPr/>
        </p:nvSpPr>
        <p:spPr bwMode="auto">
          <a:xfrm>
            <a:off x="1143000" y="3357563"/>
            <a:ext cx="857250"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 name="圓角矩形 5"/>
          <p:cNvSpPr>
            <a:spLocks noChangeArrowheads="1"/>
          </p:cNvSpPr>
          <p:nvPr/>
        </p:nvSpPr>
        <p:spPr bwMode="auto">
          <a:xfrm>
            <a:off x="1476375" y="2924175"/>
            <a:ext cx="7024688" cy="571500"/>
          </a:xfrm>
          <a:prstGeom prst="roundRect">
            <a:avLst>
              <a:gd name="adj" fmla="val 16667"/>
            </a:avLst>
          </a:prstGeom>
          <a:gradFill rotWithShape="1">
            <a:gsLst>
              <a:gs pos="0">
                <a:srgbClr val="FFCC66"/>
              </a:gs>
              <a:gs pos="50000">
                <a:srgbClr val="FFFFFF"/>
              </a:gs>
              <a:gs pos="100000">
                <a:srgbClr val="FFCC66"/>
              </a:gs>
            </a:gsLst>
            <a:lin ang="5400000" scaled="1"/>
          </a:gradFill>
          <a:ln w="12700" algn="ctr">
            <a:solidFill>
              <a:schemeClr val="tx1"/>
            </a:solidFill>
            <a:round/>
            <a:headEnd/>
            <a:tailEnd/>
          </a:ln>
        </p:spPr>
        <p:txBody>
          <a:bodyPr anchor="ctr"/>
          <a:lstStyle/>
          <a:p>
            <a:pPr marL="342900" indent="-342900">
              <a:buFontTx/>
              <a:buAutoNum type="arabicPeriod"/>
            </a:pPr>
            <a:r>
              <a:rPr lang="zh-TW" altLang="en-US">
                <a:ea typeface="標楷體" pitchFamily="65" charset="-120"/>
                <a:cs typeface="Times New Roman" pitchFamily="18" charset="0"/>
              </a:rPr>
              <a:t>各營運地點的客戶代號中指定總店號，並將總公司請款選項打勾</a:t>
            </a:r>
          </a:p>
        </p:txBody>
      </p:sp>
      <p:sp>
        <p:nvSpPr>
          <p:cNvPr id="7" name="圓角矩形 6"/>
          <p:cNvSpPr>
            <a:spLocks noChangeArrowheads="1"/>
          </p:cNvSpPr>
          <p:nvPr/>
        </p:nvSpPr>
        <p:spPr bwMode="auto">
          <a:xfrm>
            <a:off x="1042988" y="4437063"/>
            <a:ext cx="7643812" cy="1079500"/>
          </a:xfrm>
          <a:prstGeom prst="roundRect">
            <a:avLst>
              <a:gd name="adj" fmla="val 16667"/>
            </a:avLst>
          </a:prstGeom>
          <a:gradFill rotWithShape="1">
            <a:gsLst>
              <a:gs pos="0">
                <a:srgbClr val="CCFF99"/>
              </a:gs>
              <a:gs pos="50000">
                <a:srgbClr val="FFFFFF"/>
              </a:gs>
              <a:gs pos="100000">
                <a:srgbClr val="CCFF99"/>
              </a:gs>
            </a:gsLst>
            <a:lin ang="5400000" scaled="1"/>
          </a:gradFill>
          <a:ln w="12700" algn="ctr">
            <a:solidFill>
              <a:schemeClr val="tx1"/>
            </a:solidFill>
            <a:round/>
            <a:headEnd/>
            <a:tailEnd/>
          </a:ln>
        </p:spPr>
        <p:txBody>
          <a:bodyPr anchor="ctr"/>
          <a:lstStyle/>
          <a:p>
            <a:pPr marL="266700" indent="-266700"/>
            <a:r>
              <a:rPr lang="en-US" altLang="zh-TW">
                <a:ea typeface="標楷體" pitchFamily="65" charset="-120"/>
                <a:cs typeface="Times New Roman" pitchFamily="18" charset="0"/>
              </a:rPr>
              <a:t>2.  </a:t>
            </a:r>
            <a:r>
              <a:rPr lang="zh-TW" altLang="en-US">
                <a:ea typeface="標楷體" pitchFamily="65" charset="-120"/>
                <a:cs typeface="Times New Roman" pitchFamily="18" charset="0"/>
              </a:rPr>
              <a:t>如果開立的發票資料也要以總公司為主，則可勾選 </a:t>
            </a:r>
            <a:r>
              <a:rPr lang="en-US" altLang="zh-TW">
                <a:ea typeface="標楷體" pitchFamily="65" charset="-120"/>
                <a:cs typeface="Times New Roman" pitchFamily="18" charset="0"/>
              </a:rPr>
              <a:t>“</a:t>
            </a:r>
            <a:r>
              <a:rPr lang="zh-TW" altLang="en-US">
                <a:solidFill>
                  <a:schemeClr val="hlink"/>
                </a:solidFill>
                <a:ea typeface="標楷體" pitchFamily="65" charset="-120"/>
                <a:cs typeface="Times New Roman" pitchFamily="18" charset="0"/>
              </a:rPr>
              <a:t>發票號碼依總公司控管</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，表示銷貨結帳時，該分公司將來銷貨的發票資料</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統一編號、發票聯數、課稅別</a:t>
            </a:r>
            <a:r>
              <a:rPr lang="en-US" altLang="zh-TW">
                <a:ea typeface="標楷體" pitchFamily="65" charset="-120"/>
                <a:cs typeface="Times New Roman" pitchFamily="18" charset="0"/>
              </a:rPr>
              <a:t>)</a:t>
            </a:r>
            <a:r>
              <a:rPr lang="zh-TW" altLang="en-US">
                <a:ea typeface="標楷體" pitchFamily="65" charset="-120"/>
                <a:cs typeface="Times New Roman" pitchFamily="18" charset="0"/>
              </a:rPr>
              <a:t>，皆依總公司的設定為準</a:t>
            </a:r>
          </a:p>
        </p:txBody>
      </p:sp>
      <p:sp>
        <p:nvSpPr>
          <p:cNvPr id="8" name="Rectangle 5"/>
          <p:cNvSpPr>
            <a:spLocks noChangeArrowheads="1"/>
          </p:cNvSpPr>
          <p:nvPr/>
        </p:nvSpPr>
        <p:spPr bwMode="auto">
          <a:xfrm>
            <a:off x="4929188" y="4143375"/>
            <a:ext cx="1509712" cy="2143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dissolve">
                                      <p:cBhvr>
                                        <p:cTn id="7" dur="500"/>
                                        <p:tgtEl>
                                          <p:spTgt spid="9728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18785"/>
                                        </p:tgtEl>
                                        <p:attrNameLst>
                                          <p:attrName>style.visibility</p:attrName>
                                        </p:attrNameLst>
                                      </p:cBhvr>
                                      <p:to>
                                        <p:strVal val="visible"/>
                                      </p:to>
                                    </p:set>
                                    <p:animEffect transition="in" filter="dissolve">
                                      <p:cBhvr>
                                        <p:cTn id="11" dur="500"/>
                                        <p:tgtEl>
                                          <p:spTgt spid="118785"/>
                                        </p:tgtEl>
                                      </p:cBhvr>
                                    </p:animEffect>
                                  </p:childTnLst>
                                </p:cTn>
                              </p:par>
                            </p:childTnLst>
                          </p:cTn>
                        </p:par>
                        <p:par>
                          <p:cTn id="12" fill="hold" nodeType="afterGroup">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down)">
                                      <p:cBhvr>
                                        <p:cTn id="15" dur="500"/>
                                        <p:tgtEl>
                                          <p:spTgt spid="2"/>
                                        </p:tgtEl>
                                      </p:cBhvr>
                                    </p:animEffect>
                                  </p:childTnLst>
                                </p:cTn>
                              </p:par>
                            </p:childTnLst>
                          </p:cTn>
                        </p:par>
                        <p:par>
                          <p:cTn id="16" fill="hold" nodeType="afterGroup">
                            <p:stCondLst>
                              <p:cond delay="1500"/>
                            </p:stCondLst>
                            <p:childTnLst>
                              <p:par>
                                <p:cTn id="17" presetID="5" presetClass="entr" presetSubtype="5" fill="hold" grpId="0" nodeType="afterEffect">
                                  <p:stCondLst>
                                    <p:cond delay="0"/>
                                  </p:stCondLst>
                                  <p:childTnLst>
                                    <p:set>
                                      <p:cBhvr>
                                        <p:cTn id="18" dur="1" fill="hold">
                                          <p:stCondLst>
                                            <p:cond delay="0"/>
                                          </p:stCondLst>
                                        </p:cTn>
                                        <p:tgtEl>
                                          <p:spTgt spid="22531"/>
                                        </p:tgtEl>
                                        <p:attrNameLst>
                                          <p:attrName>style.visibility</p:attrName>
                                        </p:attrNameLst>
                                      </p:cBhvr>
                                      <p:to>
                                        <p:strVal val="visible"/>
                                      </p:to>
                                    </p:set>
                                    <p:animEffect transition="in" filter="checkerboard(down)">
                                      <p:cBhvr>
                                        <p:cTn id="19" dur="500"/>
                                        <p:tgtEl>
                                          <p:spTgt spid="22531"/>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xit" presetSubtype="16" fill="hold" grpId="1" nodeType="clickEffect">
                                  <p:stCondLst>
                                    <p:cond delay="0"/>
                                  </p:stCondLst>
                                  <p:childTnLst>
                                    <p:animEffect transition="out" filter="box(in)">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4" presetClass="exit" presetSubtype="16" fill="hold" grpId="1" nodeType="withEffect">
                                  <p:stCondLst>
                                    <p:cond delay="0"/>
                                  </p:stCondLst>
                                  <p:childTnLst>
                                    <p:animEffect transition="out" filter="box(in)">
                                      <p:cBhvr>
                                        <p:cTn id="30" dur="500"/>
                                        <p:tgtEl>
                                          <p:spTgt spid="22531"/>
                                        </p:tgtEl>
                                      </p:cBhvr>
                                    </p:animEffect>
                                    <p:set>
                                      <p:cBhvr>
                                        <p:cTn id="31" dur="1" fill="hold">
                                          <p:stCondLst>
                                            <p:cond delay="499"/>
                                          </p:stCondLst>
                                        </p:cTn>
                                        <p:tgtEl>
                                          <p:spTgt spid="22531"/>
                                        </p:tgtEl>
                                        <p:attrNameLst>
                                          <p:attrName>style.visibility</p:attrName>
                                        </p:attrNameLst>
                                      </p:cBhvr>
                                      <p:to>
                                        <p:strVal val="hidden"/>
                                      </p:to>
                                    </p:set>
                                  </p:childTnLst>
                                </p:cTn>
                              </p:par>
                              <p:par>
                                <p:cTn id="32" presetID="4" presetClass="exit" presetSubtype="16" fill="hold" grpId="1" nodeType="withEffect">
                                  <p:stCondLst>
                                    <p:cond delay="0"/>
                                  </p:stCondLst>
                                  <p:childTnLst>
                                    <p:animEffect transition="out" filter="box(in)">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par>
                          <p:cTn id="35" fill="hold" nodeType="afterGroup">
                            <p:stCondLst>
                              <p:cond delay="500"/>
                            </p:stCondLst>
                            <p:childTnLst>
                              <p:par>
                                <p:cTn id="36" presetID="5" presetClass="entr" presetSubtype="5"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checkerboard(down)">
                                      <p:cBhvr>
                                        <p:cTn id="38" dur="500"/>
                                        <p:tgtEl>
                                          <p:spTgt spid="8"/>
                                        </p:tgtEl>
                                      </p:cBhvr>
                                    </p:animEffect>
                                  </p:childTnLst>
                                </p:cTn>
                              </p:par>
                            </p:childTnLst>
                          </p:cTn>
                        </p:par>
                        <p:par>
                          <p:cTn id="39" fill="hold" nodeType="afterGroup">
                            <p:stCondLst>
                              <p:cond delay="1000"/>
                            </p:stCondLst>
                            <p:childTnLst>
                              <p:par>
                                <p:cTn id="40" presetID="3" presetClass="entr" presetSubtype="1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P spid="22531" grpId="0" animBg="1"/>
      <p:bldP spid="22531" grpId="1" animBg="1"/>
      <p:bldP spid="2" grpId="0" animBg="1"/>
      <p:bldP spid="2" grpId="1" animBg="1"/>
      <p:bldP spid="6" grpId="0" animBg="1"/>
      <p:bldP spid="6" grpId="1" animBg="1"/>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5"/>
          <p:cNvSpPr>
            <a:spLocks noGrp="1"/>
          </p:cNvSpPr>
          <p:nvPr>
            <p:ph type="sldNum" sz="quarter" idx="12"/>
          </p:nvPr>
        </p:nvSpPr>
        <p:spPr/>
        <p:txBody>
          <a:bodyPr/>
          <a:lstStyle/>
          <a:p>
            <a:pPr>
              <a:defRPr/>
            </a:pPr>
            <a:fld id="{9137FC11-C018-446F-9D49-F8067D269F2A}" type="slidenum">
              <a:rPr lang="zh-TW" altLang="en-US"/>
              <a:pPr>
                <a:defRPr/>
              </a:pPr>
              <a:t>88</a:t>
            </a:fld>
            <a:endParaRPr lang="en-US" altLang="zh-TW"/>
          </a:p>
        </p:txBody>
      </p:sp>
      <p:sp>
        <p:nvSpPr>
          <p:cNvPr id="119809" name="標題 1"/>
          <p:cNvSpPr>
            <a:spLocks noGrp="1"/>
          </p:cNvSpPr>
          <p:nvPr>
            <p:ph type="title"/>
          </p:nvPr>
        </p:nvSpPr>
        <p:spPr/>
        <p:txBody>
          <a:bodyPr/>
          <a:lstStyle/>
          <a:p>
            <a:r>
              <a:rPr lang="zh-TW" altLang="en-US" smtClean="0"/>
              <a:t>地址資料</a:t>
            </a:r>
          </a:p>
        </p:txBody>
      </p:sp>
      <p:pic>
        <p:nvPicPr>
          <p:cNvPr id="1198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2428875"/>
            <a:ext cx="5953125"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橢圓 5"/>
          <p:cNvSpPr/>
          <p:nvPr/>
        </p:nvSpPr>
        <p:spPr>
          <a:xfrm>
            <a:off x="1643063" y="3963988"/>
            <a:ext cx="785812" cy="2508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 name="橢圓 6"/>
          <p:cNvSpPr/>
          <p:nvPr/>
        </p:nvSpPr>
        <p:spPr>
          <a:xfrm>
            <a:off x="1643063" y="4586288"/>
            <a:ext cx="785812" cy="2381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 name="橢圓 7"/>
          <p:cNvSpPr/>
          <p:nvPr/>
        </p:nvSpPr>
        <p:spPr>
          <a:xfrm>
            <a:off x="1643063" y="5200650"/>
            <a:ext cx="785812" cy="266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9" name="橢圓 8"/>
          <p:cNvSpPr/>
          <p:nvPr/>
        </p:nvSpPr>
        <p:spPr>
          <a:xfrm>
            <a:off x="1643063" y="5843588"/>
            <a:ext cx="785812" cy="2476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Rectangle 5"/>
          <p:cNvSpPr>
            <a:spLocks noChangeArrowheads="1"/>
          </p:cNvSpPr>
          <p:nvPr/>
        </p:nvSpPr>
        <p:spPr bwMode="auto">
          <a:xfrm>
            <a:off x="2357438" y="3571875"/>
            <a:ext cx="714375" cy="2143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2" name="圓角矩形 9"/>
          <p:cNvSpPr>
            <a:spLocks noChangeArrowheads="1"/>
          </p:cNvSpPr>
          <p:nvPr/>
        </p:nvSpPr>
        <p:spPr bwMode="auto">
          <a:xfrm>
            <a:off x="1692275" y="4292600"/>
            <a:ext cx="5040313" cy="644525"/>
          </a:xfrm>
          <a:prstGeom prst="roundRect">
            <a:avLst>
              <a:gd name="adj" fmla="val 16667"/>
            </a:avLst>
          </a:prstGeom>
          <a:gradFill rotWithShape="1">
            <a:gsLst>
              <a:gs pos="0">
                <a:srgbClr val="66FFFF"/>
              </a:gs>
              <a:gs pos="50000">
                <a:srgbClr val="FFFFFF"/>
              </a:gs>
              <a:gs pos="100000">
                <a:srgbClr val="66FFFF"/>
              </a:gs>
            </a:gsLst>
            <a:lin ang="5400000" scaled="1"/>
          </a:gradFill>
          <a:ln w="12700" algn="ctr">
            <a:solidFill>
              <a:schemeClr val="tx1"/>
            </a:solidFill>
            <a:round/>
            <a:headEnd/>
            <a:tailEnd/>
          </a:ln>
        </p:spPr>
        <p:txBody>
          <a:bodyPr anchor="ctr"/>
          <a:lstStyle/>
          <a:p>
            <a:pPr marL="85725"/>
            <a:r>
              <a:rPr lang="zh-TW" altLang="en-US">
                <a:ea typeface="標楷體" pitchFamily="65" charset="-120"/>
                <a:cs typeface="Times New Roman" pitchFamily="18" charset="0"/>
              </a:rPr>
              <a:t>客戶訂單、銷貨單上預設要給司機的地址，需特別注意</a:t>
            </a:r>
          </a:p>
        </p:txBody>
      </p:sp>
      <p:sp>
        <p:nvSpPr>
          <p:cNvPr id="11" name="Rectangle 5"/>
          <p:cNvSpPr>
            <a:spLocks noChangeArrowheads="1"/>
          </p:cNvSpPr>
          <p:nvPr/>
        </p:nvSpPr>
        <p:spPr bwMode="auto">
          <a:xfrm>
            <a:off x="1692275" y="5013325"/>
            <a:ext cx="3214688" cy="5715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3" name="圓角矩形 9"/>
          <p:cNvSpPr>
            <a:spLocks noChangeArrowheads="1"/>
          </p:cNvSpPr>
          <p:nvPr/>
        </p:nvSpPr>
        <p:spPr bwMode="auto">
          <a:xfrm>
            <a:off x="1692275" y="5661025"/>
            <a:ext cx="6119813" cy="644525"/>
          </a:xfrm>
          <a:prstGeom prst="roundRect">
            <a:avLst>
              <a:gd name="adj" fmla="val 16667"/>
            </a:avLst>
          </a:prstGeom>
          <a:gradFill rotWithShape="1">
            <a:gsLst>
              <a:gs pos="0">
                <a:srgbClr val="FF9999"/>
              </a:gs>
              <a:gs pos="50000">
                <a:srgbClr val="FFFFFF"/>
              </a:gs>
              <a:gs pos="100000">
                <a:srgbClr val="FF9999"/>
              </a:gs>
            </a:gsLst>
            <a:lin ang="5400000" scaled="1"/>
          </a:gradFill>
          <a:ln w="12700" algn="ctr">
            <a:solidFill>
              <a:schemeClr val="tx1"/>
            </a:solidFill>
            <a:round/>
            <a:headEnd/>
            <a:tailEnd/>
          </a:ln>
        </p:spPr>
        <p:txBody>
          <a:bodyPr anchor="ctr"/>
          <a:lstStyle/>
          <a:p>
            <a:pPr marL="85725"/>
            <a:r>
              <a:rPr lang="zh-TW" altLang="en-US">
                <a:ea typeface="標楷體" pitchFamily="65" charset="-120"/>
                <a:cs typeface="Times New Roman" pitchFamily="18" charset="0"/>
              </a:rPr>
              <a:t>地址輸入方式可以直接輸入，或使用 </a:t>
            </a:r>
            <a:r>
              <a:rPr lang="en-US" altLang="zh-TW">
                <a:ea typeface="標楷體" pitchFamily="65" charset="-120"/>
                <a:cs typeface="Times New Roman" pitchFamily="18" charset="0"/>
              </a:rPr>
              <a:t>“</a:t>
            </a:r>
            <a:r>
              <a:rPr lang="en-US" altLang="zh-TW">
                <a:solidFill>
                  <a:schemeClr val="hlink"/>
                </a:solidFill>
                <a:ea typeface="標楷體" pitchFamily="65" charset="-120"/>
                <a:cs typeface="Times New Roman" pitchFamily="18" charset="0"/>
              </a:rPr>
              <a:t>F2</a:t>
            </a:r>
            <a:r>
              <a:rPr lang="zh-TW" altLang="en-US">
                <a:solidFill>
                  <a:schemeClr val="hlink"/>
                </a:solidFill>
                <a:ea typeface="標楷體" pitchFamily="65" charset="-120"/>
                <a:cs typeface="Times New Roman" pitchFamily="18" charset="0"/>
              </a:rPr>
              <a:t>地址資料查詢</a:t>
            </a:r>
            <a:r>
              <a:rPr lang="zh-TW" altLang="en-US">
                <a:ea typeface="標楷體" pitchFamily="65" charset="-120"/>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9809"/>
                                        </p:tgtEl>
                                        <p:attrNameLst>
                                          <p:attrName>style.visibility</p:attrName>
                                        </p:attrNameLst>
                                      </p:cBhvr>
                                      <p:to>
                                        <p:strVal val="visible"/>
                                      </p:to>
                                    </p:set>
                                    <p:animEffect transition="in" filter="dissolve">
                                      <p:cBhvr>
                                        <p:cTn id="7" dur="500"/>
                                        <p:tgtEl>
                                          <p:spTgt spid="11980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19811"/>
                                        </p:tgtEl>
                                        <p:attrNameLst>
                                          <p:attrName>style.visibility</p:attrName>
                                        </p:attrNameLst>
                                      </p:cBhvr>
                                      <p:to>
                                        <p:strVal val="visible"/>
                                      </p:to>
                                    </p:set>
                                    <p:animEffect transition="in" filter="dissolve">
                                      <p:cBhvr>
                                        <p:cTn id="11" dur="500"/>
                                        <p:tgtEl>
                                          <p:spTgt spid="119811"/>
                                        </p:tgtEl>
                                      </p:cBhvr>
                                    </p:animEffect>
                                  </p:childTnLst>
                                </p:cTn>
                              </p:par>
                            </p:childTnLst>
                          </p:cTn>
                        </p:par>
                        <p:par>
                          <p:cTn id="12" fill="hold" nodeType="afterGroup">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5"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heckerboard(down)">
                                      <p:cBhvr>
                                        <p:cTn id="21" dur="500"/>
                                        <p:tgtEl>
                                          <p:spTgt spid="6"/>
                                        </p:tgtEl>
                                      </p:cBhvr>
                                    </p:animEffect>
                                  </p:childTnLst>
                                </p:cTn>
                              </p:par>
                              <p:par>
                                <p:cTn id="22" presetID="5" presetClass="entr" presetSubtype="5"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heckerboard(down)">
                                      <p:cBhvr>
                                        <p:cTn id="24" dur="500"/>
                                        <p:tgtEl>
                                          <p:spTgt spid="7"/>
                                        </p:tgtEl>
                                      </p:cBhvr>
                                    </p:animEffect>
                                  </p:childTnLst>
                                </p:cTn>
                              </p:par>
                              <p:par>
                                <p:cTn id="25" presetID="5" presetClass="entr" presetSubtype="5"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down)">
                                      <p:cBhvr>
                                        <p:cTn id="27" dur="500"/>
                                        <p:tgtEl>
                                          <p:spTgt spid="8"/>
                                        </p:tgtEl>
                                      </p:cBhvr>
                                    </p:animEffect>
                                  </p:childTnLst>
                                </p:cTn>
                              </p:par>
                              <p:par>
                                <p:cTn id="28" presetID="5" presetClass="entr" presetSubtype="5"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heckerboard(down)">
                                      <p:cBhvr>
                                        <p:cTn id="30" dur="500"/>
                                        <p:tgtEl>
                                          <p:spTgt spid="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xit" presetSubtype="16" fill="hold" grpId="1" nodeType="clickEffect">
                                  <p:stCondLst>
                                    <p:cond delay="0"/>
                                  </p:stCondLst>
                                  <p:childTnLst>
                                    <p:animEffect transition="out" filter="box(in)">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4" presetClass="exit" presetSubtype="16" fill="hold" grpId="1" nodeType="withEffect">
                                  <p:stCondLst>
                                    <p:cond delay="0"/>
                                  </p:stCondLst>
                                  <p:childTnLst>
                                    <p:animEffect transition="out" filter="box(in)">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4" presetClass="exit" presetSubtype="16" fill="hold" grpId="1" nodeType="withEffect">
                                  <p:stCondLst>
                                    <p:cond delay="0"/>
                                  </p:stCondLst>
                                  <p:childTnLst>
                                    <p:animEffect transition="out" filter="box(in)">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par>
                                <p:cTn id="42" presetID="4" presetClass="exit" presetSubtype="16" fill="hold" grpId="1" nodeType="withEffect">
                                  <p:stCondLst>
                                    <p:cond delay="0"/>
                                  </p:stCondLst>
                                  <p:childTnLst>
                                    <p:animEffect transition="out" filter="box(in)">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par>
                                <p:cTn id="45" presetID="4" presetClass="exit" presetSubtype="16" fill="hold" grpId="1" nodeType="withEffect">
                                  <p:stCondLst>
                                    <p:cond delay="0"/>
                                  </p:stCondLst>
                                  <p:childTnLst>
                                    <p:animEffect transition="out" filter="box(in)">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par>
                          <p:cTn id="48" fill="hold" nodeType="afterGroup">
                            <p:stCondLst>
                              <p:cond delay="500"/>
                            </p:stCondLst>
                            <p:childTnLst>
                              <p:par>
                                <p:cTn id="49" presetID="5" presetClass="entr" presetSubtype="5"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checkerboard(down)">
                                      <p:cBhvr>
                                        <p:cTn id="51" dur="500"/>
                                        <p:tgtEl>
                                          <p:spTgt spid="11"/>
                                        </p:tgtEl>
                                      </p:cBhvr>
                                    </p:animEffect>
                                  </p:childTnLst>
                                </p:cTn>
                              </p:par>
                            </p:childTnLst>
                          </p:cTn>
                        </p:par>
                        <p:par>
                          <p:cTn id="52" fill="hold" nodeType="afterGroup">
                            <p:stCondLst>
                              <p:cond delay="1000"/>
                            </p:stCondLst>
                            <p:childTnLst>
                              <p:par>
                                <p:cTn id="53" presetID="5" presetClass="entr" presetSubtype="10"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checkerboard(across)">
                                      <p:cBhvr>
                                        <p:cTn id="55" dur="500"/>
                                        <p:tgtEl>
                                          <p:spTgt spid="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xit" presetSubtype="16" fill="hold" grpId="1" nodeType="clickEffect">
                                  <p:stCondLst>
                                    <p:cond delay="0"/>
                                  </p:stCondLst>
                                  <p:childTnLst>
                                    <p:animEffect transition="out" filter="box(in)">
                                      <p:cBhvr>
                                        <p:cTn id="59" dur="500"/>
                                        <p:tgtEl>
                                          <p:spTgt spid="2"/>
                                        </p:tgtEl>
                                      </p:cBhvr>
                                    </p:animEffect>
                                    <p:set>
                                      <p:cBhvr>
                                        <p:cTn id="60" dur="1" fill="hold">
                                          <p:stCondLst>
                                            <p:cond delay="499"/>
                                          </p:stCondLst>
                                        </p:cTn>
                                        <p:tgtEl>
                                          <p:spTgt spid="2"/>
                                        </p:tgtEl>
                                        <p:attrNameLst>
                                          <p:attrName>style.visibility</p:attrName>
                                        </p:attrNameLst>
                                      </p:cBhvr>
                                      <p:to>
                                        <p:strVal val="hidden"/>
                                      </p:to>
                                    </p:set>
                                  </p:childTnLst>
                                </p:cTn>
                              </p:par>
                            </p:childTnLst>
                          </p:cTn>
                        </p:par>
                        <p:par>
                          <p:cTn id="61" fill="hold" nodeType="afterGroup">
                            <p:stCondLst>
                              <p:cond delay="500"/>
                            </p:stCondLst>
                            <p:childTnLst>
                              <p:par>
                                <p:cTn id="62" presetID="5" presetClass="entr" presetSubtype="10"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checkerboard(across)">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09" grpId="0"/>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2" grpId="0" animBg="1"/>
      <p:bldP spid="2" grpId="1" animBg="1"/>
      <p:bldP spid="11" grpId="0" animBg="1"/>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0"/>
          </p:nvPr>
        </p:nvSpPr>
        <p:spPr/>
        <p:txBody>
          <a:bodyPr/>
          <a:lstStyle/>
          <a:p>
            <a:pPr>
              <a:defRPr/>
            </a:pPr>
            <a:fld id="{F005A49A-AA22-4BEA-B394-97BA338BA5CA}" type="slidenum">
              <a:rPr lang="zh-TW" altLang="en-US"/>
              <a:pPr>
                <a:defRPr/>
              </a:pPr>
              <a:t>89</a:t>
            </a:fld>
            <a:endParaRPr lang="en-US" altLang="zh-TW"/>
          </a:p>
        </p:txBody>
      </p:sp>
      <p:pic>
        <p:nvPicPr>
          <p:cNvPr id="9728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138" y="2322513"/>
            <a:ext cx="6697662"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728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3929063"/>
            <a:ext cx="38227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1862" name="標題 1"/>
          <p:cNvSpPr>
            <a:spLocks/>
          </p:cNvSpPr>
          <p:nvPr/>
        </p:nvSpPr>
        <p:spPr bwMode="auto">
          <a:xfrm>
            <a:off x="428625" y="13573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TW" altLang="en-US" sz="3600" b="0">
                <a:solidFill>
                  <a:srgbClr val="0000FF"/>
                </a:solidFill>
                <a:ea typeface="書法家顏楷體" pitchFamily="49" charset="-120"/>
                <a:cs typeface="Times New Roman" pitchFamily="18" charset="0"/>
              </a:rPr>
              <a:t>地址資料 </a:t>
            </a:r>
            <a:r>
              <a:rPr lang="en-US" altLang="zh-TW" sz="3600" i="1">
                <a:solidFill>
                  <a:srgbClr val="0000FF"/>
                </a:solidFill>
                <a:ea typeface="書法家顏楷體" pitchFamily="49" charset="-120"/>
                <a:cs typeface="Times New Roman" pitchFamily="18" charset="0"/>
              </a:rPr>
              <a:t>(Cont.)</a:t>
            </a:r>
            <a:endParaRPr lang="zh-TW" altLang="en-US" sz="3600" i="1">
              <a:solidFill>
                <a:srgbClr val="0000FF"/>
              </a:solidFill>
              <a:ea typeface="書法家顏楷體" pitchFamily="49" charset="-120"/>
              <a:cs typeface="Times New Roman" pitchFamily="18" charset="0"/>
            </a:endParaRPr>
          </a:p>
        </p:txBody>
      </p:sp>
      <p:sp>
        <p:nvSpPr>
          <p:cNvPr id="13" name="AutoShape 6"/>
          <p:cNvSpPr>
            <a:spLocks noChangeArrowheads="1"/>
          </p:cNvSpPr>
          <p:nvPr/>
        </p:nvSpPr>
        <p:spPr bwMode="auto">
          <a:xfrm>
            <a:off x="2843213" y="2924175"/>
            <a:ext cx="3168650" cy="720725"/>
          </a:xfrm>
          <a:prstGeom prst="wedgeRoundRectCallout">
            <a:avLst>
              <a:gd name="adj1" fmla="val -47296"/>
              <a:gd name="adj2" fmla="val 85241"/>
              <a:gd name="adj3" fmla="val 16667"/>
            </a:avLst>
          </a:prstGeom>
          <a:gradFill rotWithShape="1">
            <a:gsLst>
              <a:gs pos="0">
                <a:srgbClr val="99CCFF"/>
              </a:gs>
              <a:gs pos="50000">
                <a:schemeClr val="bg1"/>
              </a:gs>
              <a:gs pos="100000">
                <a:srgbClr val="99CCFF"/>
              </a:gs>
            </a:gsLst>
            <a:lin ang="5400000" scaled="1"/>
          </a:gradFill>
          <a:ln w="9525">
            <a:solidFill>
              <a:schemeClr val="tx1"/>
            </a:solidFill>
            <a:miter lim="800000"/>
            <a:headEnd/>
            <a:tailEnd/>
          </a:ln>
        </p:spPr>
        <p:txBody>
          <a:bodyPr anchor="ctr" anchorCtr="1"/>
          <a:lstStyle/>
          <a:p>
            <a:pPr>
              <a:defRPr/>
            </a:pPr>
            <a:r>
              <a:rPr lang="zh-TW" altLang="en-US">
                <a:effectLst>
                  <a:outerShdw blurRad="38100" dist="38100" dir="2700000" algn="tl">
                    <a:srgbClr val="FFFFFF"/>
                  </a:outerShdw>
                </a:effectLst>
                <a:ea typeface="標楷體" pitchFamily="65" charset="-120"/>
              </a:rPr>
              <a:t>利用地址資料工具快速輸入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1" nodeType="afterEffect">
                                  <p:stCondLst>
                                    <p:cond delay="0"/>
                                  </p:stCondLst>
                                  <p:childTnLst>
                                    <p:set>
                                      <p:cBhvr>
                                        <p:cTn id="6" dur="1" fill="hold">
                                          <p:stCondLst>
                                            <p:cond delay="0"/>
                                          </p:stCondLst>
                                        </p:cTn>
                                        <p:tgtEl>
                                          <p:spTgt spid="121862"/>
                                        </p:tgtEl>
                                        <p:attrNameLst>
                                          <p:attrName>style.visibility</p:attrName>
                                        </p:attrNameLst>
                                      </p:cBhvr>
                                      <p:to>
                                        <p:strVal val="visible"/>
                                      </p:to>
                                    </p:set>
                                    <p:animEffect transition="in" filter="dissolve">
                                      <p:cBhvr>
                                        <p:cTn id="7" dur="500"/>
                                        <p:tgtEl>
                                          <p:spTgt spid="12186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1862"/>
                                        </p:tgtEl>
                                        <p:attrNameLst>
                                          <p:attrName>style.visibility</p:attrName>
                                        </p:attrNameLst>
                                      </p:cBhvr>
                                      <p:to>
                                        <p:strVal val="visible"/>
                                      </p:to>
                                    </p:set>
                                    <p:animEffect transition="in" filter="dissolve">
                                      <p:cBhvr>
                                        <p:cTn id="11" dur="500"/>
                                        <p:tgtEl>
                                          <p:spTgt spid="121862"/>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2" grpId="0"/>
      <p:bldP spid="121862" grpId="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5"/>
          <p:cNvSpPr>
            <a:spLocks noGrp="1"/>
          </p:cNvSpPr>
          <p:nvPr>
            <p:ph type="sldNum" sz="quarter" idx="10"/>
          </p:nvPr>
        </p:nvSpPr>
        <p:spPr/>
        <p:txBody>
          <a:bodyPr/>
          <a:lstStyle/>
          <a:p>
            <a:pPr>
              <a:defRPr/>
            </a:pPr>
            <a:fld id="{2DC37BCD-5B04-4670-83C3-912EC7F331B6}" type="slidenum">
              <a:rPr lang="zh-TW" altLang="en-US"/>
              <a:pPr>
                <a:defRPr/>
              </a:pPr>
              <a:t>9</a:t>
            </a:fld>
            <a:endParaRPr lang="en-US" altLang="zh-TW"/>
          </a:p>
        </p:txBody>
      </p:sp>
      <p:sp>
        <p:nvSpPr>
          <p:cNvPr id="11267" name="Rectangle 2"/>
          <p:cNvSpPr>
            <a:spLocks noChangeArrowheads="1"/>
          </p:cNvSpPr>
          <p:nvPr/>
        </p:nvSpPr>
        <p:spPr bwMode="auto">
          <a:xfrm>
            <a:off x="107950" y="2636838"/>
            <a:ext cx="8928100" cy="4221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kumimoji="1" lang="zh-TW" altLang="en-US" b="0">
              <a:latin typeface="Arial" pitchFamily="34" charset="0"/>
            </a:endParaRPr>
          </a:p>
        </p:txBody>
      </p:sp>
      <p:sp>
        <p:nvSpPr>
          <p:cNvPr id="410626" name="Rectangle 2"/>
          <p:cNvSpPr>
            <a:spLocks noGrp="1" noChangeArrowheads="1"/>
          </p:cNvSpPr>
          <p:nvPr>
            <p:ph type="ctrTitle" idx="4294967295"/>
          </p:nvPr>
        </p:nvSpPr>
        <p:spPr>
          <a:xfrm>
            <a:off x="785813" y="1285875"/>
            <a:ext cx="7772400" cy="1357313"/>
          </a:xfrm>
        </p:spPr>
        <p:txBody>
          <a:bodyPr>
            <a:normAutofit/>
          </a:bodyPr>
          <a:lstStyle/>
          <a:p>
            <a:pPr>
              <a:defRPr/>
            </a:pPr>
            <a:r>
              <a:rPr lang="zh-TW" altLang="en-US" dirty="0" smtClean="0">
                <a:effectLst>
                  <a:outerShdw blurRad="38100" dist="38100" dir="2700000" algn="tl">
                    <a:srgbClr val="C0C0C0"/>
                  </a:outerShdw>
                </a:effectLst>
                <a:latin typeface="華康隸書體W7"/>
              </a:rPr>
              <a:t>共用類基本資料</a:t>
            </a:r>
            <a:endParaRPr lang="zh-TW" altLang="en-US" dirty="0" smtClean="0">
              <a:effectLst>
                <a:outerShdw blurRad="38100" dist="38100" dir="2700000" algn="tl">
                  <a:srgbClr val="C0C0C0"/>
                </a:outerShdw>
              </a:effectLst>
            </a:endParaRPr>
          </a:p>
        </p:txBody>
      </p:sp>
      <p:sp>
        <p:nvSpPr>
          <p:cNvPr id="43012" name="AutoShape 4"/>
          <p:cNvSpPr>
            <a:spLocks noChangeArrowheads="1"/>
          </p:cNvSpPr>
          <p:nvPr/>
        </p:nvSpPr>
        <p:spPr bwMode="auto">
          <a:xfrm>
            <a:off x="539750" y="2781300"/>
            <a:ext cx="3960813" cy="576263"/>
          </a:xfrm>
          <a:prstGeom prst="roundRect">
            <a:avLst>
              <a:gd name="adj" fmla="val 16667"/>
            </a:avLst>
          </a:prstGeom>
          <a:gradFill rotWithShape="1">
            <a:gsLst>
              <a:gs pos="0">
                <a:srgbClr val="FFFF99"/>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lang="zh-TW" altLang="en-US" sz="2000">
                <a:latin typeface="Arial" pitchFamily="34" charset="0"/>
                <a:ea typeface="標楷體" pitchFamily="65" charset="-120"/>
              </a:rPr>
              <a:t>基本參數設定作業</a:t>
            </a:r>
          </a:p>
        </p:txBody>
      </p:sp>
      <p:sp>
        <p:nvSpPr>
          <p:cNvPr id="43013" name="AutoShape 5"/>
          <p:cNvSpPr>
            <a:spLocks noChangeArrowheads="1"/>
          </p:cNvSpPr>
          <p:nvPr/>
        </p:nvSpPr>
        <p:spPr bwMode="auto">
          <a:xfrm>
            <a:off x="539750" y="3429000"/>
            <a:ext cx="3960813" cy="576263"/>
          </a:xfrm>
          <a:prstGeom prst="roundRect">
            <a:avLst>
              <a:gd name="adj" fmla="val 16667"/>
            </a:avLst>
          </a:prstGeom>
          <a:gradFill rotWithShape="1">
            <a:gsLst>
              <a:gs pos="0">
                <a:srgbClr val="66FF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公司</a:t>
            </a:r>
            <a:r>
              <a:rPr lang="en-US" altLang="zh-TW" sz="2000" dirty="0">
                <a:effectLst>
                  <a:outerShdw blurRad="38100" dist="38100" dir="2700000" algn="tl">
                    <a:srgbClr val="FFFFFF"/>
                  </a:outerShdw>
                </a:effectLst>
                <a:latin typeface="Arial" charset="0"/>
                <a:ea typeface="標楷體" pitchFamily="65" charset="-120"/>
              </a:rPr>
              <a:t>/</a:t>
            </a:r>
            <a:r>
              <a:rPr lang="zh-TW" altLang="en-US" sz="2000">
                <a:effectLst>
                  <a:outerShdw blurRad="38100" dist="38100" dir="2700000" algn="tl">
                    <a:srgbClr val="FFFFFF"/>
                  </a:outerShdw>
                </a:effectLst>
                <a:latin typeface="Arial" charset="0"/>
                <a:ea typeface="標楷體" pitchFamily="65" charset="-120"/>
              </a:rPr>
              <a:t>廠別</a:t>
            </a:r>
            <a:r>
              <a:rPr lang="en-US" altLang="zh-TW" sz="2000" dirty="0">
                <a:effectLst>
                  <a:outerShdw blurRad="38100" dist="38100" dir="2700000" algn="tl">
                    <a:srgbClr val="FFFFFF"/>
                  </a:outerShdw>
                </a:effectLst>
                <a:latin typeface="Arial" charset="0"/>
                <a:ea typeface="標楷體" pitchFamily="65" charset="-120"/>
              </a:rPr>
              <a:t>/</a:t>
            </a:r>
            <a:r>
              <a:rPr lang="zh-TW" altLang="en-US" sz="2000">
                <a:effectLst>
                  <a:outerShdw blurRad="38100" dist="38100" dir="2700000" algn="tl">
                    <a:srgbClr val="FFFFFF"/>
                  </a:outerShdw>
                </a:effectLst>
                <a:latin typeface="Arial" charset="0"/>
                <a:ea typeface="標楷體" pitchFamily="65" charset="-120"/>
              </a:rPr>
              <a:t>庫存資料</a:t>
            </a:r>
          </a:p>
        </p:txBody>
      </p:sp>
      <p:sp>
        <p:nvSpPr>
          <p:cNvPr id="43014" name="AutoShape 6"/>
          <p:cNvSpPr>
            <a:spLocks noChangeArrowheads="1"/>
          </p:cNvSpPr>
          <p:nvPr/>
        </p:nvSpPr>
        <p:spPr bwMode="auto">
          <a:xfrm>
            <a:off x="539750" y="5516563"/>
            <a:ext cx="3960813" cy="576262"/>
          </a:xfrm>
          <a:prstGeom prst="roundRect">
            <a:avLst>
              <a:gd name="adj" fmla="val 16667"/>
            </a:avLst>
          </a:prstGeom>
          <a:gradFill rotWithShape="1">
            <a:gsLst>
              <a:gs pos="0">
                <a:srgbClr val="9999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簽核</a:t>
            </a:r>
            <a:r>
              <a:rPr lang="en-US" altLang="zh-TW" sz="2000" dirty="0">
                <a:effectLst>
                  <a:outerShdw blurRad="38100" dist="38100" dir="2700000" algn="tl">
                    <a:srgbClr val="FFFFFF"/>
                  </a:outerShdw>
                </a:effectLst>
                <a:latin typeface="Arial" charset="0"/>
                <a:ea typeface="標楷體" pitchFamily="65" charset="-120"/>
              </a:rPr>
              <a:t>/</a:t>
            </a:r>
            <a:r>
              <a:rPr lang="zh-TW" altLang="en-US" sz="2000">
                <a:effectLst>
                  <a:outerShdw blurRad="38100" dist="38100" dir="2700000" algn="tl">
                    <a:srgbClr val="FFFFFF"/>
                  </a:outerShdw>
                </a:effectLst>
                <a:latin typeface="Arial" charset="0"/>
                <a:ea typeface="標楷體" pitchFamily="65" charset="-120"/>
              </a:rPr>
              <a:t>註記</a:t>
            </a:r>
            <a:r>
              <a:rPr lang="en-US" altLang="zh-TW" sz="2000" dirty="0">
                <a:effectLst>
                  <a:outerShdw blurRad="38100" dist="38100" dir="2700000" algn="tl">
                    <a:srgbClr val="FFFFFF"/>
                  </a:outerShdw>
                </a:effectLst>
                <a:latin typeface="Arial" charset="0"/>
                <a:ea typeface="標楷體" pitchFamily="65" charset="-120"/>
              </a:rPr>
              <a:t>/</a:t>
            </a:r>
            <a:r>
              <a:rPr lang="zh-TW" altLang="en-US" sz="2000">
                <a:effectLst>
                  <a:outerShdw blurRad="38100" dist="38100" dir="2700000" algn="tl">
                    <a:srgbClr val="FFFFFF"/>
                  </a:outerShdw>
                </a:effectLst>
                <a:latin typeface="Arial" charset="0"/>
                <a:ea typeface="標楷體" pitchFamily="65" charset="-120"/>
              </a:rPr>
              <a:t>常用片語</a:t>
            </a:r>
          </a:p>
        </p:txBody>
      </p:sp>
      <p:sp>
        <p:nvSpPr>
          <p:cNvPr id="43015" name="AutoShape 7"/>
          <p:cNvSpPr>
            <a:spLocks noChangeArrowheads="1"/>
          </p:cNvSpPr>
          <p:nvPr/>
        </p:nvSpPr>
        <p:spPr bwMode="auto">
          <a:xfrm>
            <a:off x="539750" y="4797425"/>
            <a:ext cx="3960813" cy="576263"/>
          </a:xfrm>
          <a:prstGeom prst="roundRect">
            <a:avLst>
              <a:gd name="adj" fmla="val 16667"/>
            </a:avLst>
          </a:prstGeom>
          <a:gradFill rotWithShape="1">
            <a:gsLst>
              <a:gs pos="0">
                <a:srgbClr val="FF66FF"/>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幣別匯率建立作業</a:t>
            </a:r>
          </a:p>
        </p:txBody>
      </p:sp>
      <p:sp>
        <p:nvSpPr>
          <p:cNvPr id="43017" name="AutoShape 9"/>
          <p:cNvSpPr>
            <a:spLocks/>
          </p:cNvSpPr>
          <p:nvPr/>
        </p:nvSpPr>
        <p:spPr bwMode="auto">
          <a:xfrm>
            <a:off x="4716463" y="2997200"/>
            <a:ext cx="215900" cy="3024188"/>
          </a:xfrm>
          <a:prstGeom prst="rightBrace">
            <a:avLst>
              <a:gd name="adj1" fmla="val 116728"/>
              <a:gd name="adj2" fmla="val 50000"/>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1" lang="zh-TW" altLang="en-US" b="0">
              <a:latin typeface="Arial" pitchFamily="34" charset="0"/>
            </a:endParaRPr>
          </a:p>
        </p:txBody>
      </p:sp>
      <p:sp>
        <p:nvSpPr>
          <p:cNvPr id="43019" name="Oval 11"/>
          <p:cNvSpPr>
            <a:spLocks noChangeArrowheads="1"/>
          </p:cNvSpPr>
          <p:nvPr/>
        </p:nvSpPr>
        <p:spPr bwMode="auto">
          <a:xfrm>
            <a:off x="5219700" y="4076700"/>
            <a:ext cx="3455988" cy="865188"/>
          </a:xfrm>
          <a:prstGeom prst="ellipse">
            <a:avLst/>
          </a:prstGeom>
          <a:gradFill rotWithShape="1">
            <a:gsLst>
              <a:gs pos="0">
                <a:srgbClr val="66FF66"/>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r>
              <a:rPr kumimoji="1" lang="zh-TW" altLang="en-US" sz="2000" b="0">
                <a:latin typeface="Arial" pitchFamily="34" charset="0"/>
                <a:ea typeface="書法家顏楷體" pitchFamily="49" charset="-120"/>
              </a:rPr>
              <a:t>基本資料管理系統</a:t>
            </a:r>
          </a:p>
        </p:txBody>
      </p:sp>
      <p:sp>
        <p:nvSpPr>
          <p:cNvPr id="43021" name="AutoShape 13"/>
          <p:cNvSpPr>
            <a:spLocks noChangeArrowheads="1"/>
          </p:cNvSpPr>
          <p:nvPr/>
        </p:nvSpPr>
        <p:spPr bwMode="auto">
          <a:xfrm>
            <a:off x="539750" y="4076700"/>
            <a:ext cx="3960813" cy="576263"/>
          </a:xfrm>
          <a:prstGeom prst="roundRect">
            <a:avLst>
              <a:gd name="adj" fmla="val 16667"/>
            </a:avLst>
          </a:prstGeom>
          <a:gradFill rotWithShape="1">
            <a:gsLst>
              <a:gs pos="0">
                <a:srgbClr val="FF9966"/>
              </a:gs>
              <a:gs pos="100000">
                <a:schemeClr val="bg1"/>
              </a:gs>
            </a:gsLst>
            <a:lin ang="5400000" scaled="1"/>
          </a:gradFill>
          <a:ln w="9525">
            <a:solidFill>
              <a:schemeClr val="tx1"/>
            </a:solidFill>
            <a:round/>
            <a:headEnd/>
            <a:tailEnd/>
          </a:ln>
          <a:effectLst>
            <a:outerShdw dist="107763" dir="2700000" algn="ctr" rotWithShape="0">
              <a:srgbClr val="808080">
                <a:alpha val="50000"/>
              </a:srgbClr>
            </a:outerShdw>
          </a:effectLst>
        </p:spPr>
        <p:txBody>
          <a:bodyPr wrap="none" anchor="ctr"/>
          <a:lstStyle/>
          <a:p>
            <a:pPr algn="ctr">
              <a:defRPr/>
            </a:pPr>
            <a:r>
              <a:rPr lang="zh-TW" altLang="en-US" sz="2000">
                <a:effectLst>
                  <a:outerShdw blurRad="38100" dist="38100" dir="2700000" algn="tl">
                    <a:srgbClr val="FFFFFF"/>
                  </a:outerShdw>
                </a:effectLst>
                <a:latin typeface="Arial" charset="0"/>
                <a:ea typeface="標楷體" pitchFamily="65" charset="-120"/>
              </a:rPr>
              <a:t>部門資料</a:t>
            </a:r>
            <a:r>
              <a:rPr lang="en-US" altLang="zh-TW" sz="2000" dirty="0">
                <a:effectLst>
                  <a:outerShdw blurRad="38100" dist="38100" dir="2700000" algn="tl">
                    <a:srgbClr val="FFFFFF"/>
                  </a:outerShdw>
                </a:effectLst>
                <a:latin typeface="Arial" charset="0"/>
                <a:ea typeface="標楷體" pitchFamily="65" charset="-120"/>
              </a:rPr>
              <a:t>/</a:t>
            </a:r>
            <a:r>
              <a:rPr lang="zh-TW" altLang="en-US" sz="2000">
                <a:effectLst>
                  <a:outerShdw blurRad="38100" dist="38100" dir="2700000" algn="tl">
                    <a:srgbClr val="FFFFFF"/>
                  </a:outerShdw>
                </a:effectLst>
                <a:latin typeface="Arial" charset="0"/>
                <a:ea typeface="標楷體" pitchFamily="65" charset="-120"/>
              </a:rPr>
              <a:t>員工姓名</a:t>
            </a:r>
            <a:r>
              <a:rPr lang="en-US" altLang="zh-TW" sz="2000" dirty="0">
                <a:effectLst>
                  <a:outerShdw blurRad="38100" dist="38100" dir="2700000" algn="tl">
                    <a:srgbClr val="FFFFFF"/>
                  </a:outerShdw>
                </a:effectLst>
                <a:latin typeface="Arial" charset="0"/>
                <a:ea typeface="標楷體" pitchFamily="65" charset="-120"/>
              </a:rPr>
              <a:t>/</a:t>
            </a:r>
            <a:r>
              <a:rPr lang="zh-TW" altLang="en-US" sz="2000">
                <a:effectLst>
                  <a:outerShdw blurRad="38100" dist="38100" dir="2700000" algn="tl">
                    <a:srgbClr val="FFFFFF"/>
                  </a:outerShdw>
                </a:effectLst>
                <a:latin typeface="Arial" charset="0"/>
                <a:ea typeface="標楷體" pitchFamily="65" charset="-120"/>
              </a:rPr>
              <a:t>職務類別資料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dissolve">
                                      <p:cBhvr>
                                        <p:cTn id="7" dur="500"/>
                                        <p:tgtEl>
                                          <p:spTgt spid="41062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3012"/>
                                        </p:tgtEl>
                                        <p:attrNameLst>
                                          <p:attrName>style.visibility</p:attrName>
                                        </p:attrNameLst>
                                      </p:cBhvr>
                                      <p:to>
                                        <p:strVal val="visible"/>
                                      </p:to>
                                    </p:set>
                                    <p:animEffect transition="in" filter="blinds(horizontal)">
                                      <p:cBhvr>
                                        <p:cTn id="11" dur="500"/>
                                        <p:tgtEl>
                                          <p:spTgt spid="43012"/>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43013"/>
                                        </p:tgtEl>
                                        <p:attrNameLst>
                                          <p:attrName>style.visibility</p:attrName>
                                        </p:attrNameLst>
                                      </p:cBhvr>
                                      <p:to>
                                        <p:strVal val="visible"/>
                                      </p:to>
                                    </p:set>
                                    <p:animEffect transition="in" filter="blinds(horizontal)">
                                      <p:cBhvr>
                                        <p:cTn id="15" dur="2000"/>
                                        <p:tgtEl>
                                          <p:spTgt spid="43013"/>
                                        </p:tgtEl>
                                      </p:cBhvr>
                                    </p:animEffect>
                                  </p:childTnLst>
                                </p:cTn>
                              </p:par>
                            </p:childTnLst>
                          </p:cTn>
                        </p:par>
                        <p:par>
                          <p:cTn id="16" fill="hold" nodeType="afterGroup">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43021"/>
                                        </p:tgtEl>
                                        <p:attrNameLst>
                                          <p:attrName>style.visibility</p:attrName>
                                        </p:attrNameLst>
                                      </p:cBhvr>
                                      <p:to>
                                        <p:strVal val="visible"/>
                                      </p:to>
                                    </p:set>
                                    <p:animEffect transition="in" filter="blinds(horizontal)">
                                      <p:cBhvr>
                                        <p:cTn id="19" dur="2000"/>
                                        <p:tgtEl>
                                          <p:spTgt spid="43021"/>
                                        </p:tgtEl>
                                      </p:cBhvr>
                                    </p:animEffect>
                                  </p:childTnLst>
                                </p:cTn>
                              </p:par>
                            </p:childTnLst>
                          </p:cTn>
                        </p:par>
                        <p:par>
                          <p:cTn id="20" fill="hold" nodeType="afterGroup">
                            <p:stCondLst>
                              <p:cond delay="5000"/>
                            </p:stCondLst>
                            <p:childTnLst>
                              <p:par>
                                <p:cTn id="21" presetID="3" presetClass="entr" presetSubtype="5" fill="hold" grpId="0" nodeType="afterEffect">
                                  <p:stCondLst>
                                    <p:cond delay="0"/>
                                  </p:stCondLst>
                                  <p:childTnLst>
                                    <p:set>
                                      <p:cBhvr>
                                        <p:cTn id="22" dur="1" fill="hold">
                                          <p:stCondLst>
                                            <p:cond delay="0"/>
                                          </p:stCondLst>
                                        </p:cTn>
                                        <p:tgtEl>
                                          <p:spTgt spid="43015"/>
                                        </p:tgtEl>
                                        <p:attrNameLst>
                                          <p:attrName>style.visibility</p:attrName>
                                        </p:attrNameLst>
                                      </p:cBhvr>
                                      <p:to>
                                        <p:strVal val="visible"/>
                                      </p:to>
                                    </p:set>
                                    <p:animEffect transition="in" filter="blinds(vertical)">
                                      <p:cBhvr>
                                        <p:cTn id="23" dur="2000"/>
                                        <p:tgtEl>
                                          <p:spTgt spid="43015"/>
                                        </p:tgtEl>
                                      </p:cBhvr>
                                    </p:animEffect>
                                  </p:childTnLst>
                                </p:cTn>
                              </p:par>
                            </p:childTnLst>
                          </p:cTn>
                        </p:par>
                        <p:par>
                          <p:cTn id="24" fill="hold" nodeType="afterGroup">
                            <p:stCondLst>
                              <p:cond delay="7000"/>
                            </p:stCondLst>
                            <p:childTnLst>
                              <p:par>
                                <p:cTn id="25" presetID="3" presetClass="entr" presetSubtype="5" fill="hold" grpId="0" nodeType="afterEffect">
                                  <p:stCondLst>
                                    <p:cond delay="0"/>
                                  </p:stCondLst>
                                  <p:childTnLst>
                                    <p:set>
                                      <p:cBhvr>
                                        <p:cTn id="26" dur="1" fill="hold">
                                          <p:stCondLst>
                                            <p:cond delay="0"/>
                                          </p:stCondLst>
                                        </p:cTn>
                                        <p:tgtEl>
                                          <p:spTgt spid="43014"/>
                                        </p:tgtEl>
                                        <p:attrNameLst>
                                          <p:attrName>style.visibility</p:attrName>
                                        </p:attrNameLst>
                                      </p:cBhvr>
                                      <p:to>
                                        <p:strVal val="visible"/>
                                      </p:to>
                                    </p:set>
                                    <p:animEffect transition="in" filter="blinds(vertical)">
                                      <p:cBhvr>
                                        <p:cTn id="27" dur="2000"/>
                                        <p:tgtEl>
                                          <p:spTgt spid="430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3017"/>
                                        </p:tgtEl>
                                        <p:attrNameLst>
                                          <p:attrName>style.visibility</p:attrName>
                                        </p:attrNameLst>
                                      </p:cBhvr>
                                      <p:to>
                                        <p:strVal val="visible"/>
                                      </p:to>
                                    </p:set>
                                    <p:animEffect transition="in" filter="checkerboard(across)">
                                      <p:cBhvr>
                                        <p:cTn id="32" dur="500"/>
                                        <p:tgtEl>
                                          <p:spTgt spid="43017"/>
                                        </p:tgtEl>
                                      </p:cBhvr>
                                    </p:animEffect>
                                  </p:childTnLst>
                                </p:cTn>
                              </p:par>
                            </p:childTnLst>
                          </p:cTn>
                        </p:par>
                        <p:par>
                          <p:cTn id="33" fill="hold" nodeType="afterGroup">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43019"/>
                                        </p:tgtEl>
                                        <p:attrNameLst>
                                          <p:attrName>style.visibility</p:attrName>
                                        </p:attrNameLst>
                                      </p:cBhvr>
                                      <p:to>
                                        <p:strVal val="visible"/>
                                      </p:to>
                                    </p:set>
                                    <p:animEffect transition="in" filter="dissolve">
                                      <p:cBhvr>
                                        <p:cTn id="36" dur="1000"/>
                                        <p:tgtEl>
                                          <p:spTgt spid="43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p:bldP spid="43012" grpId="0" animBg="1"/>
      <p:bldP spid="43013" grpId="0" animBg="1"/>
      <p:bldP spid="43014" grpId="0" animBg="1"/>
      <p:bldP spid="43015" grpId="0" animBg="1"/>
      <p:bldP spid="43017" grpId="0" animBg="1"/>
      <p:bldP spid="43019" grpId="0" animBg="1"/>
      <p:bldP spid="430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4CE2BE22-A538-433A-8863-375721A4E894}" type="slidenum">
              <a:rPr lang="zh-TW" altLang="en-US"/>
              <a:pPr>
                <a:defRPr/>
              </a:pPr>
              <a:t>90</a:t>
            </a:fld>
            <a:endParaRPr lang="en-US" altLang="zh-TW"/>
          </a:p>
        </p:txBody>
      </p:sp>
      <p:sp>
        <p:nvSpPr>
          <p:cNvPr id="122881" name="標題 1"/>
          <p:cNvSpPr>
            <a:spLocks noGrp="1"/>
          </p:cNvSpPr>
          <p:nvPr>
            <p:ph type="title"/>
          </p:nvPr>
        </p:nvSpPr>
        <p:spPr/>
        <p:txBody>
          <a:bodyPr/>
          <a:lstStyle/>
          <a:p>
            <a:r>
              <a:rPr lang="zh-TW" altLang="en-US" smtClean="0"/>
              <a:t>客戶地址代號維護</a:t>
            </a:r>
          </a:p>
        </p:txBody>
      </p:sp>
      <p:sp>
        <p:nvSpPr>
          <p:cNvPr id="98308" name="內容版面配置區 2"/>
          <p:cNvSpPr>
            <a:spLocks noGrp="1"/>
          </p:cNvSpPr>
          <p:nvPr>
            <p:ph idx="1"/>
          </p:nvPr>
        </p:nvSpPr>
        <p:spPr/>
        <p:txBody>
          <a:bodyPr/>
          <a:lstStyle/>
          <a:p>
            <a:endParaRPr lang="zh-TW" altLang="en-US" smtClean="0"/>
          </a:p>
        </p:txBody>
      </p:sp>
      <p:pic>
        <p:nvPicPr>
          <p:cNvPr id="1228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2401888"/>
            <a:ext cx="6096000"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3895725" y="2795588"/>
            <a:ext cx="214313" cy="2857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 name="圓角矩形 5"/>
          <p:cNvSpPr>
            <a:spLocks noChangeArrowheads="1"/>
          </p:cNvSpPr>
          <p:nvPr/>
        </p:nvSpPr>
        <p:spPr bwMode="auto">
          <a:xfrm>
            <a:off x="2339975" y="3284538"/>
            <a:ext cx="5545138" cy="1152525"/>
          </a:xfrm>
          <a:prstGeom prst="roundRect">
            <a:avLst>
              <a:gd name="adj" fmla="val 16667"/>
            </a:avLst>
          </a:prstGeom>
          <a:gradFill rotWithShape="1">
            <a:gsLst>
              <a:gs pos="0">
                <a:srgbClr val="CC99FF"/>
              </a:gs>
              <a:gs pos="50000">
                <a:srgbClr val="FFFFFF"/>
              </a:gs>
              <a:gs pos="100000">
                <a:srgbClr val="CC99FF"/>
              </a:gs>
            </a:gsLst>
            <a:lin ang="5400000" scaled="1"/>
          </a:gradFill>
          <a:ln w="12700" algn="ctr">
            <a:solidFill>
              <a:schemeClr val="tx1"/>
            </a:solidFill>
            <a:round/>
            <a:headEnd/>
            <a:tailEnd/>
          </a:ln>
        </p:spPr>
        <p:txBody>
          <a:bodyPr anchor="ctr"/>
          <a:lstStyle/>
          <a:p>
            <a:pPr marL="85725">
              <a:defRPr/>
            </a:pPr>
            <a:r>
              <a:rPr lang="zh-TW" altLang="en-US">
                <a:effectLst>
                  <a:outerShdw blurRad="38100" dist="38100" dir="2700000" algn="tl">
                    <a:srgbClr val="FFFFFF"/>
                  </a:outerShdw>
                </a:effectLst>
                <a:ea typeface="標楷體" pitchFamily="65" charset="-120"/>
                <a:cs typeface="Times New Roman" pitchFamily="18" charset="0"/>
              </a:rPr>
              <a:t>假若客戶還有其他地址需要輸入時，可以選擇此「客戶地址代號維護鈕」，或按「</a:t>
            </a:r>
            <a:r>
              <a:rPr lang="en-US" altLang="zh-TW">
                <a:solidFill>
                  <a:schemeClr val="hlink"/>
                </a:solidFill>
                <a:ea typeface="標楷體" pitchFamily="65" charset="-120"/>
                <a:cs typeface="Times New Roman" pitchFamily="18" charset="0"/>
              </a:rPr>
              <a:t>F3</a:t>
            </a:r>
            <a:r>
              <a:rPr lang="zh-TW" altLang="en-US">
                <a:solidFill>
                  <a:schemeClr val="hlink"/>
                </a:solidFill>
                <a:ea typeface="標楷體" pitchFamily="65" charset="-120"/>
                <a:cs typeface="Times New Roman" pitchFamily="18" charset="0"/>
              </a:rPr>
              <a:t>客戶地址代號維護</a:t>
            </a:r>
            <a:r>
              <a:rPr lang="zh-TW" altLang="en-US">
                <a:effectLst>
                  <a:outerShdw blurRad="38100" dist="38100" dir="2700000" algn="tl">
                    <a:srgbClr val="FFFFFF"/>
                  </a:outerShdw>
                </a:effectLst>
                <a:ea typeface="標楷體" pitchFamily="65" charset="-120"/>
                <a:cs typeface="Times New Roman" pitchFamily="18" charset="0"/>
              </a:rPr>
              <a:t>」，就可以新增客戶的其他地址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881"/>
                                        </p:tgtEl>
                                        <p:attrNameLst>
                                          <p:attrName>style.visibility</p:attrName>
                                        </p:attrNameLst>
                                      </p:cBhvr>
                                      <p:to>
                                        <p:strVal val="visible"/>
                                      </p:to>
                                    </p:set>
                                    <p:animEffect transition="in" filter="dissolve">
                                      <p:cBhvr>
                                        <p:cTn id="7" dur="500"/>
                                        <p:tgtEl>
                                          <p:spTgt spid="122881"/>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22883"/>
                                        </p:tgtEl>
                                        <p:attrNameLst>
                                          <p:attrName>style.visibility</p:attrName>
                                        </p:attrNameLst>
                                      </p:cBhvr>
                                      <p:to>
                                        <p:strVal val="visible"/>
                                      </p:to>
                                    </p:set>
                                    <p:animEffect transition="in" filter="dissolve">
                                      <p:cBhvr>
                                        <p:cTn id="11" dur="500"/>
                                        <p:tgtEl>
                                          <p:spTgt spid="122883"/>
                                        </p:tgtEl>
                                      </p:cBhvr>
                                    </p:animEffect>
                                  </p:childTnLst>
                                </p:cTn>
                              </p:par>
                            </p:childTnLst>
                          </p:cTn>
                        </p:par>
                        <p:par>
                          <p:cTn id="12" fill="hold" nodeType="afterGroup">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down)">
                                      <p:cBhvr>
                                        <p:cTn id="15" dur="500"/>
                                        <p:tgtEl>
                                          <p:spTgt spid="5"/>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 grpId="0"/>
      <p:bldP spid="5" grpId="0" animBg="1"/>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pPr>
              <a:defRPr/>
            </a:pPr>
            <a:fld id="{A905AC34-AED4-4BC8-9A29-02E7C7735719}" type="slidenum">
              <a:rPr lang="zh-TW" altLang="en-US"/>
              <a:pPr>
                <a:defRPr/>
              </a:pPr>
              <a:t>91</a:t>
            </a:fld>
            <a:endParaRPr lang="en-US" altLang="zh-TW"/>
          </a:p>
        </p:txBody>
      </p:sp>
      <p:sp>
        <p:nvSpPr>
          <p:cNvPr id="123905" name="標題 1"/>
          <p:cNvSpPr>
            <a:spLocks noGrp="1"/>
          </p:cNvSpPr>
          <p:nvPr>
            <p:ph type="title"/>
          </p:nvPr>
        </p:nvSpPr>
        <p:spPr/>
        <p:txBody>
          <a:bodyPr/>
          <a:lstStyle/>
          <a:p>
            <a:r>
              <a:rPr lang="zh-TW" altLang="en-US" smtClean="0"/>
              <a:t>客戶地址代號維護</a:t>
            </a:r>
          </a:p>
        </p:txBody>
      </p:sp>
      <p:sp>
        <p:nvSpPr>
          <p:cNvPr id="99332" name="內容版面配置區 2"/>
          <p:cNvSpPr>
            <a:spLocks noGrp="1"/>
          </p:cNvSpPr>
          <p:nvPr>
            <p:ph idx="1"/>
          </p:nvPr>
        </p:nvSpPr>
        <p:spPr/>
        <p:txBody>
          <a:bodyPr/>
          <a:lstStyle/>
          <a:p>
            <a:endParaRPr lang="zh-TW" altLang="en-US" smtClean="0"/>
          </a:p>
        </p:txBody>
      </p:sp>
      <p:pic>
        <p:nvPicPr>
          <p:cNvPr id="1239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2786063"/>
            <a:ext cx="7751762"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圓角矩形 4"/>
          <p:cNvSpPr>
            <a:spLocks noChangeArrowheads="1"/>
          </p:cNvSpPr>
          <p:nvPr/>
        </p:nvSpPr>
        <p:spPr bwMode="auto">
          <a:xfrm>
            <a:off x="1908175" y="4797425"/>
            <a:ext cx="3649663" cy="571500"/>
          </a:xfrm>
          <a:prstGeom prst="roundRect">
            <a:avLst>
              <a:gd name="adj" fmla="val 16667"/>
            </a:avLst>
          </a:prstGeom>
          <a:gradFill rotWithShape="1">
            <a:gsLst>
              <a:gs pos="0">
                <a:srgbClr val="FF99FF"/>
              </a:gs>
              <a:gs pos="50000">
                <a:srgbClr val="FFFFFF"/>
              </a:gs>
              <a:gs pos="100000">
                <a:srgbClr val="FF99FF"/>
              </a:gs>
            </a:gsLst>
            <a:lin ang="5400000" scaled="1"/>
          </a:gradFill>
          <a:ln w="12700" algn="ctr">
            <a:solidFill>
              <a:schemeClr val="tx1"/>
            </a:solidFill>
            <a:round/>
            <a:headEnd/>
            <a:tailEnd/>
          </a:ln>
        </p:spPr>
        <p:txBody>
          <a:bodyPr anchor="ctr"/>
          <a:lstStyle/>
          <a:p>
            <a:pPr marL="342900" indent="-342900" algn="ctr"/>
            <a:r>
              <a:rPr lang="zh-TW" altLang="en-US">
                <a:ea typeface="標楷體" pitchFamily="65" charset="-120"/>
                <a:cs typeface="Times New Roman" pitchFamily="18" charset="0"/>
              </a:rPr>
              <a:t>可輸入多組客戶的送貨地址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3905"/>
                                        </p:tgtEl>
                                        <p:attrNameLst>
                                          <p:attrName>style.visibility</p:attrName>
                                        </p:attrNameLst>
                                      </p:cBhvr>
                                      <p:to>
                                        <p:strVal val="visible"/>
                                      </p:to>
                                    </p:set>
                                    <p:animEffect transition="in" filter="dissolve">
                                      <p:cBhvr>
                                        <p:cTn id="7" dur="500"/>
                                        <p:tgtEl>
                                          <p:spTgt spid="12390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23907"/>
                                        </p:tgtEl>
                                        <p:attrNameLst>
                                          <p:attrName>style.visibility</p:attrName>
                                        </p:attrNameLst>
                                      </p:cBhvr>
                                      <p:to>
                                        <p:strVal val="visible"/>
                                      </p:to>
                                    </p:set>
                                    <p:animEffect transition="in" filter="blinds(horizontal)">
                                      <p:cBhvr>
                                        <p:cTn id="11" dur="500"/>
                                        <p:tgtEl>
                                          <p:spTgt spid="123907"/>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5" grpId="0"/>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5"/>
          <p:cNvSpPr>
            <a:spLocks noGrp="1"/>
          </p:cNvSpPr>
          <p:nvPr>
            <p:ph type="sldNum" sz="quarter" idx="10"/>
          </p:nvPr>
        </p:nvSpPr>
        <p:spPr/>
        <p:txBody>
          <a:bodyPr/>
          <a:lstStyle/>
          <a:p>
            <a:pPr>
              <a:defRPr/>
            </a:pPr>
            <a:fld id="{82A67255-540A-4ECD-AFEB-74ABA12B4560}" type="slidenum">
              <a:rPr lang="zh-TW" altLang="en-US"/>
              <a:pPr>
                <a:defRPr/>
              </a:pPr>
              <a:t>92</a:t>
            </a:fld>
            <a:endParaRPr lang="en-US" altLang="zh-TW"/>
          </a:p>
        </p:txBody>
      </p:sp>
      <p:sp>
        <p:nvSpPr>
          <p:cNvPr id="52225" name="Rectangle 4"/>
          <p:cNvSpPr>
            <a:spLocks noGrp="1"/>
          </p:cNvSpPr>
          <p:nvPr>
            <p:ph type="ctrTitle" idx="4294967295"/>
          </p:nvPr>
        </p:nvSpPr>
        <p:spPr>
          <a:xfrm>
            <a:off x="684213" y="2781300"/>
            <a:ext cx="7772400" cy="1470025"/>
          </a:xfrm>
        </p:spPr>
        <p:txBody>
          <a:bodyPr/>
          <a:lstStyle/>
          <a:p>
            <a:pPr eaLnBrk="1" hangingPunct="1"/>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交易資料</a:t>
            </a:r>
            <a:r>
              <a:rPr lang="zh-TW" altLang="en-US" dirty="0">
                <a:effectLst>
                  <a:outerShdw blurRad="38100" dist="38100" dir="2700000" algn="tl">
                    <a:srgbClr val="000000">
                      <a:alpha val="43137"/>
                    </a:srgbClr>
                  </a:outerShdw>
                </a:effectLst>
              </a:rPr>
              <a:t>一</a:t>
            </a:r>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頁籤</a:t>
            </a:r>
          </a:p>
        </p:txBody>
      </p:sp>
    </p:spTree>
    <p:extLst>
      <p:ext uri="{BB962C8B-B14F-4D97-AF65-F5344CB8AC3E}">
        <p14:creationId xmlns:p14="http://schemas.microsoft.com/office/powerpoint/2010/main" val="1824277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blinds(horizontal)">
                                      <p:cBhvr>
                                        <p:cTn id="7"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5"/>
          <p:cNvSpPr>
            <a:spLocks noGrp="1"/>
          </p:cNvSpPr>
          <p:nvPr>
            <p:ph type="sldNum" sz="quarter" idx="12"/>
          </p:nvPr>
        </p:nvSpPr>
        <p:spPr/>
        <p:txBody>
          <a:bodyPr/>
          <a:lstStyle/>
          <a:p>
            <a:pPr>
              <a:defRPr/>
            </a:pPr>
            <a:fld id="{8B700DB8-2AC0-4294-BB56-348CC84426F4}" type="slidenum">
              <a:rPr lang="zh-TW" altLang="en-US"/>
              <a:pPr>
                <a:defRPr/>
              </a:pPr>
              <a:t>93</a:t>
            </a:fld>
            <a:endParaRPr lang="en-US" altLang="zh-TW"/>
          </a:p>
        </p:txBody>
      </p:sp>
      <p:sp>
        <p:nvSpPr>
          <p:cNvPr id="124929" name="標題 1"/>
          <p:cNvSpPr>
            <a:spLocks noGrp="1"/>
          </p:cNvSpPr>
          <p:nvPr>
            <p:ph type="title"/>
          </p:nvPr>
        </p:nvSpPr>
        <p:spPr>
          <a:xfrm>
            <a:off x="428625" y="1357313"/>
            <a:ext cx="8229600" cy="755366"/>
          </a:xfrm>
        </p:spPr>
        <p:txBody>
          <a:bodyPr/>
          <a:lstStyle/>
          <a:p>
            <a:r>
              <a:rPr lang="zh-TW" altLang="en-US" dirty="0" smtClean="0"/>
              <a:t>信用額度管制</a:t>
            </a:r>
          </a:p>
        </p:txBody>
      </p:sp>
      <p:sp>
        <p:nvSpPr>
          <p:cNvPr id="100356" name="內容版面配置區 2"/>
          <p:cNvSpPr>
            <a:spLocks noGrp="1"/>
          </p:cNvSpPr>
          <p:nvPr>
            <p:ph idx="1"/>
          </p:nvPr>
        </p:nvSpPr>
        <p:spPr/>
        <p:txBody>
          <a:bodyPr/>
          <a:lstStyle/>
          <a:p>
            <a:endParaRPr lang="zh-TW" altLang="en-US" smtClean="0"/>
          </a:p>
        </p:txBody>
      </p:sp>
      <p:sp>
        <p:nvSpPr>
          <p:cNvPr id="5" name="Rectangle 5"/>
          <p:cNvSpPr>
            <a:spLocks noChangeArrowheads="1"/>
          </p:cNvSpPr>
          <p:nvPr/>
        </p:nvSpPr>
        <p:spPr bwMode="auto">
          <a:xfrm>
            <a:off x="3000375" y="3571875"/>
            <a:ext cx="785813" cy="2143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 name="Rectangle 5"/>
          <p:cNvSpPr>
            <a:spLocks noChangeArrowheads="1"/>
          </p:cNvSpPr>
          <p:nvPr/>
        </p:nvSpPr>
        <p:spPr bwMode="auto">
          <a:xfrm>
            <a:off x="1500188" y="3749675"/>
            <a:ext cx="2428875" cy="27511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8" name="圓角矩形 7"/>
          <p:cNvSpPr>
            <a:spLocks noChangeArrowheads="1"/>
          </p:cNvSpPr>
          <p:nvPr/>
        </p:nvSpPr>
        <p:spPr bwMode="auto">
          <a:xfrm>
            <a:off x="3995738" y="4076700"/>
            <a:ext cx="1655762" cy="571500"/>
          </a:xfrm>
          <a:prstGeom prst="roundRect">
            <a:avLst>
              <a:gd name="adj" fmla="val 16667"/>
            </a:avLst>
          </a:prstGeom>
          <a:gradFill rotWithShape="1">
            <a:gsLst>
              <a:gs pos="0">
                <a:srgbClr val="FFFF99"/>
              </a:gs>
              <a:gs pos="50000">
                <a:srgbClr val="FFFFFF"/>
              </a:gs>
              <a:gs pos="100000">
                <a:srgbClr val="FFFF99"/>
              </a:gs>
            </a:gsLst>
            <a:lin ang="5400000" scaled="1"/>
          </a:gradFill>
          <a:ln w="12700" algn="ctr">
            <a:solidFill>
              <a:schemeClr val="tx1"/>
            </a:solidFill>
            <a:round/>
            <a:headEnd/>
            <a:tailEnd/>
          </a:ln>
        </p:spPr>
        <p:txBody>
          <a:bodyPr anchor="ctr"/>
          <a:lstStyle/>
          <a:p>
            <a:pPr marL="342900" indent="-342900"/>
            <a:r>
              <a:rPr lang="zh-TW" altLang="en-US">
                <a:ea typeface="標楷體" pitchFamily="65" charset="-120"/>
                <a:cs typeface="Times New Roman" pitchFamily="18" charset="0"/>
              </a:rPr>
              <a:t>信用額度管制</a:t>
            </a:r>
          </a:p>
        </p:txBody>
      </p:sp>
      <p:sp>
        <p:nvSpPr>
          <p:cNvPr id="2" name="Rectangle 5"/>
          <p:cNvSpPr>
            <a:spLocks noChangeArrowheads="1"/>
          </p:cNvSpPr>
          <p:nvPr/>
        </p:nvSpPr>
        <p:spPr bwMode="auto">
          <a:xfrm>
            <a:off x="1476375" y="2420938"/>
            <a:ext cx="1943100" cy="2873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pic>
        <p:nvPicPr>
          <p:cNvPr id="4" name="圖片 3"/>
          <p:cNvPicPr>
            <a:picLocks noChangeAspect="1"/>
          </p:cNvPicPr>
          <p:nvPr/>
        </p:nvPicPr>
        <p:blipFill>
          <a:blip r:embed="rId2"/>
          <a:stretch>
            <a:fillRect/>
          </a:stretch>
        </p:blipFill>
        <p:spPr>
          <a:xfrm>
            <a:off x="1835696" y="2276872"/>
            <a:ext cx="5907023" cy="4581128"/>
          </a:xfrm>
          <a:prstGeom prst="rect">
            <a:avLst/>
          </a:prstGeom>
        </p:spPr>
      </p:pic>
    </p:spTree>
    <p:extLst>
      <p:ext uri="{BB962C8B-B14F-4D97-AF65-F5344CB8AC3E}">
        <p14:creationId xmlns:p14="http://schemas.microsoft.com/office/powerpoint/2010/main" val="1307115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4929"/>
                                        </p:tgtEl>
                                        <p:attrNameLst>
                                          <p:attrName>style.visibility</p:attrName>
                                        </p:attrNameLst>
                                      </p:cBhvr>
                                      <p:to>
                                        <p:strVal val="visible"/>
                                      </p:to>
                                    </p:set>
                                    <p:animEffect transition="in" filter="dissolve">
                                      <p:cBhvr>
                                        <p:cTn id="7" dur="500"/>
                                        <p:tgtEl>
                                          <p:spTgt spid="124929"/>
                                        </p:tgtEl>
                                      </p:cBhvr>
                                    </p:animEffect>
                                  </p:childTnLst>
                                </p:cTn>
                              </p:par>
                            </p:childTnLst>
                          </p:cTn>
                        </p:par>
                        <p:par>
                          <p:cTn id="8" fill="hold" nodeType="afterGroup">
                            <p:stCondLst>
                              <p:cond delay="500"/>
                            </p:stCondLst>
                            <p:childTnLst>
                              <p:par>
                                <p:cTn id="9" presetID="5" presetClass="entr" presetSubtype="5"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down)">
                                      <p:cBhvr>
                                        <p:cTn id="11" dur="500"/>
                                        <p:tgtEl>
                                          <p:spTgt spid="2"/>
                                        </p:tgtEl>
                                      </p:cBhvr>
                                    </p:animEffect>
                                  </p:childTnLst>
                                </p:cTn>
                              </p:par>
                            </p:childTnLst>
                          </p:cTn>
                        </p:par>
                        <p:par>
                          <p:cTn id="12" fill="hold" nodeType="afterGroup">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down)">
                                      <p:cBhvr>
                                        <p:cTn id="15" dur="500"/>
                                        <p:tgtEl>
                                          <p:spTgt spid="5"/>
                                        </p:tgtEl>
                                      </p:cBhvr>
                                    </p:animEffect>
                                  </p:childTnLst>
                                </p:cTn>
                              </p:par>
                            </p:childTnLst>
                          </p:cTn>
                        </p:par>
                        <p:par>
                          <p:cTn id="16" fill="hold" nodeType="afterGroup">
                            <p:stCondLst>
                              <p:cond delay="1500"/>
                            </p:stCondLst>
                            <p:childTnLst>
                              <p:par>
                                <p:cTn id="17" presetID="5" presetClass="entr" presetSubtype="5"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down)">
                                      <p:cBhvr>
                                        <p:cTn id="19" dur="500"/>
                                        <p:tgtEl>
                                          <p:spTgt spid="6"/>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29" grpId="0"/>
      <p:bldP spid="5" grpId="0" animBg="1"/>
      <p:bldP spid="6" grpId="0" animBg="1"/>
      <p:bldP spid="8" grpId="0" animBg="1"/>
      <p:bldP spid="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5"/>
          <p:cNvSpPr>
            <a:spLocks noGrp="1"/>
          </p:cNvSpPr>
          <p:nvPr>
            <p:ph type="sldNum" sz="quarter" idx="12"/>
          </p:nvPr>
        </p:nvSpPr>
        <p:spPr/>
        <p:txBody>
          <a:bodyPr/>
          <a:lstStyle/>
          <a:p>
            <a:pPr>
              <a:defRPr/>
            </a:pPr>
            <a:fld id="{8B700DB8-2AC0-4294-BB56-348CC84426F4}" type="slidenum">
              <a:rPr lang="zh-TW" altLang="en-US"/>
              <a:pPr>
                <a:defRPr/>
              </a:pPr>
              <a:t>94</a:t>
            </a:fld>
            <a:endParaRPr lang="en-US" altLang="zh-TW"/>
          </a:p>
        </p:txBody>
      </p:sp>
      <p:sp>
        <p:nvSpPr>
          <p:cNvPr id="124929" name="標題 1"/>
          <p:cNvSpPr>
            <a:spLocks noGrp="1"/>
          </p:cNvSpPr>
          <p:nvPr>
            <p:ph type="title"/>
          </p:nvPr>
        </p:nvSpPr>
        <p:spPr/>
        <p:txBody>
          <a:bodyPr/>
          <a:lstStyle/>
          <a:p>
            <a:r>
              <a:rPr lang="zh-TW" altLang="en-US" smtClean="0"/>
              <a:t>信用額度管制</a:t>
            </a:r>
          </a:p>
        </p:txBody>
      </p:sp>
      <p:sp>
        <p:nvSpPr>
          <p:cNvPr id="100356" name="內容版面配置區 2"/>
          <p:cNvSpPr>
            <a:spLocks noGrp="1"/>
          </p:cNvSpPr>
          <p:nvPr>
            <p:ph idx="1"/>
          </p:nvPr>
        </p:nvSpPr>
        <p:spPr/>
        <p:txBody>
          <a:bodyPr/>
          <a:lstStyle/>
          <a:p>
            <a:endParaRPr lang="zh-TW" altLang="en-US" smtClean="0"/>
          </a:p>
        </p:txBody>
      </p:sp>
      <p:pic>
        <p:nvPicPr>
          <p:cNvPr id="1249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2428875"/>
            <a:ext cx="5929312"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3000375" y="3571875"/>
            <a:ext cx="785813" cy="2143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6" name="Rectangle 5"/>
          <p:cNvSpPr>
            <a:spLocks noChangeArrowheads="1"/>
          </p:cNvSpPr>
          <p:nvPr/>
        </p:nvSpPr>
        <p:spPr bwMode="auto">
          <a:xfrm>
            <a:off x="1500188" y="3749675"/>
            <a:ext cx="2428875" cy="27511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8" name="圓角矩形 7"/>
          <p:cNvSpPr>
            <a:spLocks noChangeArrowheads="1"/>
          </p:cNvSpPr>
          <p:nvPr/>
        </p:nvSpPr>
        <p:spPr bwMode="auto">
          <a:xfrm>
            <a:off x="3995738" y="4076700"/>
            <a:ext cx="1655762" cy="571500"/>
          </a:xfrm>
          <a:prstGeom prst="roundRect">
            <a:avLst>
              <a:gd name="adj" fmla="val 16667"/>
            </a:avLst>
          </a:prstGeom>
          <a:gradFill rotWithShape="1">
            <a:gsLst>
              <a:gs pos="0">
                <a:srgbClr val="FFFF99"/>
              </a:gs>
              <a:gs pos="50000">
                <a:srgbClr val="FFFFFF"/>
              </a:gs>
              <a:gs pos="100000">
                <a:srgbClr val="FFFF99"/>
              </a:gs>
            </a:gsLst>
            <a:lin ang="5400000" scaled="1"/>
          </a:gradFill>
          <a:ln w="12700" algn="ctr">
            <a:solidFill>
              <a:schemeClr val="tx1"/>
            </a:solidFill>
            <a:round/>
            <a:headEnd/>
            <a:tailEnd/>
          </a:ln>
        </p:spPr>
        <p:txBody>
          <a:bodyPr anchor="ctr"/>
          <a:lstStyle/>
          <a:p>
            <a:pPr marL="342900" indent="-342900"/>
            <a:r>
              <a:rPr lang="zh-TW" altLang="en-US">
                <a:ea typeface="標楷體" pitchFamily="65" charset="-120"/>
                <a:cs typeface="Times New Roman" pitchFamily="18" charset="0"/>
              </a:rPr>
              <a:t>信用額度管制</a:t>
            </a:r>
          </a:p>
        </p:txBody>
      </p:sp>
      <p:sp>
        <p:nvSpPr>
          <p:cNvPr id="2" name="Rectangle 5"/>
          <p:cNvSpPr>
            <a:spLocks noChangeArrowheads="1"/>
          </p:cNvSpPr>
          <p:nvPr/>
        </p:nvSpPr>
        <p:spPr bwMode="auto">
          <a:xfrm>
            <a:off x="1476375" y="2420938"/>
            <a:ext cx="1943100" cy="2873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4929"/>
                                        </p:tgtEl>
                                        <p:attrNameLst>
                                          <p:attrName>style.visibility</p:attrName>
                                        </p:attrNameLst>
                                      </p:cBhvr>
                                      <p:to>
                                        <p:strVal val="visible"/>
                                      </p:to>
                                    </p:set>
                                    <p:animEffect transition="in" filter="dissolve">
                                      <p:cBhvr>
                                        <p:cTn id="7" dur="500"/>
                                        <p:tgtEl>
                                          <p:spTgt spid="124929"/>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24931"/>
                                        </p:tgtEl>
                                        <p:attrNameLst>
                                          <p:attrName>style.visibility</p:attrName>
                                        </p:attrNameLst>
                                      </p:cBhvr>
                                      <p:to>
                                        <p:strVal val="visible"/>
                                      </p:to>
                                    </p:set>
                                    <p:animEffect transition="in" filter="blinds(horizontal)">
                                      <p:cBhvr>
                                        <p:cTn id="11" dur="500"/>
                                        <p:tgtEl>
                                          <p:spTgt spid="124931"/>
                                        </p:tgtEl>
                                      </p:cBhvr>
                                    </p:animEffect>
                                  </p:childTnLst>
                                </p:cTn>
                              </p:par>
                            </p:childTnLst>
                          </p:cTn>
                        </p:par>
                        <p:par>
                          <p:cTn id="12" fill="hold" nodeType="afterGroup">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down)">
                                      <p:cBhvr>
                                        <p:cTn id="15" dur="500"/>
                                        <p:tgtEl>
                                          <p:spTgt spid="2"/>
                                        </p:tgtEl>
                                      </p:cBhvr>
                                    </p:animEffect>
                                  </p:childTnLst>
                                </p:cTn>
                              </p:par>
                            </p:childTnLst>
                          </p:cTn>
                        </p:par>
                        <p:par>
                          <p:cTn id="16" fill="hold" nodeType="afterGroup">
                            <p:stCondLst>
                              <p:cond delay="1500"/>
                            </p:stCondLst>
                            <p:childTnLst>
                              <p:par>
                                <p:cTn id="17" presetID="5" presetClass="entr" presetSubtype="5"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down)">
                                      <p:cBhvr>
                                        <p:cTn id="19" dur="500"/>
                                        <p:tgtEl>
                                          <p:spTgt spid="5"/>
                                        </p:tgtEl>
                                      </p:cBhvr>
                                    </p:animEffect>
                                  </p:childTnLst>
                                </p:cTn>
                              </p:par>
                            </p:childTnLst>
                          </p:cTn>
                        </p:par>
                        <p:par>
                          <p:cTn id="20" fill="hold" nodeType="afterGroup">
                            <p:stCondLst>
                              <p:cond delay="2000"/>
                            </p:stCondLst>
                            <p:childTnLst>
                              <p:par>
                                <p:cTn id="21" presetID="5" presetClass="entr" presetSubtype="5"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down)">
                                      <p:cBhvr>
                                        <p:cTn id="23" dur="500"/>
                                        <p:tgtEl>
                                          <p:spTgt spid="6"/>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29" grpId="0"/>
      <p:bldP spid="5" grpId="0" animBg="1"/>
      <p:bldP spid="6" grpId="0" animBg="1"/>
      <p:bldP spid="8" grpId="0" animBg="1"/>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投影片編號版面配置區 5"/>
          <p:cNvSpPr>
            <a:spLocks noGrp="1"/>
          </p:cNvSpPr>
          <p:nvPr>
            <p:ph type="sldNum" sz="quarter" idx="12"/>
          </p:nvPr>
        </p:nvSpPr>
        <p:spPr/>
        <p:txBody>
          <a:bodyPr/>
          <a:lstStyle/>
          <a:p>
            <a:pPr>
              <a:defRPr/>
            </a:pPr>
            <a:fld id="{82A07D25-5E84-48F1-9938-46EF6F37F956}" type="slidenum">
              <a:rPr lang="zh-TW" altLang="en-US"/>
              <a:pPr>
                <a:defRPr/>
              </a:pPr>
              <a:t>95</a:t>
            </a:fld>
            <a:endParaRPr lang="en-US" altLang="zh-TW"/>
          </a:p>
        </p:txBody>
      </p:sp>
      <p:sp>
        <p:nvSpPr>
          <p:cNvPr id="192519" name="Rectangle 7"/>
          <p:cNvSpPr>
            <a:spLocks noChangeArrowheads="1"/>
          </p:cNvSpPr>
          <p:nvPr/>
        </p:nvSpPr>
        <p:spPr bwMode="auto">
          <a:xfrm>
            <a:off x="250825" y="2636838"/>
            <a:ext cx="8642350" cy="4221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TW" altLang="en-US"/>
          </a:p>
        </p:txBody>
      </p:sp>
      <p:sp>
        <p:nvSpPr>
          <p:cNvPr id="192516" name="標題 1"/>
          <p:cNvSpPr>
            <a:spLocks/>
          </p:cNvSpPr>
          <p:nvPr/>
        </p:nvSpPr>
        <p:spPr bwMode="auto">
          <a:xfrm>
            <a:off x="428625" y="13573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TW" altLang="en-US" sz="3600" b="0">
                <a:solidFill>
                  <a:srgbClr val="0000FF"/>
                </a:solidFill>
                <a:ea typeface="書法家顏楷體" pitchFamily="49" charset="-120"/>
                <a:cs typeface="Times New Roman" pitchFamily="18" charset="0"/>
              </a:rPr>
              <a:t>信用額度管制 </a:t>
            </a:r>
            <a:r>
              <a:rPr lang="en-US" altLang="zh-TW" sz="3600" i="1">
                <a:solidFill>
                  <a:srgbClr val="0000FF"/>
                </a:solidFill>
                <a:ea typeface="書法家顏楷體" pitchFamily="49" charset="-120"/>
                <a:cs typeface="Times New Roman" pitchFamily="18" charset="0"/>
              </a:rPr>
              <a:t>(Cont.)</a:t>
            </a:r>
          </a:p>
        </p:txBody>
      </p:sp>
      <p:sp>
        <p:nvSpPr>
          <p:cNvPr id="192522" name="Text Box 10"/>
          <p:cNvSpPr txBox="1">
            <a:spLocks noChangeArrowheads="1"/>
          </p:cNvSpPr>
          <p:nvPr/>
        </p:nvSpPr>
        <p:spPr bwMode="auto">
          <a:xfrm>
            <a:off x="5580063" y="6092825"/>
            <a:ext cx="1944687" cy="366713"/>
          </a:xfrm>
          <a:prstGeom prst="rect">
            <a:avLst/>
          </a:prstGeom>
          <a:noFill/>
          <a:ln w="9525">
            <a:noFill/>
            <a:miter lim="800000"/>
            <a:headEnd/>
            <a:tailEnd/>
          </a:ln>
          <a:effectLst/>
        </p:spPr>
        <p:txBody>
          <a:bodyPr>
            <a:spAutoFit/>
          </a:bodyPr>
          <a:lstStyle/>
          <a:p>
            <a:pPr>
              <a:spcBef>
                <a:spcPct val="50000"/>
              </a:spcBef>
              <a:defRPr/>
            </a:pPr>
            <a:r>
              <a:rPr lang="zh-TW" altLang="en-US">
                <a:solidFill>
                  <a:schemeClr val="hlink"/>
                </a:solidFill>
                <a:effectLst>
                  <a:outerShdw blurRad="38100" dist="38100" dir="2700000" algn="tl">
                    <a:srgbClr val="C0C0C0"/>
                  </a:outerShdw>
                </a:effectLst>
                <a:ea typeface="標楷體" pitchFamily="65" charset="-120"/>
              </a:rPr>
              <a:t>企業承擔風險</a:t>
            </a:r>
          </a:p>
        </p:txBody>
      </p:sp>
      <p:sp>
        <p:nvSpPr>
          <p:cNvPr id="192524" name="Text Box 12"/>
          <p:cNvSpPr txBox="1">
            <a:spLocks noChangeArrowheads="1"/>
          </p:cNvSpPr>
          <p:nvPr/>
        </p:nvSpPr>
        <p:spPr bwMode="auto">
          <a:xfrm>
            <a:off x="2051050" y="2997200"/>
            <a:ext cx="458788" cy="2016125"/>
          </a:xfrm>
          <a:prstGeom prst="rect">
            <a:avLst/>
          </a:prstGeom>
          <a:noFill/>
          <a:ln w="9525">
            <a:noFill/>
            <a:miter lim="800000"/>
            <a:headEnd/>
            <a:tailEnd/>
          </a:ln>
          <a:effectLst/>
        </p:spPr>
        <p:txBody>
          <a:bodyPr vert="eaVert">
            <a:spAutoFit/>
          </a:bodyPr>
          <a:lstStyle/>
          <a:p>
            <a:pPr>
              <a:spcBef>
                <a:spcPct val="50000"/>
              </a:spcBef>
              <a:defRPr/>
            </a:pPr>
            <a:r>
              <a:rPr lang="zh-TW" altLang="en-US">
                <a:solidFill>
                  <a:srgbClr val="FF0000"/>
                </a:solidFill>
                <a:effectLst>
                  <a:outerShdw blurRad="38100" dist="38100" dir="2700000" algn="tl">
                    <a:srgbClr val="C0C0C0"/>
                  </a:outerShdw>
                </a:effectLst>
                <a:ea typeface="標楷體" pitchFamily="65" charset="-120"/>
              </a:rPr>
              <a:t>賒購金額</a:t>
            </a:r>
          </a:p>
        </p:txBody>
      </p:sp>
      <p:sp>
        <p:nvSpPr>
          <p:cNvPr id="192525" name="Rectangle 13"/>
          <p:cNvSpPr>
            <a:spLocks noChangeArrowheads="1"/>
          </p:cNvSpPr>
          <p:nvPr/>
        </p:nvSpPr>
        <p:spPr bwMode="auto">
          <a:xfrm>
            <a:off x="2555875" y="5516563"/>
            <a:ext cx="3816350" cy="50482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TW" altLang="en-US">
                <a:ea typeface="標楷體" pitchFamily="65" charset="-120"/>
              </a:rPr>
              <a:t>訂單金額</a:t>
            </a:r>
          </a:p>
        </p:txBody>
      </p:sp>
      <p:sp>
        <p:nvSpPr>
          <p:cNvPr id="192517" name="Line 5"/>
          <p:cNvSpPr>
            <a:spLocks noChangeShapeType="1"/>
          </p:cNvSpPr>
          <p:nvPr/>
        </p:nvSpPr>
        <p:spPr bwMode="auto">
          <a:xfrm>
            <a:off x="1908175" y="6021388"/>
            <a:ext cx="48958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2527" name="Rectangle 15"/>
          <p:cNvSpPr>
            <a:spLocks noChangeArrowheads="1"/>
          </p:cNvSpPr>
          <p:nvPr/>
        </p:nvSpPr>
        <p:spPr bwMode="auto">
          <a:xfrm>
            <a:off x="2555875" y="5013325"/>
            <a:ext cx="3816350" cy="50482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TW" altLang="en-US">
                <a:ea typeface="標楷體" pitchFamily="65" charset="-120"/>
              </a:rPr>
              <a:t>銷貨金額</a:t>
            </a:r>
          </a:p>
        </p:txBody>
      </p:sp>
      <p:sp>
        <p:nvSpPr>
          <p:cNvPr id="192528" name="Rectangle 16"/>
          <p:cNvSpPr>
            <a:spLocks noChangeArrowheads="1"/>
          </p:cNvSpPr>
          <p:nvPr/>
        </p:nvSpPr>
        <p:spPr bwMode="auto">
          <a:xfrm>
            <a:off x="2555875" y="4508500"/>
            <a:ext cx="3816350" cy="5048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TW" altLang="en-US">
                <a:ea typeface="標楷體" pitchFamily="65" charset="-120"/>
              </a:rPr>
              <a:t>應收帳款金額</a:t>
            </a:r>
          </a:p>
        </p:txBody>
      </p:sp>
      <p:sp>
        <p:nvSpPr>
          <p:cNvPr id="192529" name="Rectangle 17"/>
          <p:cNvSpPr>
            <a:spLocks noChangeArrowheads="1"/>
          </p:cNvSpPr>
          <p:nvPr/>
        </p:nvSpPr>
        <p:spPr bwMode="auto">
          <a:xfrm>
            <a:off x="2555875" y="4005263"/>
            <a:ext cx="3816350" cy="504825"/>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TW" altLang="en-US">
                <a:ea typeface="標楷體" pitchFamily="65" charset="-120"/>
              </a:rPr>
              <a:t>應收票據金額</a:t>
            </a:r>
          </a:p>
        </p:txBody>
      </p:sp>
      <p:sp>
        <p:nvSpPr>
          <p:cNvPr id="192530" name="Rectangle 18"/>
          <p:cNvSpPr>
            <a:spLocks noChangeArrowheads="1"/>
          </p:cNvSpPr>
          <p:nvPr/>
        </p:nvSpPr>
        <p:spPr bwMode="auto">
          <a:xfrm>
            <a:off x="2555875" y="3500438"/>
            <a:ext cx="3816350" cy="504825"/>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TW" altLang="en-US">
                <a:ea typeface="標楷體" pitchFamily="65" charset="-120"/>
              </a:rPr>
              <a:t>借出金額</a:t>
            </a:r>
          </a:p>
        </p:txBody>
      </p:sp>
      <p:sp>
        <p:nvSpPr>
          <p:cNvPr id="192520" name="Line 8"/>
          <p:cNvSpPr>
            <a:spLocks noChangeShapeType="1"/>
          </p:cNvSpPr>
          <p:nvPr/>
        </p:nvSpPr>
        <p:spPr bwMode="auto">
          <a:xfrm flipV="1">
            <a:off x="2555875" y="3500438"/>
            <a:ext cx="4103688"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2518" name="Line 6"/>
          <p:cNvSpPr>
            <a:spLocks noChangeShapeType="1"/>
          </p:cNvSpPr>
          <p:nvPr/>
        </p:nvSpPr>
        <p:spPr bwMode="auto">
          <a:xfrm>
            <a:off x="2555875" y="3141663"/>
            <a:ext cx="0" cy="3311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2521" name="Line 9"/>
          <p:cNvSpPr>
            <a:spLocks noChangeShapeType="1"/>
          </p:cNvSpPr>
          <p:nvPr/>
        </p:nvSpPr>
        <p:spPr bwMode="auto">
          <a:xfrm>
            <a:off x="6372225" y="3141663"/>
            <a:ext cx="0" cy="2878137"/>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 name="AutoShape 6"/>
          <p:cNvSpPr>
            <a:spLocks noChangeArrowheads="1"/>
          </p:cNvSpPr>
          <p:nvPr/>
        </p:nvSpPr>
        <p:spPr bwMode="auto">
          <a:xfrm>
            <a:off x="5867400" y="2420938"/>
            <a:ext cx="3168650" cy="1152525"/>
          </a:xfrm>
          <a:prstGeom prst="wedgeRoundRectCallout">
            <a:avLst>
              <a:gd name="adj1" fmla="val -55509"/>
              <a:gd name="adj2" fmla="val 71903"/>
              <a:gd name="adj3" fmla="val 16667"/>
            </a:avLst>
          </a:prstGeom>
          <a:gradFill rotWithShape="1">
            <a:gsLst>
              <a:gs pos="0">
                <a:srgbClr val="99CCFF"/>
              </a:gs>
              <a:gs pos="50000">
                <a:schemeClr val="bg1"/>
              </a:gs>
              <a:gs pos="100000">
                <a:srgbClr val="99CCFF"/>
              </a:gs>
            </a:gsLst>
            <a:lin ang="5400000" scaled="1"/>
          </a:gradFill>
          <a:ln w="9525">
            <a:solidFill>
              <a:schemeClr val="tx1"/>
            </a:solidFill>
            <a:miter lim="800000"/>
            <a:headEnd/>
            <a:tailEnd/>
          </a:ln>
        </p:spPr>
        <p:txBody>
          <a:bodyPr anchor="ctr" anchorCtr="1"/>
          <a:lstStyle/>
          <a:p>
            <a:pPr>
              <a:defRPr/>
            </a:pPr>
            <a:r>
              <a:rPr lang="zh-TW" altLang="en-US">
                <a:effectLst>
                  <a:outerShdw blurRad="38100" dist="38100" dir="2700000" algn="tl">
                    <a:srgbClr val="FFFFFF"/>
                  </a:outerShdw>
                </a:effectLst>
                <a:ea typeface="標楷體" pitchFamily="65" charset="-120"/>
              </a:rPr>
              <a:t>客戶償債能力與企業可以承擔的風險內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2516"/>
                                        </p:tgtEl>
                                        <p:attrNameLst>
                                          <p:attrName>style.visibility</p:attrName>
                                        </p:attrNameLst>
                                      </p:cBhvr>
                                      <p:to>
                                        <p:strVal val="visible"/>
                                      </p:to>
                                    </p:set>
                                    <p:animEffect transition="in" filter="dissolve">
                                      <p:cBhvr>
                                        <p:cTn id="7" dur="500"/>
                                        <p:tgtEl>
                                          <p:spTgt spid="19251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2519"/>
                                        </p:tgtEl>
                                        <p:attrNameLst>
                                          <p:attrName>style.visibility</p:attrName>
                                        </p:attrNameLst>
                                      </p:cBhvr>
                                      <p:to>
                                        <p:strVal val="visible"/>
                                      </p:to>
                                    </p:set>
                                    <p:animEffect transition="in" filter="dissolve">
                                      <p:cBhvr>
                                        <p:cTn id="11" dur="500"/>
                                        <p:tgtEl>
                                          <p:spTgt spid="192519"/>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92518"/>
                                        </p:tgtEl>
                                        <p:attrNameLst>
                                          <p:attrName>style.visibility</p:attrName>
                                        </p:attrNameLst>
                                      </p:cBhvr>
                                      <p:to>
                                        <p:strVal val="visible"/>
                                      </p:to>
                                    </p:set>
                                    <p:animEffect transition="in" filter="dissolve">
                                      <p:cBhvr>
                                        <p:cTn id="15" dur="500"/>
                                        <p:tgtEl>
                                          <p:spTgt spid="192518"/>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92517"/>
                                        </p:tgtEl>
                                        <p:attrNameLst>
                                          <p:attrName>style.visibility</p:attrName>
                                        </p:attrNameLst>
                                      </p:cBhvr>
                                      <p:to>
                                        <p:strVal val="visible"/>
                                      </p:to>
                                    </p:set>
                                    <p:animEffect transition="in" filter="dissolve">
                                      <p:cBhvr>
                                        <p:cTn id="19" dur="500"/>
                                        <p:tgtEl>
                                          <p:spTgt spid="19251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192524"/>
                                        </p:tgtEl>
                                        <p:attrNameLst>
                                          <p:attrName>style.visibility</p:attrName>
                                        </p:attrNameLst>
                                      </p:cBhvr>
                                      <p:to>
                                        <p:strVal val="visible"/>
                                      </p:to>
                                    </p:set>
                                    <p:animEffect transition="in" filter="checkerboard(across)">
                                      <p:cBhvr>
                                        <p:cTn id="24" dur="500"/>
                                        <p:tgtEl>
                                          <p:spTgt spid="192524"/>
                                        </p:tgtEl>
                                      </p:cBhvr>
                                    </p:animEffect>
                                  </p:childTnLst>
                                </p:cTn>
                              </p:par>
                            </p:childTnLst>
                          </p:cTn>
                        </p:par>
                        <p:par>
                          <p:cTn id="25" fill="hold" nodeType="afterGroup">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192520"/>
                                        </p:tgtEl>
                                        <p:attrNameLst>
                                          <p:attrName>style.visibility</p:attrName>
                                        </p:attrNameLst>
                                      </p:cBhvr>
                                      <p:to>
                                        <p:strVal val="visible"/>
                                      </p:to>
                                    </p:set>
                                    <p:animEffect transition="in" filter="dissolve">
                                      <p:cBhvr>
                                        <p:cTn id="28" dur="500"/>
                                        <p:tgtEl>
                                          <p:spTgt spid="192520"/>
                                        </p:tgtEl>
                                      </p:cBhvr>
                                    </p:animEffect>
                                  </p:childTnLst>
                                </p:cTn>
                              </p:par>
                            </p:childTnLst>
                          </p:cTn>
                        </p:par>
                        <p:par>
                          <p:cTn id="29" fill="hold" nodeType="afterGroup">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192522"/>
                                        </p:tgtEl>
                                        <p:attrNameLst>
                                          <p:attrName>style.visibility</p:attrName>
                                        </p:attrNameLst>
                                      </p:cBhvr>
                                      <p:to>
                                        <p:strVal val="visible"/>
                                      </p:to>
                                    </p:set>
                                    <p:animEffect transition="in" filter="blinds(horizontal)">
                                      <p:cBhvr>
                                        <p:cTn id="32" dur="2000"/>
                                        <p:tgtEl>
                                          <p:spTgt spid="192522"/>
                                        </p:tgtEl>
                                      </p:cBhvr>
                                    </p:animEffect>
                                  </p:childTnLst>
                                </p:cTn>
                              </p:par>
                            </p:childTnLst>
                          </p:cTn>
                        </p:par>
                        <p:par>
                          <p:cTn id="33" fill="hold" nodeType="afterGroup">
                            <p:stCondLst>
                              <p:cond delay="3000"/>
                            </p:stCondLst>
                            <p:childTnLst>
                              <p:par>
                                <p:cTn id="34" presetID="3" presetClass="entr" presetSubtype="10" fill="hold" grpId="0" nodeType="afterEffect">
                                  <p:stCondLst>
                                    <p:cond delay="0"/>
                                  </p:stCondLst>
                                  <p:childTnLst>
                                    <p:set>
                                      <p:cBhvr>
                                        <p:cTn id="35" dur="1" fill="hold">
                                          <p:stCondLst>
                                            <p:cond delay="0"/>
                                          </p:stCondLst>
                                        </p:cTn>
                                        <p:tgtEl>
                                          <p:spTgt spid="192521"/>
                                        </p:tgtEl>
                                        <p:attrNameLst>
                                          <p:attrName>style.visibility</p:attrName>
                                        </p:attrNameLst>
                                      </p:cBhvr>
                                      <p:to>
                                        <p:strVal val="visible"/>
                                      </p:to>
                                    </p:set>
                                    <p:animEffect transition="in" filter="blinds(horizontal)">
                                      <p:cBhvr>
                                        <p:cTn id="36" dur="500"/>
                                        <p:tgtEl>
                                          <p:spTgt spid="192521"/>
                                        </p:tgtEl>
                                      </p:cBhvr>
                                    </p:animEffect>
                                  </p:childTnLst>
                                </p:cTn>
                              </p:par>
                            </p:childTnLst>
                          </p:cTn>
                        </p:par>
                        <p:par>
                          <p:cTn id="37" fill="hold" nodeType="afterGroup">
                            <p:stCondLst>
                              <p:cond delay="3500"/>
                            </p:stCondLst>
                            <p:childTnLst>
                              <p:par>
                                <p:cTn id="38" presetID="9"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xit" presetSubtype="16" fill="hold" grpId="1" nodeType="clickEffect">
                                  <p:stCondLst>
                                    <p:cond delay="0"/>
                                  </p:stCondLst>
                                  <p:childTnLst>
                                    <p:animEffect transition="out" filter="box(in)">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par>
                          <p:cTn id="46" fill="hold" nodeType="afterGroup">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192525"/>
                                        </p:tgtEl>
                                        <p:attrNameLst>
                                          <p:attrName>style.visibility</p:attrName>
                                        </p:attrNameLst>
                                      </p:cBhvr>
                                      <p:to>
                                        <p:strVal val="visible"/>
                                      </p:to>
                                    </p:set>
                                    <p:animEffect transition="in" filter="blinds(horizontal)">
                                      <p:cBhvr>
                                        <p:cTn id="49" dur="500"/>
                                        <p:tgtEl>
                                          <p:spTgt spid="192525"/>
                                        </p:tgtEl>
                                      </p:cBhvr>
                                    </p:animEffect>
                                  </p:childTnLst>
                                </p:cTn>
                              </p:par>
                            </p:childTnLst>
                          </p:cTn>
                        </p:par>
                        <p:par>
                          <p:cTn id="50" fill="hold" nodeType="afterGroup">
                            <p:stCondLst>
                              <p:cond delay="1000"/>
                            </p:stCondLst>
                            <p:childTnLst>
                              <p:par>
                                <p:cTn id="51" presetID="5" presetClass="entr" presetSubtype="10" fill="hold" grpId="0" nodeType="afterEffect">
                                  <p:stCondLst>
                                    <p:cond delay="0"/>
                                  </p:stCondLst>
                                  <p:childTnLst>
                                    <p:set>
                                      <p:cBhvr>
                                        <p:cTn id="52" dur="1" fill="hold">
                                          <p:stCondLst>
                                            <p:cond delay="0"/>
                                          </p:stCondLst>
                                        </p:cTn>
                                        <p:tgtEl>
                                          <p:spTgt spid="192527"/>
                                        </p:tgtEl>
                                        <p:attrNameLst>
                                          <p:attrName>style.visibility</p:attrName>
                                        </p:attrNameLst>
                                      </p:cBhvr>
                                      <p:to>
                                        <p:strVal val="visible"/>
                                      </p:to>
                                    </p:set>
                                    <p:animEffect transition="in" filter="checkerboard(across)">
                                      <p:cBhvr>
                                        <p:cTn id="53" dur="2000"/>
                                        <p:tgtEl>
                                          <p:spTgt spid="192527"/>
                                        </p:tgtEl>
                                      </p:cBhvr>
                                    </p:animEffect>
                                  </p:childTnLst>
                                </p:cTn>
                              </p:par>
                            </p:childTnLst>
                          </p:cTn>
                        </p:par>
                        <p:par>
                          <p:cTn id="54" fill="hold" nodeType="afterGroup">
                            <p:stCondLst>
                              <p:cond delay="3000"/>
                            </p:stCondLst>
                            <p:childTnLst>
                              <p:par>
                                <p:cTn id="55" presetID="2" presetClass="entr" presetSubtype="2" fill="hold" grpId="0" nodeType="afterEffect">
                                  <p:stCondLst>
                                    <p:cond delay="0"/>
                                  </p:stCondLst>
                                  <p:childTnLst>
                                    <p:set>
                                      <p:cBhvr>
                                        <p:cTn id="56" dur="1" fill="hold">
                                          <p:stCondLst>
                                            <p:cond delay="0"/>
                                          </p:stCondLst>
                                        </p:cTn>
                                        <p:tgtEl>
                                          <p:spTgt spid="192528"/>
                                        </p:tgtEl>
                                        <p:attrNameLst>
                                          <p:attrName>style.visibility</p:attrName>
                                        </p:attrNameLst>
                                      </p:cBhvr>
                                      <p:to>
                                        <p:strVal val="visible"/>
                                      </p:to>
                                    </p:set>
                                    <p:anim calcmode="lin" valueType="num">
                                      <p:cBhvr additive="base">
                                        <p:cTn id="57" dur="1000" fill="hold"/>
                                        <p:tgtEl>
                                          <p:spTgt spid="192528"/>
                                        </p:tgtEl>
                                        <p:attrNameLst>
                                          <p:attrName>ppt_x</p:attrName>
                                        </p:attrNameLst>
                                      </p:cBhvr>
                                      <p:tavLst>
                                        <p:tav tm="0">
                                          <p:val>
                                            <p:strVal val="1+#ppt_w/2"/>
                                          </p:val>
                                        </p:tav>
                                        <p:tav tm="100000">
                                          <p:val>
                                            <p:strVal val="#ppt_x"/>
                                          </p:val>
                                        </p:tav>
                                      </p:tavLst>
                                    </p:anim>
                                    <p:anim calcmode="lin" valueType="num">
                                      <p:cBhvr additive="base">
                                        <p:cTn id="58" dur="1000" fill="hold"/>
                                        <p:tgtEl>
                                          <p:spTgt spid="192528"/>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4000"/>
                            </p:stCondLst>
                            <p:childTnLst>
                              <p:par>
                                <p:cTn id="60" presetID="4" presetClass="entr" presetSubtype="32" fill="hold" grpId="0" nodeType="afterEffect">
                                  <p:stCondLst>
                                    <p:cond delay="0"/>
                                  </p:stCondLst>
                                  <p:childTnLst>
                                    <p:set>
                                      <p:cBhvr>
                                        <p:cTn id="61" dur="1" fill="hold">
                                          <p:stCondLst>
                                            <p:cond delay="0"/>
                                          </p:stCondLst>
                                        </p:cTn>
                                        <p:tgtEl>
                                          <p:spTgt spid="192529"/>
                                        </p:tgtEl>
                                        <p:attrNameLst>
                                          <p:attrName>style.visibility</p:attrName>
                                        </p:attrNameLst>
                                      </p:cBhvr>
                                      <p:to>
                                        <p:strVal val="visible"/>
                                      </p:to>
                                    </p:set>
                                    <p:animEffect transition="in" filter="box(out)">
                                      <p:cBhvr>
                                        <p:cTn id="62" dur="1000"/>
                                        <p:tgtEl>
                                          <p:spTgt spid="192529"/>
                                        </p:tgtEl>
                                      </p:cBhvr>
                                    </p:animEffect>
                                  </p:childTnLst>
                                </p:cTn>
                              </p:par>
                            </p:childTnLst>
                          </p:cTn>
                        </p:par>
                        <p:par>
                          <p:cTn id="63" fill="hold" nodeType="afterGroup">
                            <p:stCondLst>
                              <p:cond delay="5000"/>
                            </p:stCondLst>
                            <p:childTnLst>
                              <p:par>
                                <p:cTn id="64" presetID="18" presetClass="entr" presetSubtype="6" fill="hold" grpId="0" nodeType="afterEffect">
                                  <p:stCondLst>
                                    <p:cond delay="0"/>
                                  </p:stCondLst>
                                  <p:childTnLst>
                                    <p:set>
                                      <p:cBhvr>
                                        <p:cTn id="65" dur="1" fill="hold">
                                          <p:stCondLst>
                                            <p:cond delay="0"/>
                                          </p:stCondLst>
                                        </p:cTn>
                                        <p:tgtEl>
                                          <p:spTgt spid="192530"/>
                                        </p:tgtEl>
                                        <p:attrNameLst>
                                          <p:attrName>style.visibility</p:attrName>
                                        </p:attrNameLst>
                                      </p:cBhvr>
                                      <p:to>
                                        <p:strVal val="visible"/>
                                      </p:to>
                                    </p:set>
                                    <p:animEffect transition="in" filter="strips(downRight)">
                                      <p:cBhvr>
                                        <p:cTn id="66" dur="500"/>
                                        <p:tgtEl>
                                          <p:spTgt spid="19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9" grpId="0" animBg="1"/>
      <p:bldP spid="192516" grpId="0"/>
      <p:bldP spid="192522" grpId="0"/>
      <p:bldP spid="192524" grpId="0"/>
      <p:bldP spid="192525" grpId="0" animBg="1"/>
      <p:bldP spid="192517" grpId="0" animBg="1"/>
      <p:bldP spid="192527" grpId="0" animBg="1"/>
      <p:bldP spid="192528" grpId="0" animBg="1"/>
      <p:bldP spid="192529" grpId="0" animBg="1"/>
      <p:bldP spid="192530" grpId="0" animBg="1"/>
      <p:bldP spid="192520" grpId="0" animBg="1"/>
      <p:bldP spid="192518" grpId="0" animBg="1"/>
      <p:bldP spid="192521" grpId="0" animBg="1"/>
      <p:bldP spid="13" grpId="0" animBg="1"/>
      <p:bldP spid="13"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C085F576-C324-4728-B493-FF8B60DF8302}" type="slidenum">
              <a:rPr lang="zh-TW" altLang="en-US"/>
              <a:pPr>
                <a:defRPr/>
              </a:pPr>
              <a:t>96</a:t>
            </a:fld>
            <a:endParaRPr lang="en-US" altLang="zh-TW"/>
          </a:p>
        </p:txBody>
      </p:sp>
      <p:pic>
        <p:nvPicPr>
          <p:cNvPr id="19354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2486025"/>
            <a:ext cx="5894387"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38" name="標題 1"/>
          <p:cNvSpPr>
            <a:spLocks noGrp="1"/>
          </p:cNvSpPr>
          <p:nvPr>
            <p:ph type="title" idx="4294967295"/>
          </p:nvPr>
        </p:nvSpPr>
        <p:spPr/>
        <p:txBody>
          <a:bodyPr/>
          <a:lstStyle/>
          <a:p>
            <a:r>
              <a:rPr lang="zh-TW" altLang="en-US" smtClean="0"/>
              <a:t>管理信用額度的方式</a:t>
            </a:r>
          </a:p>
        </p:txBody>
      </p:sp>
      <p:sp>
        <p:nvSpPr>
          <p:cNvPr id="6" name="Rectangle 5"/>
          <p:cNvSpPr>
            <a:spLocks noChangeArrowheads="1"/>
          </p:cNvSpPr>
          <p:nvPr/>
        </p:nvSpPr>
        <p:spPr bwMode="auto">
          <a:xfrm>
            <a:off x="1619250" y="4337050"/>
            <a:ext cx="2232025" cy="4603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8" name="圓角矩形 7"/>
          <p:cNvSpPr>
            <a:spLocks noChangeArrowheads="1"/>
          </p:cNvSpPr>
          <p:nvPr/>
        </p:nvSpPr>
        <p:spPr bwMode="auto">
          <a:xfrm>
            <a:off x="3995738" y="4076700"/>
            <a:ext cx="4537075" cy="1296988"/>
          </a:xfrm>
          <a:prstGeom prst="roundRect">
            <a:avLst>
              <a:gd name="adj" fmla="val 16667"/>
            </a:avLst>
          </a:prstGeom>
          <a:gradFill rotWithShape="1">
            <a:gsLst>
              <a:gs pos="0">
                <a:srgbClr val="FFFF99"/>
              </a:gs>
              <a:gs pos="50000">
                <a:srgbClr val="FFFFFF"/>
              </a:gs>
              <a:gs pos="100000">
                <a:srgbClr val="FFFF99"/>
              </a:gs>
            </a:gsLst>
            <a:lin ang="5400000" scaled="1"/>
          </a:gradFill>
          <a:ln w="12700" algn="ctr">
            <a:solidFill>
              <a:schemeClr val="tx1"/>
            </a:solidFill>
            <a:round/>
            <a:headEnd/>
            <a:tailEnd/>
          </a:ln>
        </p:spPr>
        <p:txBody>
          <a:bodyPr anchor="ctr"/>
          <a:lstStyle/>
          <a:p>
            <a:pPr marL="85725"/>
            <a:r>
              <a:rPr lang="zh-TW" altLang="en-US">
                <a:ea typeface="標楷體" pitchFamily="65" charset="-120"/>
                <a:cs typeface="Times New Roman" pitchFamily="18" charset="0"/>
              </a:rPr>
              <a:t>例如：</a:t>
            </a:r>
          </a:p>
          <a:p>
            <a:pPr marL="85725"/>
            <a:r>
              <a:rPr lang="zh-TW" altLang="en-US">
                <a:ea typeface="標楷體" pitchFamily="65" charset="-120"/>
                <a:cs typeface="Times New Roman" pitchFamily="18" charset="0"/>
              </a:rPr>
              <a:t>企業給客戶甲，信用額度為</a:t>
            </a:r>
            <a:r>
              <a:rPr lang="en-US" altLang="zh-TW">
                <a:ea typeface="標楷體" pitchFamily="65" charset="-120"/>
                <a:cs typeface="Times New Roman" pitchFamily="18" charset="0"/>
              </a:rPr>
              <a:t>100</a:t>
            </a:r>
            <a:r>
              <a:rPr lang="zh-TW" altLang="en-US">
                <a:ea typeface="標楷體" pitchFamily="65" charset="-120"/>
                <a:cs typeface="Times New Roman" pitchFamily="18" charset="0"/>
              </a:rPr>
              <a:t>萬，可超出率為</a:t>
            </a:r>
            <a:r>
              <a:rPr lang="en-US" altLang="zh-TW">
                <a:ea typeface="標楷體" pitchFamily="65" charset="-120"/>
                <a:cs typeface="Times New Roman" pitchFamily="18" charset="0"/>
              </a:rPr>
              <a:t>10%</a:t>
            </a:r>
            <a:r>
              <a:rPr lang="zh-TW" altLang="en-US">
                <a:ea typeface="標楷體" pitchFamily="65" charset="-120"/>
                <a:cs typeface="Times New Roman" pitchFamily="18" charset="0"/>
              </a:rPr>
              <a:t>，即表示可容許信用額度共有</a:t>
            </a:r>
            <a:r>
              <a:rPr lang="en-US" altLang="zh-TW">
                <a:solidFill>
                  <a:schemeClr val="hlink"/>
                </a:solidFill>
                <a:ea typeface="標楷體" pitchFamily="65" charset="-120"/>
                <a:cs typeface="Times New Roman" pitchFamily="18" charset="0"/>
              </a:rPr>
              <a:t>110</a:t>
            </a:r>
            <a:r>
              <a:rPr lang="zh-TW" altLang="en-US">
                <a:solidFill>
                  <a:schemeClr val="hlink"/>
                </a:solidFill>
                <a:ea typeface="標楷體" pitchFamily="65" charset="-120"/>
                <a:cs typeface="Times New Roman" pitchFamily="18" charset="0"/>
              </a:rPr>
              <a:t>萬</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3538"/>
                                        </p:tgtEl>
                                        <p:attrNameLst>
                                          <p:attrName>style.visibility</p:attrName>
                                        </p:attrNameLst>
                                      </p:cBhvr>
                                      <p:to>
                                        <p:strVal val="visible"/>
                                      </p:to>
                                    </p:set>
                                    <p:animEffect transition="in" filter="dissolve">
                                      <p:cBhvr>
                                        <p:cTn id="7" dur="500"/>
                                        <p:tgtEl>
                                          <p:spTgt spid="19353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93546"/>
                                        </p:tgtEl>
                                        <p:attrNameLst>
                                          <p:attrName>style.visibility</p:attrName>
                                        </p:attrNameLst>
                                      </p:cBhvr>
                                      <p:to>
                                        <p:strVal val="visible"/>
                                      </p:to>
                                    </p:set>
                                    <p:animEffect transition="in" filter="dissolve">
                                      <p:cBhvr>
                                        <p:cTn id="11" dur="500"/>
                                        <p:tgtEl>
                                          <p:spTgt spid="193546"/>
                                        </p:tgtEl>
                                      </p:cBhvr>
                                    </p:animEffect>
                                  </p:childTnLst>
                                </p:cTn>
                              </p:par>
                            </p:childTnLst>
                          </p:cTn>
                        </p:par>
                        <p:par>
                          <p:cTn id="12" fill="hold" nodeType="afterGroup">
                            <p:stCondLst>
                              <p:cond delay="1000"/>
                            </p:stCondLst>
                            <p:childTnLst>
                              <p:par>
                                <p:cTn id="13" presetID="5" presetClass="entr" presetSubtype="5"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down)">
                                      <p:cBhvr>
                                        <p:cTn id="15" dur="500"/>
                                        <p:tgtEl>
                                          <p:spTgt spid="6"/>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p:bldP spid="6"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投影片編號版面配置區 5"/>
          <p:cNvSpPr>
            <a:spLocks noGrp="1"/>
          </p:cNvSpPr>
          <p:nvPr>
            <p:ph type="sldNum" sz="quarter" idx="12"/>
          </p:nvPr>
        </p:nvSpPr>
        <p:spPr/>
        <p:txBody>
          <a:bodyPr/>
          <a:lstStyle/>
          <a:p>
            <a:pPr>
              <a:defRPr/>
            </a:pPr>
            <a:fld id="{A7C76E01-67E6-4776-886B-FB225E12CE22}" type="slidenum">
              <a:rPr lang="zh-TW" altLang="en-US"/>
              <a:pPr>
                <a:defRPr/>
              </a:pPr>
              <a:t>97</a:t>
            </a:fld>
            <a:endParaRPr lang="en-US" altLang="zh-TW"/>
          </a:p>
        </p:txBody>
      </p:sp>
      <p:sp>
        <p:nvSpPr>
          <p:cNvPr id="194566" name="Rectangle 6"/>
          <p:cNvSpPr>
            <a:spLocks noChangeArrowheads="1"/>
          </p:cNvSpPr>
          <p:nvPr/>
        </p:nvSpPr>
        <p:spPr bwMode="auto">
          <a:xfrm>
            <a:off x="179388" y="2636838"/>
            <a:ext cx="8785225" cy="4221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
        <p:nvSpPr>
          <p:cNvPr id="194562" name="Rectangle 2"/>
          <p:cNvSpPr>
            <a:spLocks noGrp="1"/>
          </p:cNvSpPr>
          <p:nvPr>
            <p:ph type="title"/>
          </p:nvPr>
        </p:nvSpPr>
        <p:spPr/>
        <p:txBody>
          <a:bodyPr/>
          <a:lstStyle/>
          <a:p>
            <a:r>
              <a:rPr lang="zh-TW" altLang="en-US" smtClean="0"/>
              <a:t>範例</a:t>
            </a:r>
          </a:p>
        </p:txBody>
      </p:sp>
      <p:sp>
        <p:nvSpPr>
          <p:cNvPr id="194563" name="Rectangle 3"/>
          <p:cNvSpPr>
            <a:spLocks noGrp="1"/>
          </p:cNvSpPr>
          <p:nvPr>
            <p:ph type="body" idx="1"/>
          </p:nvPr>
        </p:nvSpPr>
        <p:spPr>
          <a:xfrm>
            <a:off x="457200" y="2643188"/>
            <a:ext cx="8229600" cy="498475"/>
          </a:xfrm>
        </p:spPr>
        <p:txBody>
          <a:bodyPr/>
          <a:lstStyle/>
          <a:p>
            <a:r>
              <a:rPr lang="zh-TW" altLang="en-US" smtClean="0">
                <a:solidFill>
                  <a:schemeClr val="tx1"/>
                </a:solidFill>
              </a:rPr>
              <a:t>如何計算信用餘額 </a:t>
            </a:r>
            <a:r>
              <a:rPr lang="en-US" altLang="zh-TW" smtClean="0">
                <a:solidFill>
                  <a:schemeClr val="tx1"/>
                </a:solidFill>
              </a:rPr>
              <a:t>(</a:t>
            </a:r>
            <a:r>
              <a:rPr lang="zh-TW" altLang="en-US" smtClean="0">
                <a:solidFill>
                  <a:schemeClr val="tx1"/>
                </a:solidFill>
              </a:rPr>
              <a:t>信用額度與查核比率之關係</a:t>
            </a:r>
            <a:r>
              <a:rPr lang="en-US" altLang="zh-TW" smtClean="0">
                <a:solidFill>
                  <a:schemeClr val="tx1"/>
                </a:solidFill>
              </a:rPr>
              <a:t>)</a:t>
            </a:r>
            <a:r>
              <a:rPr lang="zh-TW" altLang="en-US" smtClean="0">
                <a:solidFill>
                  <a:schemeClr val="tx1"/>
                </a:solidFill>
              </a:rPr>
              <a:t>：</a:t>
            </a:r>
          </a:p>
        </p:txBody>
      </p:sp>
      <p:sp>
        <p:nvSpPr>
          <p:cNvPr id="194564" name="Rectangle 4"/>
          <p:cNvSpPr>
            <a:spLocks noChangeArrowheads="1"/>
          </p:cNvSpPr>
          <p:nvPr/>
        </p:nvSpPr>
        <p:spPr bwMode="auto">
          <a:xfrm>
            <a:off x="755650" y="3429000"/>
            <a:ext cx="2879725" cy="935038"/>
          </a:xfrm>
          <a:prstGeom prst="rect">
            <a:avLst/>
          </a:prstGeom>
          <a:gradFill rotWithShape="1">
            <a:gsLst>
              <a:gs pos="0">
                <a:srgbClr val="FFFF99"/>
              </a:gs>
              <a:gs pos="50000">
                <a:schemeClr val="bg1"/>
              </a:gs>
              <a:gs pos="100000">
                <a:srgbClr val="FFFF99"/>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＜總信用額度＞</a:t>
            </a:r>
          </a:p>
          <a:p>
            <a:pPr algn="ctr">
              <a:defRPr/>
            </a:pPr>
            <a:r>
              <a:rPr lang="en-US" altLang="zh-TW">
                <a:ea typeface="標楷體" pitchFamily="65" charset="-120"/>
              </a:rPr>
              <a:t>110</a:t>
            </a:r>
            <a:r>
              <a:rPr lang="zh-TW" altLang="en-US">
                <a:ea typeface="標楷體" pitchFamily="65" charset="-120"/>
              </a:rPr>
              <a:t>萬</a:t>
            </a:r>
          </a:p>
          <a:p>
            <a:pPr algn="ctr">
              <a:defRPr/>
            </a:pPr>
            <a:r>
              <a:rPr lang="en-US" altLang="zh-TW">
                <a:ea typeface="標楷體" pitchFamily="65" charset="-120"/>
              </a:rPr>
              <a:t>100</a:t>
            </a:r>
            <a:r>
              <a:rPr lang="zh-TW" altLang="en-US">
                <a:ea typeface="標楷體" pitchFamily="65" charset="-120"/>
              </a:rPr>
              <a:t>萬</a:t>
            </a:r>
            <a:r>
              <a:rPr lang="en-US" altLang="zh-TW">
                <a:ea typeface="標楷體" pitchFamily="65" charset="-120"/>
              </a:rPr>
              <a:t>×110%</a:t>
            </a:r>
            <a:endParaRPr lang="zh-TW" altLang="en-US">
              <a:ea typeface="標楷體" pitchFamily="65" charset="-120"/>
            </a:endParaRPr>
          </a:p>
        </p:txBody>
      </p:sp>
      <p:sp>
        <p:nvSpPr>
          <p:cNvPr id="194565" name="Rectangle 5"/>
          <p:cNvSpPr>
            <a:spLocks noChangeArrowheads="1"/>
          </p:cNvSpPr>
          <p:nvPr/>
        </p:nvSpPr>
        <p:spPr bwMode="auto">
          <a:xfrm>
            <a:off x="755650" y="4437063"/>
            <a:ext cx="2879725" cy="2159000"/>
          </a:xfrm>
          <a:prstGeom prst="rect">
            <a:avLst/>
          </a:prstGeom>
          <a:gradFill rotWithShape="1">
            <a:gsLst>
              <a:gs pos="0">
                <a:srgbClr val="FF99FF"/>
              </a:gs>
              <a:gs pos="50000">
                <a:schemeClr val="bg1"/>
              </a:gs>
              <a:gs pos="100000">
                <a:srgbClr val="FF99FF"/>
              </a:gs>
            </a:gsLst>
            <a:lin ang="5400000" scaled="1"/>
          </a:gradFill>
          <a:ln w="9525">
            <a:solidFill>
              <a:schemeClr val="tx1"/>
            </a:solidFill>
            <a:miter lim="800000"/>
            <a:headEnd/>
            <a:tailEnd/>
          </a:ln>
          <a:effectLst/>
        </p:spPr>
        <p:txBody>
          <a:bodyPr wrap="none" anchor="ctr"/>
          <a:lstStyle/>
          <a:p>
            <a:pPr>
              <a:lnSpc>
                <a:spcPct val="105000"/>
              </a:lnSpc>
              <a:spcBef>
                <a:spcPct val="10000"/>
              </a:spcBef>
              <a:defRPr/>
            </a:pPr>
            <a:r>
              <a:rPr lang="zh-TW" altLang="en-US" dirty="0">
                <a:ea typeface="標楷體" pitchFamily="65" charset="-120"/>
              </a:rPr>
              <a:t>           ＜查核比率＞</a:t>
            </a:r>
          </a:p>
          <a:p>
            <a:pPr>
              <a:lnSpc>
                <a:spcPct val="105000"/>
              </a:lnSpc>
              <a:spcBef>
                <a:spcPct val="10000"/>
              </a:spcBef>
              <a:defRPr/>
            </a:pPr>
            <a:r>
              <a:rPr lang="zh-TW" altLang="en-US" dirty="0">
                <a:ea typeface="標楷體" pitchFamily="65" charset="-120"/>
              </a:rPr>
              <a:t>未兌現應收票據＝  </a:t>
            </a:r>
            <a:r>
              <a:rPr lang="en-US" altLang="zh-TW" dirty="0">
                <a:ea typeface="標楷體" pitchFamily="65" charset="-120"/>
              </a:rPr>
              <a:t>30%</a:t>
            </a:r>
            <a:endParaRPr lang="zh-TW" altLang="en-US" dirty="0">
              <a:ea typeface="標楷體" pitchFamily="65" charset="-120"/>
            </a:endParaRPr>
          </a:p>
          <a:p>
            <a:pPr>
              <a:lnSpc>
                <a:spcPct val="105000"/>
              </a:lnSpc>
              <a:spcBef>
                <a:spcPct val="10000"/>
              </a:spcBef>
              <a:defRPr/>
            </a:pPr>
            <a:r>
              <a:rPr lang="zh-TW" altLang="en-US" dirty="0">
                <a:ea typeface="標楷體" pitchFamily="65" charset="-120"/>
              </a:rPr>
              <a:t>應收帳款            ＝</a:t>
            </a:r>
            <a:r>
              <a:rPr lang="en-US" altLang="zh-TW" dirty="0">
                <a:ea typeface="標楷體" pitchFamily="65" charset="-120"/>
              </a:rPr>
              <a:t>100%</a:t>
            </a:r>
          </a:p>
          <a:p>
            <a:pPr>
              <a:lnSpc>
                <a:spcPct val="105000"/>
              </a:lnSpc>
              <a:spcBef>
                <a:spcPct val="10000"/>
              </a:spcBef>
              <a:defRPr/>
            </a:pPr>
            <a:r>
              <a:rPr lang="zh-TW" altLang="en-US" dirty="0">
                <a:ea typeface="標楷體" pitchFamily="65" charset="-120"/>
              </a:rPr>
              <a:t>未結帳銷貨金額＝</a:t>
            </a:r>
            <a:r>
              <a:rPr lang="en-US" altLang="zh-TW" dirty="0">
                <a:ea typeface="標楷體" pitchFamily="65" charset="-120"/>
              </a:rPr>
              <a:t>100%</a:t>
            </a:r>
          </a:p>
          <a:p>
            <a:pPr>
              <a:lnSpc>
                <a:spcPct val="105000"/>
              </a:lnSpc>
              <a:spcBef>
                <a:spcPct val="10000"/>
              </a:spcBef>
              <a:defRPr/>
            </a:pPr>
            <a:r>
              <a:rPr lang="zh-TW" altLang="en-US" dirty="0">
                <a:ea typeface="標楷體" pitchFamily="65" charset="-120"/>
              </a:rPr>
              <a:t>未出貨訂單金額＝</a:t>
            </a:r>
            <a:r>
              <a:rPr lang="en-US" altLang="zh-TW" dirty="0">
                <a:ea typeface="標楷體" pitchFamily="65" charset="-120"/>
              </a:rPr>
              <a:t>  60%</a:t>
            </a:r>
          </a:p>
          <a:p>
            <a:pPr>
              <a:lnSpc>
                <a:spcPct val="105000"/>
              </a:lnSpc>
              <a:spcBef>
                <a:spcPct val="10000"/>
              </a:spcBef>
              <a:defRPr/>
            </a:pPr>
            <a:r>
              <a:rPr lang="zh-TW" altLang="en-US" dirty="0">
                <a:ea typeface="標楷體" pitchFamily="65" charset="-120"/>
              </a:rPr>
              <a:t>未歸還借出金額＝</a:t>
            </a:r>
            <a:r>
              <a:rPr lang="en-US" altLang="zh-TW" dirty="0">
                <a:ea typeface="標楷體" pitchFamily="65" charset="-120"/>
              </a:rPr>
              <a:t>100%</a:t>
            </a:r>
          </a:p>
        </p:txBody>
      </p:sp>
      <p:sp>
        <p:nvSpPr>
          <p:cNvPr id="194567" name="AutoShape 7"/>
          <p:cNvSpPr>
            <a:spLocks noChangeArrowheads="1"/>
          </p:cNvSpPr>
          <p:nvPr/>
        </p:nvSpPr>
        <p:spPr bwMode="auto">
          <a:xfrm>
            <a:off x="4211638" y="4076700"/>
            <a:ext cx="1008062" cy="936625"/>
          </a:xfrm>
          <a:prstGeom prst="flowChartDocument">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支票</a:t>
            </a:r>
          </a:p>
          <a:p>
            <a:pPr algn="ctr">
              <a:defRPr/>
            </a:pPr>
            <a:r>
              <a:rPr lang="en-US" altLang="zh-TW">
                <a:ea typeface="標楷體" pitchFamily="65" charset="-120"/>
              </a:rPr>
              <a:t>10</a:t>
            </a:r>
            <a:r>
              <a:rPr lang="zh-TW" altLang="en-US">
                <a:ea typeface="標楷體" pitchFamily="65" charset="-120"/>
              </a:rPr>
              <a:t>萬</a:t>
            </a:r>
          </a:p>
        </p:txBody>
      </p:sp>
      <p:sp>
        <p:nvSpPr>
          <p:cNvPr id="194568" name="AutoShape 8"/>
          <p:cNvSpPr>
            <a:spLocks noChangeArrowheads="1"/>
          </p:cNvSpPr>
          <p:nvPr/>
        </p:nvSpPr>
        <p:spPr bwMode="auto">
          <a:xfrm>
            <a:off x="5795963" y="4076700"/>
            <a:ext cx="1008062" cy="936625"/>
          </a:xfrm>
          <a:prstGeom prst="flowChartDocument">
            <a:avLst/>
          </a:prstGeom>
          <a:gradFill rotWithShape="1">
            <a:gsLst>
              <a:gs pos="0">
                <a:srgbClr val="99CCFF"/>
              </a:gs>
              <a:gs pos="50000">
                <a:schemeClr val="bg1"/>
              </a:gs>
              <a:gs pos="100000">
                <a:srgbClr val="99CCFF"/>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結帳單</a:t>
            </a:r>
          </a:p>
          <a:p>
            <a:pPr algn="ctr">
              <a:defRPr/>
            </a:pPr>
            <a:r>
              <a:rPr lang="en-US" altLang="zh-TW">
                <a:ea typeface="標楷體" pitchFamily="65" charset="-120"/>
              </a:rPr>
              <a:t>20</a:t>
            </a:r>
            <a:r>
              <a:rPr lang="zh-TW" altLang="en-US">
                <a:ea typeface="標楷體" pitchFamily="65" charset="-120"/>
              </a:rPr>
              <a:t>萬</a:t>
            </a:r>
          </a:p>
        </p:txBody>
      </p:sp>
      <p:sp>
        <p:nvSpPr>
          <p:cNvPr id="194569" name="AutoShape 9"/>
          <p:cNvSpPr>
            <a:spLocks noChangeArrowheads="1"/>
          </p:cNvSpPr>
          <p:nvPr/>
        </p:nvSpPr>
        <p:spPr bwMode="auto">
          <a:xfrm>
            <a:off x="4859338" y="5300663"/>
            <a:ext cx="1008062" cy="936625"/>
          </a:xfrm>
          <a:prstGeom prst="flowChartDocument">
            <a:avLst/>
          </a:prstGeom>
          <a:gradFill rotWithShape="1">
            <a:gsLst>
              <a:gs pos="0">
                <a:srgbClr val="FFCC66"/>
              </a:gs>
              <a:gs pos="50000">
                <a:schemeClr val="bg1"/>
              </a:gs>
              <a:gs pos="100000">
                <a:srgbClr val="FFCC66"/>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訂單</a:t>
            </a:r>
          </a:p>
          <a:p>
            <a:pPr algn="ctr">
              <a:defRPr/>
            </a:pPr>
            <a:r>
              <a:rPr lang="en-US" altLang="zh-TW">
                <a:ea typeface="標楷體" pitchFamily="65" charset="-120"/>
              </a:rPr>
              <a:t>20</a:t>
            </a:r>
            <a:r>
              <a:rPr lang="zh-TW" altLang="en-US">
                <a:ea typeface="標楷體" pitchFamily="65" charset="-120"/>
              </a:rPr>
              <a:t>萬</a:t>
            </a:r>
          </a:p>
        </p:txBody>
      </p:sp>
      <p:sp>
        <p:nvSpPr>
          <p:cNvPr id="194570" name="AutoShape 10"/>
          <p:cNvSpPr>
            <a:spLocks noChangeArrowheads="1"/>
          </p:cNvSpPr>
          <p:nvPr/>
        </p:nvSpPr>
        <p:spPr bwMode="auto">
          <a:xfrm>
            <a:off x="6659563" y="5300663"/>
            <a:ext cx="1008062" cy="936625"/>
          </a:xfrm>
          <a:prstGeom prst="flowChartDocument">
            <a:avLst/>
          </a:prstGeom>
          <a:gradFill rotWithShape="1">
            <a:gsLst>
              <a:gs pos="0">
                <a:srgbClr val="00FF99"/>
              </a:gs>
              <a:gs pos="50000">
                <a:schemeClr val="bg1"/>
              </a:gs>
              <a:gs pos="100000">
                <a:srgbClr val="00FF99"/>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借出單</a:t>
            </a:r>
          </a:p>
          <a:p>
            <a:pPr algn="ctr">
              <a:defRPr/>
            </a:pPr>
            <a:r>
              <a:rPr lang="en-US" altLang="zh-TW">
                <a:ea typeface="標楷體" pitchFamily="65" charset="-120"/>
              </a:rPr>
              <a:t>0</a:t>
            </a:r>
            <a:r>
              <a:rPr lang="zh-TW" altLang="en-US">
                <a:ea typeface="標楷體" pitchFamily="65" charset="-120"/>
              </a:rPr>
              <a:t>萬</a:t>
            </a:r>
          </a:p>
        </p:txBody>
      </p:sp>
      <p:sp>
        <p:nvSpPr>
          <p:cNvPr id="194571" name="AutoShape 11"/>
          <p:cNvSpPr>
            <a:spLocks noChangeArrowheads="1"/>
          </p:cNvSpPr>
          <p:nvPr/>
        </p:nvSpPr>
        <p:spPr bwMode="auto">
          <a:xfrm>
            <a:off x="7380288" y="4076700"/>
            <a:ext cx="1008062" cy="936625"/>
          </a:xfrm>
          <a:prstGeom prst="flowChartDocument">
            <a:avLst/>
          </a:prstGeom>
          <a:gradFill rotWithShape="1">
            <a:gsLst>
              <a:gs pos="0">
                <a:srgbClr val="66FFFF"/>
              </a:gs>
              <a:gs pos="50000">
                <a:schemeClr val="bg1"/>
              </a:gs>
              <a:gs pos="100000">
                <a:srgbClr val="66FFFF"/>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銷貨單</a:t>
            </a:r>
          </a:p>
          <a:p>
            <a:pPr algn="ctr">
              <a:defRPr/>
            </a:pPr>
            <a:r>
              <a:rPr lang="en-US" altLang="zh-TW">
                <a:ea typeface="標楷體" pitchFamily="65" charset="-120"/>
              </a:rPr>
              <a:t>30</a:t>
            </a:r>
            <a:r>
              <a:rPr lang="zh-TW" altLang="en-US">
                <a:ea typeface="標楷體" pitchFamily="65" charset="-120"/>
              </a:rPr>
              <a:t>萬</a:t>
            </a:r>
          </a:p>
        </p:txBody>
      </p:sp>
      <p:sp>
        <p:nvSpPr>
          <p:cNvPr id="13" name="AutoShape 6"/>
          <p:cNvSpPr>
            <a:spLocks noChangeArrowheads="1"/>
          </p:cNvSpPr>
          <p:nvPr/>
        </p:nvSpPr>
        <p:spPr bwMode="auto">
          <a:xfrm>
            <a:off x="6300788" y="2997200"/>
            <a:ext cx="2413000" cy="863600"/>
          </a:xfrm>
          <a:prstGeom prst="wedgeRoundRectCallout">
            <a:avLst>
              <a:gd name="adj1" fmla="val -45329"/>
              <a:gd name="adj2" fmla="val 62685"/>
              <a:gd name="adj3" fmla="val 16667"/>
            </a:avLst>
          </a:prstGeom>
          <a:gradFill rotWithShape="1">
            <a:gsLst>
              <a:gs pos="0">
                <a:srgbClr val="CC99FF"/>
              </a:gs>
              <a:gs pos="50000">
                <a:schemeClr val="bg1"/>
              </a:gs>
              <a:gs pos="100000">
                <a:srgbClr val="CC99FF"/>
              </a:gs>
            </a:gsLst>
            <a:lin ang="5400000" scaled="1"/>
          </a:gradFill>
          <a:ln w="9525">
            <a:solidFill>
              <a:schemeClr val="tx1"/>
            </a:solidFill>
            <a:miter lim="800000"/>
            <a:headEnd/>
            <a:tailEnd/>
          </a:ln>
        </p:spPr>
        <p:txBody>
          <a:bodyPr anchor="ctr" anchorCtr="1"/>
          <a:lstStyle/>
          <a:p>
            <a:pPr>
              <a:defRPr/>
            </a:pPr>
            <a:r>
              <a:rPr lang="zh-TW" altLang="en-US">
                <a:effectLst>
                  <a:outerShdw blurRad="38100" dist="38100" dir="2700000" algn="tl">
                    <a:srgbClr val="FFFFFF"/>
                  </a:outerShdw>
                </a:effectLst>
                <a:ea typeface="標楷體" pitchFamily="65" charset="-120"/>
              </a:rPr>
              <a:t>請問這家公司的信用額度餘額？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4562"/>
                                        </p:tgtEl>
                                        <p:attrNameLst>
                                          <p:attrName>style.visibility</p:attrName>
                                        </p:attrNameLst>
                                      </p:cBhvr>
                                      <p:to>
                                        <p:strVal val="visible"/>
                                      </p:to>
                                    </p:set>
                                    <p:animEffect transition="in" filter="dissolve">
                                      <p:cBhvr>
                                        <p:cTn id="7" dur="500"/>
                                        <p:tgtEl>
                                          <p:spTgt spid="194562"/>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94566"/>
                                        </p:tgtEl>
                                        <p:attrNameLst>
                                          <p:attrName>style.visibility</p:attrName>
                                        </p:attrNameLst>
                                      </p:cBhvr>
                                      <p:to>
                                        <p:strVal val="visible"/>
                                      </p:to>
                                    </p:set>
                                    <p:animEffect transition="in" filter="box(in)">
                                      <p:cBhvr>
                                        <p:cTn id="11" dur="500"/>
                                        <p:tgtEl>
                                          <p:spTgt spid="194566"/>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94563">
                                            <p:txEl>
                                              <p:pRg st="0" end="0"/>
                                            </p:txEl>
                                          </p:spTgt>
                                        </p:tgtEl>
                                        <p:attrNameLst>
                                          <p:attrName>style.visibility</p:attrName>
                                        </p:attrNameLst>
                                      </p:cBhvr>
                                      <p:to>
                                        <p:strVal val="visible"/>
                                      </p:to>
                                    </p:set>
                                    <p:animEffect transition="in" filter="dissolve">
                                      <p:cBhvr>
                                        <p:cTn id="15" dur="500"/>
                                        <p:tgtEl>
                                          <p:spTgt spid="194563">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94564"/>
                                        </p:tgtEl>
                                        <p:attrNameLst>
                                          <p:attrName>style.visibility</p:attrName>
                                        </p:attrNameLst>
                                      </p:cBhvr>
                                      <p:to>
                                        <p:strVal val="visible"/>
                                      </p:to>
                                    </p:set>
                                    <p:animEffect transition="in" filter="blinds(horizontal)">
                                      <p:cBhvr>
                                        <p:cTn id="20" dur="500"/>
                                        <p:tgtEl>
                                          <p:spTgt spid="19456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5" fill="hold" grpId="0" nodeType="clickEffect">
                                  <p:stCondLst>
                                    <p:cond delay="0"/>
                                  </p:stCondLst>
                                  <p:childTnLst>
                                    <p:set>
                                      <p:cBhvr>
                                        <p:cTn id="24" dur="1" fill="hold">
                                          <p:stCondLst>
                                            <p:cond delay="0"/>
                                          </p:stCondLst>
                                        </p:cTn>
                                        <p:tgtEl>
                                          <p:spTgt spid="194565"/>
                                        </p:tgtEl>
                                        <p:attrNameLst>
                                          <p:attrName>style.visibility</p:attrName>
                                        </p:attrNameLst>
                                      </p:cBhvr>
                                      <p:to>
                                        <p:strVal val="visible"/>
                                      </p:to>
                                    </p:set>
                                    <p:animEffect transition="in" filter="checkerboard(down)">
                                      <p:cBhvr>
                                        <p:cTn id="25" dur="500"/>
                                        <p:tgtEl>
                                          <p:spTgt spid="1945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94567"/>
                                        </p:tgtEl>
                                        <p:attrNameLst>
                                          <p:attrName>style.visibility</p:attrName>
                                        </p:attrNameLst>
                                      </p:cBhvr>
                                      <p:to>
                                        <p:strVal val="visible"/>
                                      </p:to>
                                    </p:set>
                                    <p:animEffect transition="in" filter="checkerboard(across)">
                                      <p:cBhvr>
                                        <p:cTn id="30" dur="500"/>
                                        <p:tgtEl>
                                          <p:spTgt spid="194567"/>
                                        </p:tgtEl>
                                      </p:cBhvr>
                                    </p:animEffect>
                                  </p:childTnLst>
                                </p:cTn>
                              </p:par>
                            </p:childTnLst>
                          </p:cTn>
                        </p:par>
                        <p:par>
                          <p:cTn id="31" fill="hold" nodeType="afterGroup">
                            <p:stCondLst>
                              <p:cond delay="500"/>
                            </p:stCondLst>
                            <p:childTnLst>
                              <p:par>
                                <p:cTn id="32" presetID="5" presetClass="entr" presetSubtype="10" fill="hold" grpId="0" nodeType="afterEffect">
                                  <p:stCondLst>
                                    <p:cond delay="0"/>
                                  </p:stCondLst>
                                  <p:childTnLst>
                                    <p:set>
                                      <p:cBhvr>
                                        <p:cTn id="33" dur="1" fill="hold">
                                          <p:stCondLst>
                                            <p:cond delay="0"/>
                                          </p:stCondLst>
                                        </p:cTn>
                                        <p:tgtEl>
                                          <p:spTgt spid="194568"/>
                                        </p:tgtEl>
                                        <p:attrNameLst>
                                          <p:attrName>style.visibility</p:attrName>
                                        </p:attrNameLst>
                                      </p:cBhvr>
                                      <p:to>
                                        <p:strVal val="visible"/>
                                      </p:to>
                                    </p:set>
                                    <p:animEffect transition="in" filter="checkerboard(across)">
                                      <p:cBhvr>
                                        <p:cTn id="34" dur="500"/>
                                        <p:tgtEl>
                                          <p:spTgt spid="194568"/>
                                        </p:tgtEl>
                                      </p:cBhvr>
                                    </p:animEffect>
                                  </p:childTnLst>
                                </p:cTn>
                              </p:par>
                            </p:childTnLst>
                          </p:cTn>
                        </p:par>
                        <p:par>
                          <p:cTn id="35" fill="hold" nodeType="afterGroup">
                            <p:stCondLst>
                              <p:cond delay="1000"/>
                            </p:stCondLst>
                            <p:childTnLst>
                              <p:par>
                                <p:cTn id="36" presetID="5" presetClass="entr" presetSubtype="10" fill="hold" grpId="0" nodeType="afterEffect">
                                  <p:stCondLst>
                                    <p:cond delay="0"/>
                                  </p:stCondLst>
                                  <p:childTnLst>
                                    <p:set>
                                      <p:cBhvr>
                                        <p:cTn id="37" dur="1" fill="hold">
                                          <p:stCondLst>
                                            <p:cond delay="0"/>
                                          </p:stCondLst>
                                        </p:cTn>
                                        <p:tgtEl>
                                          <p:spTgt spid="194571"/>
                                        </p:tgtEl>
                                        <p:attrNameLst>
                                          <p:attrName>style.visibility</p:attrName>
                                        </p:attrNameLst>
                                      </p:cBhvr>
                                      <p:to>
                                        <p:strVal val="visible"/>
                                      </p:to>
                                    </p:set>
                                    <p:animEffect transition="in" filter="checkerboard(across)">
                                      <p:cBhvr>
                                        <p:cTn id="38" dur="500"/>
                                        <p:tgtEl>
                                          <p:spTgt spid="194571"/>
                                        </p:tgtEl>
                                      </p:cBhvr>
                                    </p:animEffect>
                                  </p:childTnLst>
                                </p:cTn>
                              </p:par>
                            </p:childTnLst>
                          </p:cTn>
                        </p:par>
                        <p:par>
                          <p:cTn id="39" fill="hold" nodeType="afterGroup">
                            <p:stCondLst>
                              <p:cond delay="1500"/>
                            </p:stCondLst>
                            <p:childTnLst>
                              <p:par>
                                <p:cTn id="40" presetID="5" presetClass="entr" presetSubtype="10" fill="hold" grpId="0" nodeType="afterEffect">
                                  <p:stCondLst>
                                    <p:cond delay="0"/>
                                  </p:stCondLst>
                                  <p:childTnLst>
                                    <p:set>
                                      <p:cBhvr>
                                        <p:cTn id="41" dur="1" fill="hold">
                                          <p:stCondLst>
                                            <p:cond delay="0"/>
                                          </p:stCondLst>
                                        </p:cTn>
                                        <p:tgtEl>
                                          <p:spTgt spid="194569"/>
                                        </p:tgtEl>
                                        <p:attrNameLst>
                                          <p:attrName>style.visibility</p:attrName>
                                        </p:attrNameLst>
                                      </p:cBhvr>
                                      <p:to>
                                        <p:strVal val="visible"/>
                                      </p:to>
                                    </p:set>
                                    <p:animEffect transition="in" filter="checkerboard(across)">
                                      <p:cBhvr>
                                        <p:cTn id="42" dur="500"/>
                                        <p:tgtEl>
                                          <p:spTgt spid="194569"/>
                                        </p:tgtEl>
                                      </p:cBhvr>
                                    </p:animEffect>
                                  </p:childTnLst>
                                </p:cTn>
                              </p:par>
                            </p:childTnLst>
                          </p:cTn>
                        </p:par>
                        <p:par>
                          <p:cTn id="43" fill="hold" nodeType="afterGroup">
                            <p:stCondLst>
                              <p:cond delay="2000"/>
                            </p:stCondLst>
                            <p:childTnLst>
                              <p:par>
                                <p:cTn id="44" presetID="5" presetClass="entr" presetSubtype="10" fill="hold" grpId="0" nodeType="afterEffect">
                                  <p:stCondLst>
                                    <p:cond delay="0"/>
                                  </p:stCondLst>
                                  <p:childTnLst>
                                    <p:set>
                                      <p:cBhvr>
                                        <p:cTn id="45" dur="1" fill="hold">
                                          <p:stCondLst>
                                            <p:cond delay="0"/>
                                          </p:stCondLst>
                                        </p:cTn>
                                        <p:tgtEl>
                                          <p:spTgt spid="194570"/>
                                        </p:tgtEl>
                                        <p:attrNameLst>
                                          <p:attrName>style.visibility</p:attrName>
                                        </p:attrNameLst>
                                      </p:cBhvr>
                                      <p:to>
                                        <p:strVal val="visible"/>
                                      </p:to>
                                    </p:set>
                                    <p:animEffect transition="in" filter="checkerboard(across)">
                                      <p:cBhvr>
                                        <p:cTn id="46" dur="500"/>
                                        <p:tgtEl>
                                          <p:spTgt spid="19457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strips(downRight)">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6" grpId="0" animBg="1"/>
      <p:bldP spid="194562" grpId="0"/>
      <p:bldP spid="194563" grpId="0" build="p"/>
      <p:bldP spid="194564" grpId="0" animBg="1"/>
      <p:bldP spid="194565" grpId="0" animBg="1"/>
      <p:bldP spid="194567" grpId="0" animBg="1"/>
      <p:bldP spid="194568" grpId="0" animBg="1"/>
      <p:bldP spid="194569" grpId="0" animBg="1"/>
      <p:bldP spid="194570" grpId="0" animBg="1"/>
      <p:bldP spid="194571" grpId="0" animBg="1"/>
      <p:bldP spid="1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投影片編號版面配置區 5"/>
          <p:cNvSpPr>
            <a:spLocks noGrp="1"/>
          </p:cNvSpPr>
          <p:nvPr>
            <p:ph type="sldNum" sz="quarter" idx="12"/>
          </p:nvPr>
        </p:nvSpPr>
        <p:spPr/>
        <p:txBody>
          <a:bodyPr/>
          <a:lstStyle/>
          <a:p>
            <a:pPr>
              <a:defRPr/>
            </a:pPr>
            <a:fld id="{33C17F79-1376-42E9-88E9-30317388B1BA}" type="slidenum">
              <a:rPr lang="zh-TW" altLang="en-US"/>
              <a:pPr>
                <a:defRPr/>
              </a:pPr>
              <a:t>98</a:t>
            </a:fld>
            <a:endParaRPr lang="en-US" altLang="zh-TW"/>
          </a:p>
        </p:txBody>
      </p:sp>
      <p:sp>
        <p:nvSpPr>
          <p:cNvPr id="196610" name="Rectangle 2"/>
          <p:cNvSpPr>
            <a:spLocks noChangeArrowheads="1"/>
          </p:cNvSpPr>
          <p:nvPr/>
        </p:nvSpPr>
        <p:spPr bwMode="auto">
          <a:xfrm>
            <a:off x="179388" y="2636838"/>
            <a:ext cx="8785225" cy="4221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p>
        </p:txBody>
      </p:sp>
      <p:sp>
        <p:nvSpPr>
          <p:cNvPr id="196611" name="Rectangle 3"/>
          <p:cNvSpPr>
            <a:spLocks noGrp="1"/>
          </p:cNvSpPr>
          <p:nvPr>
            <p:ph type="title"/>
          </p:nvPr>
        </p:nvSpPr>
        <p:spPr/>
        <p:txBody>
          <a:bodyPr/>
          <a:lstStyle/>
          <a:p>
            <a:r>
              <a:rPr lang="zh-TW" altLang="en-US" smtClean="0"/>
              <a:t>範例 </a:t>
            </a:r>
            <a:r>
              <a:rPr lang="en-US" altLang="zh-TW" b="1" i="1" smtClean="0"/>
              <a:t>(Cont.)</a:t>
            </a:r>
          </a:p>
        </p:txBody>
      </p:sp>
      <p:sp>
        <p:nvSpPr>
          <p:cNvPr id="196613" name="Rectangle 5"/>
          <p:cNvSpPr>
            <a:spLocks noChangeArrowheads="1"/>
          </p:cNvSpPr>
          <p:nvPr/>
        </p:nvSpPr>
        <p:spPr bwMode="auto">
          <a:xfrm>
            <a:off x="755650" y="2924175"/>
            <a:ext cx="2879725" cy="935038"/>
          </a:xfrm>
          <a:prstGeom prst="rect">
            <a:avLst/>
          </a:prstGeom>
          <a:gradFill rotWithShape="1">
            <a:gsLst>
              <a:gs pos="0">
                <a:srgbClr val="FFFF99"/>
              </a:gs>
              <a:gs pos="50000">
                <a:schemeClr val="bg1"/>
              </a:gs>
              <a:gs pos="100000">
                <a:srgbClr val="FFFF99"/>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＜總信用額度＞</a:t>
            </a:r>
          </a:p>
          <a:p>
            <a:pPr algn="ctr">
              <a:defRPr/>
            </a:pPr>
            <a:r>
              <a:rPr lang="en-US" altLang="zh-TW">
                <a:ea typeface="標楷體" pitchFamily="65" charset="-120"/>
              </a:rPr>
              <a:t>100</a:t>
            </a:r>
            <a:r>
              <a:rPr lang="zh-TW" altLang="en-US">
                <a:ea typeface="標楷體" pitchFamily="65" charset="-120"/>
              </a:rPr>
              <a:t>萬</a:t>
            </a:r>
          </a:p>
          <a:p>
            <a:pPr algn="ctr">
              <a:defRPr/>
            </a:pPr>
            <a:r>
              <a:rPr lang="en-US" altLang="zh-TW">
                <a:ea typeface="標楷體" pitchFamily="65" charset="-120"/>
              </a:rPr>
              <a:t>100</a:t>
            </a:r>
            <a:r>
              <a:rPr lang="zh-TW" altLang="en-US">
                <a:ea typeface="標楷體" pitchFamily="65" charset="-120"/>
              </a:rPr>
              <a:t>萬</a:t>
            </a:r>
            <a:r>
              <a:rPr lang="en-US" altLang="zh-TW">
                <a:ea typeface="標楷體" pitchFamily="65" charset="-120"/>
              </a:rPr>
              <a:t>×110%</a:t>
            </a:r>
            <a:endParaRPr lang="zh-TW" altLang="en-US">
              <a:ea typeface="標楷體" pitchFamily="65" charset="-120"/>
            </a:endParaRPr>
          </a:p>
        </p:txBody>
      </p:sp>
      <p:sp>
        <p:nvSpPr>
          <p:cNvPr id="196614" name="Rectangle 6"/>
          <p:cNvSpPr>
            <a:spLocks noChangeArrowheads="1"/>
          </p:cNvSpPr>
          <p:nvPr/>
        </p:nvSpPr>
        <p:spPr bwMode="auto">
          <a:xfrm>
            <a:off x="755650" y="3932238"/>
            <a:ext cx="2879725" cy="2159000"/>
          </a:xfrm>
          <a:prstGeom prst="rect">
            <a:avLst/>
          </a:prstGeom>
          <a:gradFill rotWithShape="1">
            <a:gsLst>
              <a:gs pos="0">
                <a:srgbClr val="FF99FF"/>
              </a:gs>
              <a:gs pos="50000">
                <a:schemeClr val="bg1"/>
              </a:gs>
              <a:gs pos="100000">
                <a:srgbClr val="FF99FF"/>
              </a:gs>
            </a:gsLst>
            <a:lin ang="5400000" scaled="1"/>
          </a:gradFill>
          <a:ln w="9525">
            <a:solidFill>
              <a:schemeClr val="tx1"/>
            </a:solidFill>
            <a:miter lim="800000"/>
            <a:headEnd/>
            <a:tailEnd/>
          </a:ln>
          <a:effectLst/>
        </p:spPr>
        <p:txBody>
          <a:bodyPr wrap="none" anchor="ctr"/>
          <a:lstStyle/>
          <a:p>
            <a:pPr>
              <a:lnSpc>
                <a:spcPct val="105000"/>
              </a:lnSpc>
              <a:spcBef>
                <a:spcPct val="10000"/>
              </a:spcBef>
              <a:defRPr/>
            </a:pPr>
            <a:r>
              <a:rPr lang="zh-TW" altLang="en-US" dirty="0">
                <a:ea typeface="標楷體" pitchFamily="65" charset="-120"/>
              </a:rPr>
              <a:t>           ＜查核比率＞</a:t>
            </a:r>
          </a:p>
          <a:p>
            <a:pPr>
              <a:lnSpc>
                <a:spcPct val="105000"/>
              </a:lnSpc>
              <a:spcBef>
                <a:spcPct val="10000"/>
              </a:spcBef>
              <a:defRPr/>
            </a:pPr>
            <a:r>
              <a:rPr lang="zh-TW" altLang="en-US" dirty="0">
                <a:ea typeface="標楷體" pitchFamily="65" charset="-120"/>
              </a:rPr>
              <a:t>未兌現應收票據＝  </a:t>
            </a:r>
            <a:r>
              <a:rPr lang="en-US" altLang="zh-TW" dirty="0">
                <a:ea typeface="標楷體" pitchFamily="65" charset="-120"/>
              </a:rPr>
              <a:t>30%</a:t>
            </a:r>
            <a:endParaRPr lang="zh-TW" altLang="en-US" dirty="0">
              <a:ea typeface="標楷體" pitchFamily="65" charset="-120"/>
            </a:endParaRPr>
          </a:p>
          <a:p>
            <a:pPr>
              <a:lnSpc>
                <a:spcPct val="105000"/>
              </a:lnSpc>
              <a:spcBef>
                <a:spcPct val="10000"/>
              </a:spcBef>
              <a:defRPr/>
            </a:pPr>
            <a:r>
              <a:rPr lang="zh-TW" altLang="en-US" dirty="0">
                <a:ea typeface="標楷體" pitchFamily="65" charset="-120"/>
              </a:rPr>
              <a:t>應收帳款            ＝</a:t>
            </a:r>
            <a:r>
              <a:rPr lang="en-US" altLang="zh-TW" dirty="0" smtClean="0">
                <a:ea typeface="標楷體" pitchFamily="65" charset="-120"/>
              </a:rPr>
              <a:t>100</a:t>
            </a:r>
            <a:r>
              <a:rPr lang="en-US" altLang="zh-TW" dirty="0">
                <a:ea typeface="標楷體" pitchFamily="65" charset="-120"/>
              </a:rPr>
              <a:t>%</a:t>
            </a:r>
          </a:p>
          <a:p>
            <a:pPr>
              <a:lnSpc>
                <a:spcPct val="105000"/>
              </a:lnSpc>
              <a:spcBef>
                <a:spcPct val="10000"/>
              </a:spcBef>
              <a:defRPr/>
            </a:pPr>
            <a:r>
              <a:rPr lang="zh-TW" altLang="en-US" dirty="0">
                <a:ea typeface="標楷體" pitchFamily="65" charset="-120"/>
              </a:rPr>
              <a:t>未結帳銷貨金額＝</a:t>
            </a:r>
            <a:r>
              <a:rPr lang="en-US" altLang="zh-TW" dirty="0">
                <a:ea typeface="標楷體" pitchFamily="65" charset="-120"/>
              </a:rPr>
              <a:t>100%</a:t>
            </a:r>
          </a:p>
          <a:p>
            <a:pPr>
              <a:lnSpc>
                <a:spcPct val="105000"/>
              </a:lnSpc>
              <a:spcBef>
                <a:spcPct val="10000"/>
              </a:spcBef>
              <a:defRPr/>
            </a:pPr>
            <a:r>
              <a:rPr lang="zh-TW" altLang="en-US" dirty="0">
                <a:ea typeface="標楷體" pitchFamily="65" charset="-120"/>
              </a:rPr>
              <a:t>未出貨訂單金額＝</a:t>
            </a:r>
            <a:r>
              <a:rPr lang="en-US" altLang="zh-TW" dirty="0">
                <a:ea typeface="標楷體" pitchFamily="65" charset="-120"/>
              </a:rPr>
              <a:t>  60%</a:t>
            </a:r>
          </a:p>
          <a:p>
            <a:pPr>
              <a:lnSpc>
                <a:spcPct val="105000"/>
              </a:lnSpc>
              <a:spcBef>
                <a:spcPct val="10000"/>
              </a:spcBef>
              <a:defRPr/>
            </a:pPr>
            <a:r>
              <a:rPr lang="zh-TW" altLang="en-US" dirty="0">
                <a:ea typeface="標楷體" pitchFamily="65" charset="-120"/>
              </a:rPr>
              <a:t>未歸還借出金額＝</a:t>
            </a:r>
            <a:r>
              <a:rPr lang="en-US" altLang="zh-TW" dirty="0">
                <a:ea typeface="標楷體" pitchFamily="65" charset="-120"/>
              </a:rPr>
              <a:t>100%</a:t>
            </a:r>
          </a:p>
        </p:txBody>
      </p:sp>
      <p:sp>
        <p:nvSpPr>
          <p:cNvPr id="196615" name="AutoShape 7"/>
          <p:cNvSpPr>
            <a:spLocks noChangeArrowheads="1"/>
          </p:cNvSpPr>
          <p:nvPr/>
        </p:nvSpPr>
        <p:spPr bwMode="auto">
          <a:xfrm>
            <a:off x="4140200" y="2924175"/>
            <a:ext cx="1296988" cy="1296988"/>
          </a:xfrm>
          <a:prstGeom prst="flowChartDocument">
            <a:avLst/>
          </a:prstGeom>
          <a:gradFill rotWithShape="1">
            <a:gsLst>
              <a:gs pos="0">
                <a:srgbClr val="CCFF99"/>
              </a:gs>
              <a:gs pos="50000">
                <a:schemeClr val="bg1"/>
              </a:gs>
              <a:gs pos="100000">
                <a:srgbClr val="CCFF99"/>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支票</a:t>
            </a:r>
          </a:p>
          <a:p>
            <a:pPr algn="ctr">
              <a:defRPr/>
            </a:pPr>
            <a:r>
              <a:rPr lang="en-US" altLang="zh-TW">
                <a:ea typeface="標楷體" pitchFamily="65" charset="-120"/>
              </a:rPr>
              <a:t>10</a:t>
            </a:r>
            <a:r>
              <a:rPr lang="zh-TW" altLang="en-US">
                <a:ea typeface="標楷體" pitchFamily="65" charset="-120"/>
              </a:rPr>
              <a:t>萬</a:t>
            </a:r>
            <a:r>
              <a:rPr lang="en-US" altLang="zh-TW">
                <a:ea typeface="標楷體" pitchFamily="65" charset="-120"/>
              </a:rPr>
              <a:t>×30%</a:t>
            </a:r>
          </a:p>
          <a:p>
            <a:pPr algn="ctr">
              <a:defRPr/>
            </a:pPr>
            <a:r>
              <a:rPr lang="en-US" altLang="zh-TW">
                <a:ea typeface="標楷體" pitchFamily="65" charset="-120"/>
              </a:rPr>
              <a:t>=3</a:t>
            </a:r>
            <a:r>
              <a:rPr lang="zh-TW" altLang="en-US">
                <a:ea typeface="標楷體" pitchFamily="65" charset="-120"/>
              </a:rPr>
              <a:t>萬</a:t>
            </a:r>
          </a:p>
        </p:txBody>
      </p:sp>
      <p:sp>
        <p:nvSpPr>
          <p:cNvPr id="196616" name="AutoShape 8"/>
          <p:cNvSpPr>
            <a:spLocks noChangeArrowheads="1"/>
          </p:cNvSpPr>
          <p:nvPr/>
        </p:nvSpPr>
        <p:spPr bwMode="auto">
          <a:xfrm>
            <a:off x="5651500" y="2924175"/>
            <a:ext cx="1368425" cy="1296988"/>
          </a:xfrm>
          <a:prstGeom prst="flowChartDocument">
            <a:avLst/>
          </a:prstGeom>
          <a:gradFill rotWithShape="1">
            <a:gsLst>
              <a:gs pos="0">
                <a:srgbClr val="99CCFF"/>
              </a:gs>
              <a:gs pos="50000">
                <a:schemeClr val="bg1"/>
              </a:gs>
              <a:gs pos="100000">
                <a:srgbClr val="99CCFF"/>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結帳單</a:t>
            </a:r>
          </a:p>
          <a:p>
            <a:pPr algn="ctr">
              <a:defRPr/>
            </a:pPr>
            <a:r>
              <a:rPr lang="en-US" altLang="zh-TW">
                <a:ea typeface="標楷體" pitchFamily="65" charset="-120"/>
              </a:rPr>
              <a:t>20</a:t>
            </a:r>
            <a:r>
              <a:rPr lang="zh-TW" altLang="en-US">
                <a:ea typeface="標楷體" pitchFamily="65" charset="-120"/>
              </a:rPr>
              <a:t>萬</a:t>
            </a:r>
            <a:r>
              <a:rPr lang="en-US" altLang="zh-TW">
                <a:ea typeface="新細明體" charset="-120"/>
              </a:rPr>
              <a:t>×100%</a:t>
            </a:r>
          </a:p>
          <a:p>
            <a:pPr algn="ctr">
              <a:defRPr/>
            </a:pPr>
            <a:r>
              <a:rPr lang="en-US" altLang="zh-TW">
                <a:ea typeface="新細明體" charset="-120"/>
              </a:rPr>
              <a:t>=</a:t>
            </a:r>
            <a:r>
              <a:rPr lang="en-US" altLang="zh-TW">
                <a:ea typeface="標楷體" pitchFamily="65" charset="-120"/>
              </a:rPr>
              <a:t>20</a:t>
            </a:r>
            <a:r>
              <a:rPr lang="zh-TW" altLang="en-US">
                <a:ea typeface="標楷體" pitchFamily="65" charset="-120"/>
              </a:rPr>
              <a:t>萬</a:t>
            </a:r>
          </a:p>
        </p:txBody>
      </p:sp>
      <p:sp>
        <p:nvSpPr>
          <p:cNvPr id="196617" name="AutoShape 9"/>
          <p:cNvSpPr>
            <a:spLocks noChangeArrowheads="1"/>
          </p:cNvSpPr>
          <p:nvPr/>
        </p:nvSpPr>
        <p:spPr bwMode="auto">
          <a:xfrm>
            <a:off x="4932363" y="4652963"/>
            <a:ext cx="1296987" cy="1227137"/>
          </a:xfrm>
          <a:prstGeom prst="flowChartDocument">
            <a:avLst/>
          </a:prstGeom>
          <a:gradFill rotWithShape="1">
            <a:gsLst>
              <a:gs pos="0">
                <a:srgbClr val="FFCC66"/>
              </a:gs>
              <a:gs pos="50000">
                <a:schemeClr val="bg1"/>
              </a:gs>
              <a:gs pos="100000">
                <a:srgbClr val="FFCC66"/>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訂單</a:t>
            </a:r>
          </a:p>
          <a:p>
            <a:pPr algn="ctr">
              <a:defRPr/>
            </a:pPr>
            <a:r>
              <a:rPr lang="en-US" altLang="zh-TW">
                <a:ea typeface="標楷體" pitchFamily="65" charset="-120"/>
              </a:rPr>
              <a:t>20</a:t>
            </a:r>
            <a:r>
              <a:rPr lang="zh-TW" altLang="en-US">
                <a:ea typeface="標楷體" pitchFamily="65" charset="-120"/>
              </a:rPr>
              <a:t>萬</a:t>
            </a:r>
            <a:r>
              <a:rPr lang="en-US" altLang="zh-TW">
                <a:ea typeface="新細明體" charset="-120"/>
              </a:rPr>
              <a:t>×60%</a:t>
            </a:r>
          </a:p>
          <a:p>
            <a:pPr algn="ctr">
              <a:defRPr/>
            </a:pPr>
            <a:r>
              <a:rPr lang="en-US" altLang="zh-TW">
                <a:ea typeface="新細明體" charset="-120"/>
              </a:rPr>
              <a:t>=12</a:t>
            </a:r>
            <a:r>
              <a:rPr lang="zh-TW" altLang="en-US">
                <a:ea typeface="標楷體" pitchFamily="65" charset="-120"/>
              </a:rPr>
              <a:t>萬</a:t>
            </a:r>
          </a:p>
        </p:txBody>
      </p:sp>
      <p:sp>
        <p:nvSpPr>
          <p:cNvPr id="196618" name="AutoShape 10"/>
          <p:cNvSpPr>
            <a:spLocks noChangeArrowheads="1"/>
          </p:cNvSpPr>
          <p:nvPr/>
        </p:nvSpPr>
        <p:spPr bwMode="auto">
          <a:xfrm>
            <a:off x="6443663" y="4652963"/>
            <a:ext cx="1296987" cy="1296987"/>
          </a:xfrm>
          <a:prstGeom prst="flowChartDocument">
            <a:avLst/>
          </a:prstGeom>
          <a:gradFill rotWithShape="1">
            <a:gsLst>
              <a:gs pos="0">
                <a:srgbClr val="00FF99"/>
              </a:gs>
              <a:gs pos="50000">
                <a:schemeClr val="bg1"/>
              </a:gs>
              <a:gs pos="100000">
                <a:srgbClr val="00FF99"/>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借出單</a:t>
            </a:r>
          </a:p>
          <a:p>
            <a:pPr algn="ctr">
              <a:defRPr/>
            </a:pPr>
            <a:r>
              <a:rPr lang="en-US" altLang="zh-TW">
                <a:ea typeface="標楷體" pitchFamily="65" charset="-120"/>
              </a:rPr>
              <a:t>0</a:t>
            </a:r>
            <a:r>
              <a:rPr lang="zh-TW" altLang="en-US">
                <a:ea typeface="標楷體" pitchFamily="65" charset="-120"/>
              </a:rPr>
              <a:t>萬</a:t>
            </a:r>
            <a:r>
              <a:rPr lang="en-US" altLang="zh-TW">
                <a:ea typeface="新細明體" charset="-120"/>
              </a:rPr>
              <a:t>×100%</a:t>
            </a:r>
          </a:p>
          <a:p>
            <a:pPr algn="ctr">
              <a:defRPr/>
            </a:pPr>
            <a:r>
              <a:rPr lang="en-US" altLang="zh-TW">
                <a:ea typeface="新細明體" charset="-120"/>
              </a:rPr>
              <a:t>=0</a:t>
            </a:r>
            <a:r>
              <a:rPr lang="zh-TW" altLang="en-US">
                <a:ea typeface="標楷體" pitchFamily="65" charset="-120"/>
              </a:rPr>
              <a:t>萬</a:t>
            </a:r>
          </a:p>
        </p:txBody>
      </p:sp>
      <p:sp>
        <p:nvSpPr>
          <p:cNvPr id="196619" name="AutoShape 11"/>
          <p:cNvSpPr>
            <a:spLocks noChangeArrowheads="1"/>
          </p:cNvSpPr>
          <p:nvPr/>
        </p:nvSpPr>
        <p:spPr bwMode="auto">
          <a:xfrm>
            <a:off x="7235825" y="2924175"/>
            <a:ext cx="1368425" cy="1296988"/>
          </a:xfrm>
          <a:prstGeom prst="flowChartDocument">
            <a:avLst/>
          </a:prstGeom>
          <a:gradFill rotWithShape="1">
            <a:gsLst>
              <a:gs pos="0">
                <a:srgbClr val="66FFFF"/>
              </a:gs>
              <a:gs pos="50000">
                <a:schemeClr val="bg1"/>
              </a:gs>
              <a:gs pos="100000">
                <a:srgbClr val="66FFFF"/>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銷貨單</a:t>
            </a:r>
          </a:p>
          <a:p>
            <a:pPr algn="ctr">
              <a:defRPr/>
            </a:pPr>
            <a:r>
              <a:rPr lang="en-US" altLang="zh-TW">
                <a:ea typeface="標楷體" pitchFamily="65" charset="-120"/>
              </a:rPr>
              <a:t>30</a:t>
            </a:r>
            <a:r>
              <a:rPr lang="zh-TW" altLang="en-US">
                <a:ea typeface="標楷體" pitchFamily="65" charset="-120"/>
              </a:rPr>
              <a:t>萬</a:t>
            </a:r>
            <a:r>
              <a:rPr lang="en-US" altLang="zh-TW">
                <a:ea typeface="新細明體" charset="-120"/>
              </a:rPr>
              <a:t>×100%</a:t>
            </a:r>
          </a:p>
          <a:p>
            <a:pPr algn="ctr">
              <a:defRPr/>
            </a:pPr>
            <a:r>
              <a:rPr lang="en-US" altLang="zh-TW">
                <a:ea typeface="新細明體" charset="-120"/>
              </a:rPr>
              <a:t>=30</a:t>
            </a:r>
            <a:r>
              <a:rPr lang="zh-TW" altLang="en-US">
                <a:ea typeface="標楷體" pitchFamily="65" charset="-120"/>
              </a:rPr>
              <a:t>萬</a:t>
            </a:r>
          </a:p>
        </p:txBody>
      </p:sp>
      <p:sp>
        <p:nvSpPr>
          <p:cNvPr id="196622" name="Rectangle 14"/>
          <p:cNvSpPr>
            <a:spLocks noChangeArrowheads="1"/>
          </p:cNvSpPr>
          <p:nvPr/>
        </p:nvSpPr>
        <p:spPr bwMode="auto">
          <a:xfrm>
            <a:off x="755650" y="2924175"/>
            <a:ext cx="2879725" cy="720725"/>
          </a:xfrm>
          <a:prstGeom prst="rect">
            <a:avLst/>
          </a:prstGeom>
          <a:gradFill rotWithShape="1">
            <a:gsLst>
              <a:gs pos="0">
                <a:srgbClr val="FFFF99"/>
              </a:gs>
              <a:gs pos="50000">
                <a:schemeClr val="bg1"/>
              </a:gs>
              <a:gs pos="100000">
                <a:srgbClr val="FFFF99"/>
              </a:gs>
            </a:gsLst>
            <a:lin ang="5400000" scaled="1"/>
          </a:gradFill>
          <a:ln w="9525">
            <a:solidFill>
              <a:schemeClr val="tx1"/>
            </a:solidFill>
            <a:miter lim="800000"/>
            <a:headEnd/>
            <a:tailEnd/>
          </a:ln>
          <a:effectLst/>
        </p:spPr>
        <p:txBody>
          <a:bodyPr wrap="none" anchor="ctr"/>
          <a:lstStyle/>
          <a:p>
            <a:pPr algn="ctr">
              <a:defRPr/>
            </a:pPr>
            <a:r>
              <a:rPr lang="zh-TW" altLang="en-US">
                <a:ea typeface="標楷體" pitchFamily="65" charset="-120"/>
              </a:rPr>
              <a:t>＜總信用額度＞</a:t>
            </a:r>
          </a:p>
          <a:p>
            <a:pPr algn="ctr">
              <a:defRPr/>
            </a:pPr>
            <a:r>
              <a:rPr lang="en-US" altLang="zh-TW">
                <a:ea typeface="標楷體" pitchFamily="65" charset="-120"/>
              </a:rPr>
              <a:t>100</a:t>
            </a:r>
            <a:r>
              <a:rPr lang="zh-TW" altLang="en-US">
                <a:ea typeface="標楷體" pitchFamily="65" charset="-120"/>
              </a:rPr>
              <a:t>萬</a:t>
            </a:r>
          </a:p>
        </p:txBody>
      </p:sp>
      <p:sp>
        <p:nvSpPr>
          <p:cNvPr id="196623" name="Rectangle 15"/>
          <p:cNvSpPr>
            <a:spLocks noChangeArrowheads="1"/>
          </p:cNvSpPr>
          <p:nvPr/>
        </p:nvSpPr>
        <p:spPr bwMode="auto">
          <a:xfrm>
            <a:off x="755648" y="3932238"/>
            <a:ext cx="2879725" cy="1800225"/>
          </a:xfrm>
          <a:prstGeom prst="rect">
            <a:avLst/>
          </a:prstGeom>
          <a:gradFill rotWithShape="1">
            <a:gsLst>
              <a:gs pos="0">
                <a:srgbClr val="FF99FF"/>
              </a:gs>
              <a:gs pos="50000">
                <a:schemeClr val="bg1"/>
              </a:gs>
              <a:gs pos="100000">
                <a:srgbClr val="FF99FF"/>
              </a:gs>
            </a:gsLst>
            <a:lin ang="5400000" scaled="1"/>
          </a:gradFill>
          <a:ln w="9525">
            <a:solidFill>
              <a:schemeClr val="tx1"/>
            </a:solidFill>
            <a:miter lim="800000"/>
            <a:headEnd/>
            <a:tailEnd/>
          </a:ln>
          <a:effectLst/>
        </p:spPr>
        <p:txBody>
          <a:bodyPr wrap="none" anchor="ctr"/>
          <a:lstStyle/>
          <a:p>
            <a:pPr>
              <a:lnSpc>
                <a:spcPct val="105000"/>
              </a:lnSpc>
              <a:spcBef>
                <a:spcPct val="10000"/>
              </a:spcBef>
              <a:defRPr/>
            </a:pPr>
            <a:r>
              <a:rPr lang="zh-TW" altLang="en-US" dirty="0">
                <a:ea typeface="標楷體" pitchFamily="65" charset="-120"/>
              </a:rPr>
              <a:t>未兌現應收票據＝   </a:t>
            </a:r>
            <a:r>
              <a:rPr lang="en-US" altLang="zh-TW" dirty="0">
                <a:ea typeface="標楷體" pitchFamily="65" charset="-120"/>
              </a:rPr>
              <a:t>3</a:t>
            </a:r>
            <a:r>
              <a:rPr lang="zh-TW" altLang="en-US" dirty="0">
                <a:ea typeface="標楷體" pitchFamily="65" charset="-120"/>
              </a:rPr>
              <a:t>萬</a:t>
            </a:r>
          </a:p>
          <a:p>
            <a:pPr>
              <a:lnSpc>
                <a:spcPct val="105000"/>
              </a:lnSpc>
              <a:spcBef>
                <a:spcPct val="10000"/>
              </a:spcBef>
              <a:defRPr/>
            </a:pPr>
            <a:r>
              <a:rPr lang="zh-TW" altLang="en-US" dirty="0">
                <a:ea typeface="標楷體" pitchFamily="65" charset="-120"/>
              </a:rPr>
              <a:t>位收款應收帳款＝ </a:t>
            </a:r>
            <a:r>
              <a:rPr lang="en-US" altLang="zh-TW" dirty="0">
                <a:ea typeface="標楷體" pitchFamily="65" charset="-120"/>
              </a:rPr>
              <a:t>20</a:t>
            </a:r>
            <a:r>
              <a:rPr lang="zh-TW" altLang="en-US" dirty="0">
                <a:ea typeface="標楷體" pitchFamily="65" charset="-120"/>
              </a:rPr>
              <a:t>萬</a:t>
            </a:r>
          </a:p>
          <a:p>
            <a:pPr>
              <a:lnSpc>
                <a:spcPct val="105000"/>
              </a:lnSpc>
              <a:spcBef>
                <a:spcPct val="10000"/>
              </a:spcBef>
              <a:defRPr/>
            </a:pPr>
            <a:r>
              <a:rPr lang="zh-TW" altLang="en-US" dirty="0">
                <a:ea typeface="標楷體" pitchFamily="65" charset="-120"/>
              </a:rPr>
              <a:t>未結帳銷貨單    ＝ </a:t>
            </a:r>
            <a:r>
              <a:rPr lang="en-US" altLang="zh-TW" dirty="0">
                <a:ea typeface="標楷體" pitchFamily="65" charset="-120"/>
              </a:rPr>
              <a:t>30</a:t>
            </a:r>
            <a:r>
              <a:rPr lang="zh-TW" altLang="en-US" dirty="0">
                <a:ea typeface="標楷體" pitchFamily="65" charset="-120"/>
              </a:rPr>
              <a:t>萬</a:t>
            </a:r>
          </a:p>
          <a:p>
            <a:pPr>
              <a:lnSpc>
                <a:spcPct val="105000"/>
              </a:lnSpc>
              <a:spcBef>
                <a:spcPct val="10000"/>
              </a:spcBef>
              <a:defRPr/>
            </a:pPr>
            <a:r>
              <a:rPr lang="zh-TW" altLang="en-US" dirty="0">
                <a:ea typeface="標楷體" pitchFamily="65" charset="-120"/>
              </a:rPr>
              <a:t>未銷貨客戶訂單＝</a:t>
            </a:r>
            <a:r>
              <a:rPr lang="en-US" altLang="zh-TW" dirty="0">
                <a:ea typeface="標楷體" pitchFamily="65" charset="-120"/>
              </a:rPr>
              <a:t> 12</a:t>
            </a:r>
            <a:r>
              <a:rPr lang="zh-TW" altLang="en-US" dirty="0">
                <a:ea typeface="標楷體" pitchFamily="65" charset="-120"/>
              </a:rPr>
              <a:t>萬</a:t>
            </a:r>
            <a:endParaRPr lang="en-US" altLang="zh-TW" dirty="0">
              <a:ea typeface="標楷體" pitchFamily="65" charset="-120"/>
            </a:endParaRPr>
          </a:p>
          <a:p>
            <a:pPr>
              <a:lnSpc>
                <a:spcPct val="105000"/>
              </a:lnSpc>
              <a:spcBef>
                <a:spcPct val="10000"/>
              </a:spcBef>
              <a:defRPr/>
            </a:pPr>
            <a:r>
              <a:rPr lang="zh-TW" altLang="en-US" dirty="0">
                <a:ea typeface="標楷體" pitchFamily="65" charset="-120"/>
              </a:rPr>
              <a:t>未歸還借出單    ＝   </a:t>
            </a:r>
            <a:r>
              <a:rPr lang="en-US" altLang="zh-TW" dirty="0">
                <a:ea typeface="標楷體" pitchFamily="65" charset="-120"/>
              </a:rPr>
              <a:t>0</a:t>
            </a:r>
            <a:r>
              <a:rPr lang="zh-TW" altLang="en-US" dirty="0">
                <a:ea typeface="標楷體" pitchFamily="65" charset="-120"/>
              </a:rPr>
              <a:t>萬</a:t>
            </a:r>
          </a:p>
        </p:txBody>
      </p:sp>
      <p:sp>
        <p:nvSpPr>
          <p:cNvPr id="196624" name="Rectangle 16"/>
          <p:cNvSpPr>
            <a:spLocks noChangeArrowheads="1"/>
          </p:cNvSpPr>
          <p:nvPr/>
        </p:nvSpPr>
        <p:spPr bwMode="auto">
          <a:xfrm>
            <a:off x="755650" y="5589588"/>
            <a:ext cx="2879725" cy="503237"/>
          </a:xfrm>
          <a:prstGeom prst="rect">
            <a:avLst/>
          </a:prstGeom>
          <a:gradFill rotWithShape="1">
            <a:gsLst>
              <a:gs pos="0">
                <a:srgbClr val="66FF99"/>
              </a:gs>
              <a:gs pos="50000">
                <a:schemeClr val="bg1"/>
              </a:gs>
              <a:gs pos="100000">
                <a:srgbClr val="66FF99"/>
              </a:gs>
            </a:gsLst>
            <a:lin ang="5400000" scaled="1"/>
          </a:gradFill>
          <a:ln w="9525">
            <a:solidFill>
              <a:schemeClr val="tx1"/>
            </a:solidFill>
            <a:miter lim="800000"/>
            <a:headEnd/>
            <a:tailEnd/>
          </a:ln>
          <a:effectLst/>
        </p:spPr>
        <p:txBody>
          <a:bodyPr wrap="none" anchor="ctr"/>
          <a:lstStyle/>
          <a:p>
            <a:pPr>
              <a:defRPr/>
            </a:pPr>
            <a:r>
              <a:rPr lang="zh-TW" altLang="en-US">
                <a:solidFill>
                  <a:srgbClr val="FF0000"/>
                </a:solidFill>
                <a:ea typeface="標楷體" pitchFamily="65" charset="-120"/>
              </a:rPr>
              <a:t>已耗用信用額度＝ </a:t>
            </a:r>
            <a:r>
              <a:rPr lang="en-US" altLang="zh-TW">
                <a:solidFill>
                  <a:srgbClr val="FF0000"/>
                </a:solidFill>
                <a:ea typeface="標楷體" pitchFamily="65" charset="-120"/>
              </a:rPr>
              <a:t>65</a:t>
            </a:r>
            <a:r>
              <a:rPr lang="zh-TW" altLang="en-US">
                <a:solidFill>
                  <a:srgbClr val="FF0000"/>
                </a:solidFill>
                <a:ea typeface="標楷體" pitchFamily="65" charset="-120"/>
              </a:rPr>
              <a:t>萬</a:t>
            </a:r>
          </a:p>
        </p:txBody>
      </p:sp>
      <p:sp>
        <p:nvSpPr>
          <p:cNvPr id="196625" name="Rectangle 17"/>
          <p:cNvSpPr>
            <a:spLocks noChangeArrowheads="1"/>
          </p:cNvSpPr>
          <p:nvPr/>
        </p:nvSpPr>
        <p:spPr bwMode="auto">
          <a:xfrm>
            <a:off x="755650" y="6165850"/>
            <a:ext cx="2879725" cy="503238"/>
          </a:xfrm>
          <a:prstGeom prst="rect">
            <a:avLst/>
          </a:prstGeom>
          <a:gradFill rotWithShape="1">
            <a:gsLst>
              <a:gs pos="0">
                <a:srgbClr val="FF9966"/>
              </a:gs>
              <a:gs pos="50000">
                <a:schemeClr val="bg1"/>
              </a:gs>
              <a:gs pos="100000">
                <a:srgbClr val="FF9966"/>
              </a:gs>
            </a:gsLst>
            <a:lin ang="5400000" scaled="1"/>
          </a:gradFill>
          <a:ln w="9525">
            <a:solidFill>
              <a:schemeClr val="tx1"/>
            </a:solidFill>
            <a:miter lim="800000"/>
            <a:headEnd/>
            <a:tailEnd/>
          </a:ln>
          <a:effectLst/>
        </p:spPr>
        <p:txBody>
          <a:bodyPr wrap="none" anchor="ctr"/>
          <a:lstStyle/>
          <a:p>
            <a:pPr>
              <a:defRPr/>
            </a:pPr>
            <a:r>
              <a:rPr lang="zh-TW" altLang="en-US">
                <a:solidFill>
                  <a:schemeClr val="hlink"/>
                </a:solidFill>
                <a:ea typeface="標楷體" pitchFamily="65" charset="-120"/>
              </a:rPr>
              <a:t>信用餘額            ＝ </a:t>
            </a:r>
            <a:r>
              <a:rPr lang="en-US" altLang="zh-TW">
                <a:solidFill>
                  <a:schemeClr val="hlink"/>
                </a:solidFill>
                <a:ea typeface="標楷體" pitchFamily="65" charset="-120"/>
              </a:rPr>
              <a:t>45</a:t>
            </a:r>
            <a:r>
              <a:rPr lang="zh-TW" altLang="en-US">
                <a:solidFill>
                  <a:schemeClr val="hlink"/>
                </a:solidFill>
                <a:ea typeface="標楷體" pitchFamily="65" charset="-120"/>
              </a:rPr>
              <a:t>萬</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6611"/>
                                        </p:tgtEl>
                                        <p:attrNameLst>
                                          <p:attrName>style.visibility</p:attrName>
                                        </p:attrNameLst>
                                      </p:cBhvr>
                                      <p:to>
                                        <p:strVal val="visible"/>
                                      </p:to>
                                    </p:set>
                                    <p:animEffect transition="in" filter="dissolve">
                                      <p:cBhvr>
                                        <p:cTn id="7" dur="500"/>
                                        <p:tgtEl>
                                          <p:spTgt spid="196611"/>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96610"/>
                                        </p:tgtEl>
                                        <p:attrNameLst>
                                          <p:attrName>style.visibility</p:attrName>
                                        </p:attrNameLst>
                                      </p:cBhvr>
                                      <p:to>
                                        <p:strVal val="visible"/>
                                      </p:to>
                                    </p:set>
                                    <p:animEffect transition="in" filter="box(in)">
                                      <p:cBhvr>
                                        <p:cTn id="11" dur="500"/>
                                        <p:tgtEl>
                                          <p:spTgt spid="196610"/>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96613"/>
                                        </p:tgtEl>
                                        <p:attrNameLst>
                                          <p:attrName>style.visibility</p:attrName>
                                        </p:attrNameLst>
                                      </p:cBhvr>
                                      <p:to>
                                        <p:strVal val="visible"/>
                                      </p:to>
                                    </p:set>
                                    <p:animEffect transition="in" filter="blinds(horizontal)">
                                      <p:cBhvr>
                                        <p:cTn id="15" dur="500"/>
                                        <p:tgtEl>
                                          <p:spTgt spid="196613"/>
                                        </p:tgtEl>
                                      </p:cBhvr>
                                    </p:animEffect>
                                  </p:childTnLst>
                                </p:cTn>
                              </p:par>
                            </p:childTnLst>
                          </p:cTn>
                        </p:par>
                        <p:par>
                          <p:cTn id="16" fill="hold" nodeType="afterGroup">
                            <p:stCondLst>
                              <p:cond delay="1500"/>
                            </p:stCondLst>
                            <p:childTnLst>
                              <p:par>
                                <p:cTn id="17" presetID="5" presetClass="entr" presetSubtype="5" fill="hold" grpId="0" nodeType="afterEffect">
                                  <p:stCondLst>
                                    <p:cond delay="0"/>
                                  </p:stCondLst>
                                  <p:childTnLst>
                                    <p:set>
                                      <p:cBhvr>
                                        <p:cTn id="18" dur="1" fill="hold">
                                          <p:stCondLst>
                                            <p:cond delay="0"/>
                                          </p:stCondLst>
                                        </p:cTn>
                                        <p:tgtEl>
                                          <p:spTgt spid="196614"/>
                                        </p:tgtEl>
                                        <p:attrNameLst>
                                          <p:attrName>style.visibility</p:attrName>
                                        </p:attrNameLst>
                                      </p:cBhvr>
                                      <p:to>
                                        <p:strVal val="visible"/>
                                      </p:to>
                                    </p:set>
                                    <p:animEffect transition="in" filter="checkerboard(down)">
                                      <p:cBhvr>
                                        <p:cTn id="19" dur="500"/>
                                        <p:tgtEl>
                                          <p:spTgt spid="19661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196615"/>
                                        </p:tgtEl>
                                        <p:attrNameLst>
                                          <p:attrName>style.visibility</p:attrName>
                                        </p:attrNameLst>
                                      </p:cBhvr>
                                      <p:to>
                                        <p:strVal val="visible"/>
                                      </p:to>
                                    </p:set>
                                    <p:animEffect transition="in" filter="checkerboard(across)">
                                      <p:cBhvr>
                                        <p:cTn id="24" dur="500"/>
                                        <p:tgtEl>
                                          <p:spTgt spid="19661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96616"/>
                                        </p:tgtEl>
                                        <p:attrNameLst>
                                          <p:attrName>style.visibility</p:attrName>
                                        </p:attrNameLst>
                                      </p:cBhvr>
                                      <p:to>
                                        <p:strVal val="visible"/>
                                      </p:to>
                                    </p:set>
                                    <p:animEffect transition="in" filter="checkerboard(across)">
                                      <p:cBhvr>
                                        <p:cTn id="29" dur="500"/>
                                        <p:tgtEl>
                                          <p:spTgt spid="1966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196619"/>
                                        </p:tgtEl>
                                        <p:attrNameLst>
                                          <p:attrName>style.visibility</p:attrName>
                                        </p:attrNameLst>
                                      </p:cBhvr>
                                      <p:to>
                                        <p:strVal val="visible"/>
                                      </p:to>
                                    </p:set>
                                    <p:animEffect transition="in" filter="checkerboard(across)">
                                      <p:cBhvr>
                                        <p:cTn id="34" dur="500"/>
                                        <p:tgtEl>
                                          <p:spTgt spid="19661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96617"/>
                                        </p:tgtEl>
                                        <p:attrNameLst>
                                          <p:attrName>style.visibility</p:attrName>
                                        </p:attrNameLst>
                                      </p:cBhvr>
                                      <p:to>
                                        <p:strVal val="visible"/>
                                      </p:to>
                                    </p:set>
                                    <p:animEffect transition="in" filter="checkerboard(across)">
                                      <p:cBhvr>
                                        <p:cTn id="39" dur="500"/>
                                        <p:tgtEl>
                                          <p:spTgt spid="1966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196618"/>
                                        </p:tgtEl>
                                        <p:attrNameLst>
                                          <p:attrName>style.visibility</p:attrName>
                                        </p:attrNameLst>
                                      </p:cBhvr>
                                      <p:to>
                                        <p:strVal val="visible"/>
                                      </p:to>
                                    </p:set>
                                    <p:animEffect transition="in" filter="checkerboard(across)">
                                      <p:cBhvr>
                                        <p:cTn id="44" dur="500"/>
                                        <p:tgtEl>
                                          <p:spTgt spid="19661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xit" presetSubtype="16" fill="hold" grpId="1" nodeType="clickEffect">
                                  <p:stCondLst>
                                    <p:cond delay="0"/>
                                  </p:stCondLst>
                                  <p:childTnLst>
                                    <p:animEffect transition="out" filter="box(in)">
                                      <p:cBhvr>
                                        <p:cTn id="48" dur="500"/>
                                        <p:tgtEl>
                                          <p:spTgt spid="196613"/>
                                        </p:tgtEl>
                                      </p:cBhvr>
                                    </p:animEffect>
                                    <p:set>
                                      <p:cBhvr>
                                        <p:cTn id="49" dur="1" fill="hold">
                                          <p:stCondLst>
                                            <p:cond delay="499"/>
                                          </p:stCondLst>
                                        </p:cTn>
                                        <p:tgtEl>
                                          <p:spTgt spid="196613"/>
                                        </p:tgtEl>
                                        <p:attrNameLst>
                                          <p:attrName>style.visibility</p:attrName>
                                        </p:attrNameLst>
                                      </p:cBhvr>
                                      <p:to>
                                        <p:strVal val="hidden"/>
                                      </p:to>
                                    </p:set>
                                  </p:childTnLst>
                                </p:cTn>
                              </p:par>
                              <p:par>
                                <p:cTn id="50" presetID="4" presetClass="exit" presetSubtype="16" fill="hold" grpId="1" nodeType="withEffect">
                                  <p:stCondLst>
                                    <p:cond delay="0"/>
                                  </p:stCondLst>
                                  <p:childTnLst>
                                    <p:animEffect transition="out" filter="box(in)">
                                      <p:cBhvr>
                                        <p:cTn id="51" dur="500"/>
                                        <p:tgtEl>
                                          <p:spTgt spid="196614"/>
                                        </p:tgtEl>
                                      </p:cBhvr>
                                    </p:animEffect>
                                    <p:set>
                                      <p:cBhvr>
                                        <p:cTn id="52" dur="1" fill="hold">
                                          <p:stCondLst>
                                            <p:cond delay="499"/>
                                          </p:stCondLst>
                                        </p:cTn>
                                        <p:tgtEl>
                                          <p:spTgt spid="196614"/>
                                        </p:tgtEl>
                                        <p:attrNameLst>
                                          <p:attrName>style.visibility</p:attrName>
                                        </p:attrNameLst>
                                      </p:cBhvr>
                                      <p:to>
                                        <p:strVal val="hidden"/>
                                      </p:to>
                                    </p:set>
                                  </p:childTnLst>
                                </p:cTn>
                              </p:par>
                            </p:childTnLst>
                          </p:cTn>
                        </p:par>
                        <p:par>
                          <p:cTn id="53" fill="hold" nodeType="afterGroup">
                            <p:stCondLst>
                              <p:cond delay="500"/>
                            </p:stCondLst>
                            <p:childTnLst>
                              <p:par>
                                <p:cTn id="54" presetID="3" presetClass="entr" presetSubtype="10" fill="hold" grpId="0" nodeType="afterEffect">
                                  <p:stCondLst>
                                    <p:cond delay="0"/>
                                  </p:stCondLst>
                                  <p:childTnLst>
                                    <p:set>
                                      <p:cBhvr>
                                        <p:cTn id="55" dur="1" fill="hold">
                                          <p:stCondLst>
                                            <p:cond delay="0"/>
                                          </p:stCondLst>
                                        </p:cTn>
                                        <p:tgtEl>
                                          <p:spTgt spid="196622"/>
                                        </p:tgtEl>
                                        <p:attrNameLst>
                                          <p:attrName>style.visibility</p:attrName>
                                        </p:attrNameLst>
                                      </p:cBhvr>
                                      <p:to>
                                        <p:strVal val="visible"/>
                                      </p:to>
                                    </p:set>
                                    <p:animEffect transition="in" filter="blinds(horizontal)">
                                      <p:cBhvr>
                                        <p:cTn id="56" dur="500"/>
                                        <p:tgtEl>
                                          <p:spTgt spid="19662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 presetClass="entr" presetSubtype="5" fill="hold" grpId="0" nodeType="clickEffect">
                                  <p:stCondLst>
                                    <p:cond delay="0"/>
                                  </p:stCondLst>
                                  <p:childTnLst>
                                    <p:set>
                                      <p:cBhvr>
                                        <p:cTn id="60" dur="1" fill="hold">
                                          <p:stCondLst>
                                            <p:cond delay="0"/>
                                          </p:stCondLst>
                                        </p:cTn>
                                        <p:tgtEl>
                                          <p:spTgt spid="196623"/>
                                        </p:tgtEl>
                                        <p:attrNameLst>
                                          <p:attrName>style.visibility</p:attrName>
                                        </p:attrNameLst>
                                      </p:cBhvr>
                                      <p:to>
                                        <p:strVal val="visible"/>
                                      </p:to>
                                    </p:set>
                                    <p:animEffect transition="in" filter="checkerboard(down)">
                                      <p:cBhvr>
                                        <p:cTn id="61" dur="500"/>
                                        <p:tgtEl>
                                          <p:spTgt spid="196623"/>
                                        </p:tgtEl>
                                      </p:cBhvr>
                                    </p:animEffect>
                                  </p:childTnLst>
                                </p:cTn>
                              </p:par>
                            </p:childTnLst>
                          </p:cTn>
                        </p:par>
                        <p:par>
                          <p:cTn id="62" fill="hold" nodeType="afterGroup">
                            <p:stCondLst>
                              <p:cond delay="500"/>
                            </p:stCondLst>
                            <p:childTnLst>
                              <p:par>
                                <p:cTn id="63" presetID="3" presetClass="entr" presetSubtype="10" fill="hold" grpId="0" nodeType="afterEffect">
                                  <p:stCondLst>
                                    <p:cond delay="0"/>
                                  </p:stCondLst>
                                  <p:childTnLst>
                                    <p:set>
                                      <p:cBhvr>
                                        <p:cTn id="64" dur="1" fill="hold">
                                          <p:stCondLst>
                                            <p:cond delay="0"/>
                                          </p:stCondLst>
                                        </p:cTn>
                                        <p:tgtEl>
                                          <p:spTgt spid="196624"/>
                                        </p:tgtEl>
                                        <p:attrNameLst>
                                          <p:attrName>style.visibility</p:attrName>
                                        </p:attrNameLst>
                                      </p:cBhvr>
                                      <p:to>
                                        <p:strVal val="visible"/>
                                      </p:to>
                                    </p:set>
                                    <p:animEffect transition="in" filter="blinds(horizontal)">
                                      <p:cBhvr>
                                        <p:cTn id="65" dur="500"/>
                                        <p:tgtEl>
                                          <p:spTgt spid="196624"/>
                                        </p:tgtEl>
                                      </p:cBhvr>
                                    </p:animEffect>
                                  </p:childTnLst>
                                </p:cTn>
                              </p:par>
                            </p:childTnLst>
                          </p:cTn>
                        </p:par>
                        <p:par>
                          <p:cTn id="66" fill="hold" nodeType="afterGroup">
                            <p:stCondLst>
                              <p:cond delay="1000"/>
                            </p:stCondLst>
                            <p:childTnLst>
                              <p:par>
                                <p:cTn id="67" presetID="3" presetClass="entr" presetSubtype="10" fill="hold" grpId="0" nodeType="afterEffect">
                                  <p:stCondLst>
                                    <p:cond delay="0"/>
                                  </p:stCondLst>
                                  <p:childTnLst>
                                    <p:set>
                                      <p:cBhvr>
                                        <p:cTn id="68" dur="1" fill="hold">
                                          <p:stCondLst>
                                            <p:cond delay="0"/>
                                          </p:stCondLst>
                                        </p:cTn>
                                        <p:tgtEl>
                                          <p:spTgt spid="196625"/>
                                        </p:tgtEl>
                                        <p:attrNameLst>
                                          <p:attrName>style.visibility</p:attrName>
                                        </p:attrNameLst>
                                      </p:cBhvr>
                                      <p:to>
                                        <p:strVal val="visible"/>
                                      </p:to>
                                    </p:set>
                                    <p:animEffect transition="in" filter="blinds(horizontal)">
                                      <p:cBhvr>
                                        <p:cTn id="69" dur="500"/>
                                        <p:tgtEl>
                                          <p:spTgt spid="196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nimBg="1"/>
      <p:bldP spid="196611" grpId="0"/>
      <p:bldP spid="196613" grpId="0" animBg="1"/>
      <p:bldP spid="196613" grpId="1" animBg="1"/>
      <p:bldP spid="196614" grpId="0" animBg="1"/>
      <p:bldP spid="196614" grpId="1" animBg="1"/>
      <p:bldP spid="196615" grpId="0" animBg="1"/>
      <p:bldP spid="196616" grpId="0" animBg="1"/>
      <p:bldP spid="196617" grpId="0" animBg="1"/>
      <p:bldP spid="196618" grpId="0" animBg="1"/>
      <p:bldP spid="196619" grpId="0" animBg="1"/>
      <p:bldP spid="196622" grpId="0" animBg="1"/>
      <p:bldP spid="196623" grpId="0" animBg="1"/>
      <p:bldP spid="196624" grpId="0" animBg="1"/>
      <p:bldP spid="19662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5"/>
          <p:cNvSpPr>
            <a:spLocks noGrp="1"/>
          </p:cNvSpPr>
          <p:nvPr>
            <p:ph type="sldNum" sz="quarter" idx="12"/>
          </p:nvPr>
        </p:nvSpPr>
        <p:spPr/>
        <p:txBody>
          <a:bodyPr/>
          <a:lstStyle/>
          <a:p>
            <a:pPr>
              <a:defRPr/>
            </a:pPr>
            <a:fld id="{3C71A189-356E-4B01-A8EC-3614826ACC7D}" type="slidenum">
              <a:rPr lang="zh-TW" altLang="en-US"/>
              <a:pPr>
                <a:defRPr/>
              </a:pPr>
              <a:t>99</a:t>
            </a:fld>
            <a:endParaRPr lang="en-US" altLang="zh-TW"/>
          </a:p>
        </p:txBody>
      </p:sp>
      <p:sp>
        <p:nvSpPr>
          <p:cNvPr id="125953" name="標題 1"/>
          <p:cNvSpPr>
            <a:spLocks noGrp="1"/>
          </p:cNvSpPr>
          <p:nvPr>
            <p:ph type="title"/>
          </p:nvPr>
        </p:nvSpPr>
        <p:spPr/>
        <p:txBody>
          <a:bodyPr/>
          <a:lstStyle/>
          <a:p>
            <a:r>
              <a:rPr lang="zh-TW" altLang="en-US" smtClean="0"/>
              <a:t>信用額度管制 </a:t>
            </a:r>
            <a:r>
              <a:rPr lang="en-US" altLang="zh-TW" b="1" i="1" smtClean="0"/>
              <a:t>(Cont.)</a:t>
            </a:r>
            <a:endParaRPr lang="zh-TW" altLang="en-US" b="1" i="1" smtClean="0"/>
          </a:p>
        </p:txBody>
      </p:sp>
      <p:sp>
        <p:nvSpPr>
          <p:cNvPr id="105476" name="內容版面配置區 2"/>
          <p:cNvSpPr>
            <a:spLocks noGrp="1"/>
          </p:cNvSpPr>
          <p:nvPr>
            <p:ph idx="1"/>
          </p:nvPr>
        </p:nvSpPr>
        <p:spPr/>
        <p:txBody>
          <a:bodyPr/>
          <a:lstStyle/>
          <a:p>
            <a:endParaRPr lang="zh-TW" altLang="en-US" smtClean="0"/>
          </a:p>
        </p:txBody>
      </p:sp>
      <p:pic>
        <p:nvPicPr>
          <p:cNvPr id="1259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2439988"/>
            <a:ext cx="6000750"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1143000" y="3929063"/>
            <a:ext cx="2071688" cy="6191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zh-TW" altLang="en-US" b="0">
              <a:latin typeface="Arial" pitchFamily="34" charset="0"/>
            </a:endParaRPr>
          </a:p>
        </p:txBody>
      </p:sp>
      <p:sp>
        <p:nvSpPr>
          <p:cNvPr id="7" name="圓角矩形 6"/>
          <p:cNvSpPr>
            <a:spLocks noChangeArrowheads="1"/>
          </p:cNvSpPr>
          <p:nvPr/>
        </p:nvSpPr>
        <p:spPr bwMode="auto">
          <a:xfrm>
            <a:off x="3419475" y="3789363"/>
            <a:ext cx="5256213" cy="1727200"/>
          </a:xfrm>
          <a:prstGeom prst="roundRect">
            <a:avLst>
              <a:gd name="adj" fmla="val 16667"/>
            </a:avLst>
          </a:prstGeom>
          <a:gradFill rotWithShape="1">
            <a:gsLst>
              <a:gs pos="0">
                <a:srgbClr val="FF9900"/>
              </a:gs>
              <a:gs pos="50000">
                <a:srgbClr val="FFFFFF"/>
              </a:gs>
              <a:gs pos="100000">
                <a:srgbClr val="FF9900"/>
              </a:gs>
            </a:gsLst>
            <a:lin ang="5400000" scaled="1"/>
          </a:gradFill>
          <a:ln w="12700" algn="ctr">
            <a:solidFill>
              <a:schemeClr val="tx1"/>
            </a:solidFill>
            <a:round/>
            <a:headEnd/>
            <a:tailEnd/>
          </a:ln>
        </p:spPr>
        <p:txBody>
          <a:bodyPr tIns="82800" bIns="82800" anchor="ctr"/>
          <a:lstStyle/>
          <a:p>
            <a:pPr marL="342900" indent="-342900">
              <a:lnSpc>
                <a:spcPct val="105000"/>
              </a:lnSpc>
              <a:spcBef>
                <a:spcPct val="30000"/>
              </a:spcBef>
              <a:buFontTx/>
              <a:buAutoNum type="arabicPeriod"/>
            </a:pPr>
            <a:r>
              <a:rPr lang="zh-TW" altLang="en-US">
                <a:ea typeface="標楷體" pitchFamily="65" charset="-120"/>
                <a:cs typeface="Times New Roman" pitchFamily="18" charset="0"/>
              </a:rPr>
              <a:t>上述範例之計算為「</a:t>
            </a:r>
            <a:r>
              <a:rPr lang="zh-TW" altLang="en-US">
                <a:solidFill>
                  <a:schemeClr val="hlink"/>
                </a:solidFill>
                <a:ea typeface="標楷體" pitchFamily="65" charset="-120"/>
                <a:cs typeface="Times New Roman" pitchFamily="18" charset="0"/>
              </a:rPr>
              <a:t>依客戶資料管制</a:t>
            </a:r>
            <a:r>
              <a:rPr lang="zh-TW" altLang="en-US">
                <a:ea typeface="標楷體" pitchFamily="65" charset="-120"/>
                <a:cs typeface="Times New Roman" pitchFamily="18" charset="0"/>
              </a:rPr>
              <a:t>」</a:t>
            </a:r>
          </a:p>
          <a:p>
            <a:pPr marL="342900" indent="-342900">
              <a:lnSpc>
                <a:spcPct val="105000"/>
              </a:lnSpc>
              <a:spcBef>
                <a:spcPct val="30000"/>
              </a:spcBef>
              <a:buFontTx/>
              <a:buAutoNum type="arabicPeriod"/>
            </a:pPr>
            <a:r>
              <a:rPr lang="zh-TW" altLang="en-US">
                <a:ea typeface="標楷體" pitchFamily="65" charset="-120"/>
                <a:cs typeface="Times New Roman" pitchFamily="18" charset="0"/>
              </a:rPr>
              <a:t>若設為依「依公司參數管制」時，為依照公司統一標準的查核比率來計算。可訂單管理系統之依「</a:t>
            </a:r>
            <a:r>
              <a:rPr lang="zh-TW" altLang="en-US">
                <a:solidFill>
                  <a:schemeClr val="hlink"/>
                </a:solidFill>
                <a:ea typeface="標楷體" pitchFamily="65" charset="-120"/>
                <a:cs typeface="Times New Roman" pitchFamily="18" charset="0"/>
              </a:rPr>
              <a:t>信用控制參數設定作業</a:t>
            </a:r>
            <a:r>
              <a:rPr lang="zh-TW" altLang="en-US">
                <a:ea typeface="標楷體" pitchFamily="65" charset="-120"/>
                <a:cs typeface="Times New Roman" pitchFamily="18" charset="0"/>
              </a:rPr>
              <a:t>」管制信用額度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9" presetClass="entr" presetSubtype="0" fill="hold" grpId="0" nodeType="afterEffect">
                                  <p:stCondLst>
                                    <p:cond delay="0"/>
                                  </p:stCondLst>
                                  <p:childTnLst>
                                    <p:set>
                                      <p:cBhvr>
                                        <p:cTn id="6" dur="1" fill="hold">
                                          <p:stCondLst>
                                            <p:cond delay="0"/>
                                          </p:stCondLst>
                                        </p:cTn>
                                        <p:tgtEl>
                                          <p:spTgt spid="125953"/>
                                        </p:tgtEl>
                                        <p:attrNameLst>
                                          <p:attrName>style.visibility</p:attrName>
                                        </p:attrNameLst>
                                      </p:cBhvr>
                                      <p:to>
                                        <p:strVal val="visible"/>
                                      </p:to>
                                    </p:set>
                                    <p:animEffect transition="in" filter="dissolve">
                                      <p:cBhvr>
                                        <p:cTn id="7" dur="500"/>
                                        <p:tgtEl>
                                          <p:spTgt spid="125953"/>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125955"/>
                                        </p:tgtEl>
                                        <p:attrNameLst>
                                          <p:attrName>style.visibility</p:attrName>
                                        </p:attrNameLst>
                                      </p:cBhvr>
                                      <p:to>
                                        <p:strVal val="visible"/>
                                      </p:to>
                                    </p:set>
                                    <p:animEffect transition="in" filter="dissolve">
                                      <p:cBhvr>
                                        <p:cTn id="11" dur="500"/>
                                        <p:tgtEl>
                                          <p:spTgt spid="125955"/>
                                        </p:tgtEl>
                                      </p:cBhvr>
                                    </p:animEffect>
                                  </p:childTnLst>
                                </p:cTn>
                              </p:par>
                            </p:childTnLst>
                          </p:cTn>
                        </p:par>
                        <p:par>
                          <p:cTn id="12" fill="hold" nodeType="afterGroup">
                            <p:stCondLst>
                              <p:cond delay="1500"/>
                            </p:stCondLst>
                            <p:childTnLst>
                              <p:par>
                                <p:cTn id="13" presetID="5" presetClass="entr" presetSubtype="5"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down)">
                                      <p:cBhvr>
                                        <p:cTn id="15" dur="500"/>
                                        <p:tgtEl>
                                          <p:spTgt spid="5"/>
                                        </p:tgtEl>
                                      </p:cBhvr>
                                    </p:animEffect>
                                  </p:childTnLst>
                                </p:cTn>
                              </p:par>
                            </p:childTnLst>
                          </p:cTn>
                        </p:par>
                        <p:par>
                          <p:cTn id="16" fill="hold" nodeType="afterGroup">
                            <p:stCondLst>
                              <p:cond delay="20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3" grpId="0"/>
      <p:bldP spid="5" grpId="0" animBg="1"/>
      <p:bldP spid="7"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4403</TotalTime>
  <Words>7780</Words>
  <Application>Microsoft Office PowerPoint</Application>
  <PresentationFormat>如螢幕大小 (4:3)</PresentationFormat>
  <Paragraphs>1158</Paragraphs>
  <Slides>164</Slides>
  <Notes>18</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164</vt:i4>
      </vt:variant>
    </vt:vector>
  </HeadingPairs>
  <TitlesOfParts>
    <vt:vector size="174" baseType="lpstr">
      <vt:lpstr>書法家顏楷體</vt:lpstr>
      <vt:lpstr>華康隸書體W7</vt:lpstr>
      <vt:lpstr>新細明體</vt:lpstr>
      <vt:lpstr>標楷體</vt:lpstr>
      <vt:lpstr>Arial</vt:lpstr>
      <vt:lpstr>Calibri</vt:lpstr>
      <vt:lpstr>Times New Roman</vt:lpstr>
      <vt:lpstr>Wingdings</vt:lpstr>
      <vt:lpstr>Office 佈景主題</vt:lpstr>
      <vt:lpstr>方程式</vt:lpstr>
      <vt:lpstr>配銷模組應用篇 第三章   基本資料蒐集</vt:lpstr>
      <vt:lpstr>課程大綱</vt:lpstr>
      <vt:lpstr>課程目標</vt:lpstr>
      <vt:lpstr>基本資料的重要性</vt:lpstr>
      <vt:lpstr>配銷模組之基本資料</vt:lpstr>
      <vt:lpstr>庫存類基本資料</vt:lpstr>
      <vt:lpstr>採購類基本資料</vt:lpstr>
      <vt:lpstr>訂單類基本資料</vt:lpstr>
      <vt:lpstr>共用類基本資料</vt:lpstr>
      <vt:lpstr>一、進銷存參數設定作業</vt:lpstr>
      <vt:lpstr>進銷存參數設定</vt:lpstr>
      <vt:lpstr>進銷存參數設定：商品分類</vt:lpstr>
      <vt:lpstr>進銷存參數設定</vt:lpstr>
      <vt:lpstr>進銷存參數設定：成本計價方式</vt:lpstr>
      <vt:lpstr>進銷存參數設定：成本計價方式 (Cont.)</vt:lpstr>
      <vt:lpstr>庫存現行/關帳年月/帳務凍結日期</vt:lpstr>
      <vt:lpstr>PowerPoint 簡報</vt:lpstr>
      <vt:lpstr>PowerPoint 簡報</vt:lpstr>
      <vt:lpstr>庫存帳務各日期之關聯</vt:lpstr>
      <vt:lpstr>二、編碼原則設定</vt:lpstr>
      <vt:lpstr>客戶編號規則</vt:lpstr>
      <vt:lpstr>客戶編號規則 (Cont.)</vt:lpstr>
      <vt:lpstr>客戶編號規則 (Cont.)</vt:lpstr>
      <vt:lpstr>廠商編號規則</vt:lpstr>
      <vt:lpstr>廠商編號規則 (Cont.)</vt:lpstr>
      <vt:lpstr>廠商編號規則 (Cont.)</vt:lpstr>
      <vt:lpstr>品號編號規則</vt:lpstr>
      <vt:lpstr>品號編號規則 (Cont.)</vt:lpstr>
      <vt:lpstr>品號編號規則 (Cont.)</vt:lpstr>
      <vt:lpstr>三、交易對象分類建立作業</vt:lpstr>
      <vt:lpstr>交易對象分類建立作業</vt:lpstr>
      <vt:lpstr>PowerPoint 簡報</vt:lpstr>
      <vt:lpstr>PowerPoint 簡報</vt:lpstr>
      <vt:lpstr>PowerPoint 簡報</vt:lpstr>
      <vt:lpstr>PowerPoint 簡報</vt:lpstr>
      <vt:lpstr>四. 付款條件資料建立</vt:lpstr>
      <vt:lpstr>PowerPoint 簡報</vt:lpstr>
      <vt:lpstr>五. 稅別碼條件資料建立</vt:lpstr>
      <vt:lpstr>六、品號類別資料建立作業</vt:lpstr>
      <vt:lpstr>品號類別資料</vt:lpstr>
      <vt:lpstr>商品分類方式</vt:lpstr>
      <vt:lpstr>商品分類方式 (Cont.)</vt:lpstr>
      <vt:lpstr>商品分類方式 (Cont.)</vt:lpstr>
      <vt:lpstr>PowerPoint 簡報</vt:lpstr>
      <vt:lpstr>PowerPoint 簡報</vt:lpstr>
      <vt:lpstr>七、品號資料建立作業</vt:lpstr>
      <vt:lpstr>品號資料</vt:lpstr>
      <vt:lpstr>《單頭》及《基本資料1》頁籤</vt:lpstr>
      <vt:lpstr>PowerPoint 簡報</vt:lpstr>
      <vt:lpstr>PowerPoint 簡報</vt:lpstr>
      <vt:lpstr>PowerPoint 簡報</vt:lpstr>
      <vt:lpstr>PowerPoint 簡報</vt:lpstr>
      <vt:lpstr>《基本資料2》頁籤</vt:lpstr>
      <vt:lpstr>6. 循環盤點碼</vt:lpstr>
      <vt:lpstr>6. 循環盤點碼 (Cont.)</vt:lpstr>
      <vt:lpstr>7. 批號管理 (Cont.)</vt:lpstr>
      <vt:lpstr>7. 批號管理 (Cont.)</vt:lpstr>
      <vt:lpstr>8. 進價管制、單價上限率</vt:lpstr>
      <vt:lpstr>8. 售價管制、單價下限率</vt:lpstr>
      <vt:lpstr>8. 超交管理、超交率</vt:lpstr>
      <vt:lpstr>9. 品號屬性</vt:lpstr>
      <vt:lpstr>9. 品號屬性 (Cont.)</vt:lpstr>
      <vt:lpstr>9. 品號屬性 (Cont.)</vt:lpstr>
      <vt:lpstr>9. 品號屬性 (Cont.)</vt:lpstr>
      <vt:lpstr>9. 品號屬性 (Cont.)</vt:lpstr>
      <vt:lpstr>9. 品號屬性 (Cont.)</vt:lpstr>
      <vt:lpstr>Feature件  V.S.  Option件</vt:lpstr>
      <vt:lpstr>10. ABC等級</vt:lpstr>
      <vt:lpstr>10. ABC等級 (Cont.)</vt:lpstr>
      <vt:lpstr>《採購生管1》頁籤</vt:lpstr>
      <vt:lpstr>11.  採購人員／主供應商</vt:lpstr>
      <vt:lpstr>11.  採購人員／主供應商 (Cont.)</vt:lpstr>
      <vt:lpstr>12. 前置天數與批量</vt:lpstr>
      <vt:lpstr>12. 前置天數與批量 (Cont.)</vt:lpstr>
      <vt:lpstr>PowerPoint 簡報</vt:lpstr>
      <vt:lpstr>PowerPoint 簡報</vt:lpstr>
      <vt:lpstr>13. 檢驗方式、檢驗天數</vt:lpstr>
      <vt:lpstr>14. 超收管理、超收率</vt:lpstr>
      <vt:lpstr>《售價》頁籤</vt:lpstr>
      <vt:lpstr>15. 標準售價、零售價、售價定價一~六</vt:lpstr>
      <vt:lpstr>《單身》資料</vt:lpstr>
      <vt:lpstr>16. 單身資料</vt:lpstr>
      <vt:lpstr>八、客戶資料建立作業</vt:lpstr>
      <vt:lpstr>客戶基本資料－總店設定</vt:lpstr>
      <vt:lpstr>客戶基本資料－總店設定</vt:lpstr>
      <vt:lpstr>客戶基本資料－總店設定</vt:lpstr>
      <vt:lpstr>客戶基本資料－總店設定</vt:lpstr>
      <vt:lpstr>地址資料</vt:lpstr>
      <vt:lpstr>PowerPoint 簡報</vt:lpstr>
      <vt:lpstr>客戶地址代號維護</vt:lpstr>
      <vt:lpstr>客戶地址代號維護</vt:lpstr>
      <vt:lpstr>《交易資料一》頁籤</vt:lpstr>
      <vt:lpstr>信用額度管制</vt:lpstr>
      <vt:lpstr>信用額度管制</vt:lpstr>
      <vt:lpstr>PowerPoint 簡報</vt:lpstr>
      <vt:lpstr>管理信用額度的方式</vt:lpstr>
      <vt:lpstr>範例</vt:lpstr>
      <vt:lpstr>範例 (Cont.)</vt:lpstr>
      <vt:lpstr>信用額度管制 (Cont.)</vt:lpstr>
      <vt:lpstr>稅額計算方式</vt:lpstr>
      <vt:lpstr>稅額計算方式－整張資料計算</vt:lpstr>
      <vt:lpstr>稅額計算方式－單身單筆計算</vt:lpstr>
      <vt:lpstr>《交易資料二》頁籤</vt:lpstr>
      <vt:lpstr>交易對象分類</vt:lpstr>
      <vt:lpstr>取價順序</vt:lpstr>
      <vt:lpstr>PowerPoint 簡報</vt:lpstr>
      <vt:lpstr>客戶商品計價作業</vt:lpstr>
      <vt:lpstr>PowerPoint 簡報</vt:lpstr>
      <vt:lpstr>品號資料建立作業</vt:lpstr>
      <vt:lpstr>供應廠商資料</vt:lpstr>
      <vt:lpstr>供應廠商資料 (Cont.)</vt:lpstr>
      <vt:lpstr>供應廠商資料 (Cont.)</vt:lpstr>
      <vt:lpstr>供應廠商資料 (Cont.)</vt:lpstr>
      <vt:lpstr>允許分批交貨</vt:lpstr>
      <vt:lpstr>初次交易</vt:lpstr>
      <vt:lpstr>最近交易</vt:lpstr>
      <vt:lpstr>ABC等級</vt:lpstr>
      <vt:lpstr>PowerPoint 簡報</vt:lpstr>
      <vt:lpstr>評等 設定</vt:lpstr>
      <vt:lpstr>PowerPoint 簡報</vt:lpstr>
      <vt:lpstr>單據性質：訂單</vt:lpstr>
      <vt:lpstr>單據性質：訂單 (Cont.)</vt:lpstr>
      <vt:lpstr>PowerPoint 簡報</vt:lpstr>
      <vt:lpstr>單據性質</vt:lpstr>
      <vt:lpstr>單據性質 (Cont.)</vt:lpstr>
      <vt:lpstr>單據性質 (Cont.)</vt:lpstr>
      <vt:lpstr>編碼方式</vt:lpstr>
      <vt:lpstr>編碼方式 (Cont.)</vt:lpstr>
      <vt:lpstr>更新核價</vt:lpstr>
      <vt:lpstr>更新核價 (Cont.)</vt:lpstr>
      <vt:lpstr>更新核價 (Cont.)</vt:lpstr>
      <vt:lpstr>核對訂單</vt:lpstr>
      <vt:lpstr>核對訂單 (Cont.)</vt:lpstr>
      <vt:lpstr>核對訂單 (Cont.)</vt:lpstr>
      <vt:lpstr>直接結帳</vt:lpstr>
      <vt:lpstr>直接結帳 (Cont.)</vt:lpstr>
      <vt:lpstr>自動產生發票號碼</vt:lpstr>
      <vt:lpstr>訂單單據性質</vt:lpstr>
      <vt:lpstr>單據性質：採購</vt:lpstr>
      <vt:lpstr>單據性質設定作業</vt:lpstr>
      <vt:lpstr>單據性質</vt:lpstr>
      <vt:lpstr>單據性質 (Cont.)</vt:lpstr>
      <vt:lpstr>單據性質 (Cont.)</vt:lpstr>
      <vt:lpstr>更新核價</vt:lpstr>
      <vt:lpstr>直接結帳</vt:lpstr>
      <vt:lpstr>採購單單據性質</vt:lpstr>
      <vt:lpstr>單據性質：庫存</vt:lpstr>
      <vt:lpstr>單據性質設定作業</vt:lpstr>
      <vt:lpstr>單據性質</vt:lpstr>
      <vt:lpstr>單據性質 (Cont.)</vt:lpstr>
      <vt:lpstr>單據性質 (Cont.)</vt:lpstr>
      <vt:lpstr>異動類別</vt:lpstr>
      <vt:lpstr>影響成本</vt:lpstr>
      <vt:lpstr>影響成本 (Cont.)</vt:lpstr>
      <vt:lpstr>庫存單據性質</vt:lpstr>
      <vt:lpstr>評量測驗</vt:lpstr>
      <vt:lpstr>評量測驗 (Cont.)</vt:lpstr>
      <vt:lpstr>評量測驗 (Cont.)</vt:lpstr>
      <vt:lpstr>評量測驗 (Cont.)</vt:lpstr>
      <vt:lpstr>評量測驗 (Cont.)</vt:lpstr>
      <vt:lpstr>評量測驗 (Cont.)</vt:lpstr>
      <vt:lpstr>評量測驗 (Cont.)</vt:lpstr>
      <vt:lpstr>評量測驗 (Cont.)</vt:lpstr>
      <vt:lpstr>評量測驗 (Cont.)</vt:lpstr>
    </vt:vector>
  </TitlesOfParts>
  <Company>亞東技術學院</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Jason</dc:creator>
  <cp:lastModifiedBy>JASON LAI</cp:lastModifiedBy>
  <cp:revision>276</cp:revision>
  <dcterms:created xsi:type="dcterms:W3CDTF">2009-09-08T04:51:44Z</dcterms:created>
  <dcterms:modified xsi:type="dcterms:W3CDTF">2016-01-04T04:58:05Z</dcterms:modified>
</cp:coreProperties>
</file>